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1" r:id="rId5"/>
  </p:sldMasterIdLst>
  <p:notesMasterIdLst>
    <p:notesMasterId r:id="rId19"/>
  </p:notesMasterIdLst>
  <p:handoutMasterIdLst>
    <p:handoutMasterId r:id="rId20"/>
  </p:handoutMasterIdLst>
  <p:sldIdLst>
    <p:sldId id="258" r:id="rId6"/>
    <p:sldId id="327" r:id="rId7"/>
    <p:sldId id="355" r:id="rId8"/>
    <p:sldId id="357" r:id="rId9"/>
    <p:sldId id="363" r:id="rId10"/>
    <p:sldId id="365" r:id="rId11"/>
    <p:sldId id="356" r:id="rId12"/>
    <p:sldId id="364" r:id="rId13"/>
    <p:sldId id="358" r:id="rId14"/>
    <p:sldId id="362" r:id="rId15"/>
    <p:sldId id="360" r:id="rId16"/>
    <p:sldId id="346" r:id="rId17"/>
    <p:sldId id="294" r:id="rId18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D628C"/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78796" autoAdjust="0"/>
  </p:normalViewPr>
  <p:slideViewPr>
    <p:cSldViewPr snapToGrid="0">
      <p:cViewPr>
        <p:scale>
          <a:sx n="75" d="100"/>
          <a:sy n="75" d="100"/>
        </p:scale>
        <p:origin x="1896" y="364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eritage-pro.eu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462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223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388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860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980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108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099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Creative Europe programme is the main source of EU funding for the culture and creative sectors.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Erasmus+ programme focuses on mobility projects and virtual exchanges, on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cooperation and partnerships as well as support to policy cooperation at European Union level.</a:t>
            </a:r>
          </a:p>
          <a:p>
            <a:r>
              <a:rPr lang="en-US" sz="1200" b="0" i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HeritagePRO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an Erasmus+ project on sharing good practices in cultural heritage preservation.</a:t>
            </a:r>
          </a:p>
          <a:p>
            <a:endParaRPr lang="en-I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Horizon Europe is the continuation of Horizon 2020 as the EU’s main research and innovation programme with a budget of €95.5 billion.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and Innovation activities in Cluster 2, among other objectives, aim to “improve protection, enhancement, conservation and more efficient restoration of European cultural heritage”.</a:t>
            </a:r>
          </a:p>
          <a:p>
            <a:endParaRPr lang="en-I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Cohesion Fund, European Regional Development Fund – and within this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Interreg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Europe – are the main funding sources for EU regional development.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 a €226 billion budget for the European Regional Development Fund, included €9 billion for the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Interreg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programme, around €4.7 billion are allocated to create local jobs at heritage sites and attract visitors to the specific cities and locations.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Interreg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Europe are a series of programmes that aim at stimulating cooperation between regions in and outside of the EU. Cultural heritage is among the most popular topics within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Interreg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Europe.</a:t>
            </a:r>
          </a:p>
          <a:p>
            <a:pPr fontAlgn="base"/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scope and volume of Cohesion funds support to culture and heritage?  </a:t>
            </a:r>
            <a:b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period 2014-2020 support to culture and heritage is mainly through actions funding the protection, development and promotion of public cultural actions.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EUR 4.7 billion is planned under the ERDF primarily with a view to creating local jobs in the running of such heritage sites and attracting visitors to the specific cities or localities. 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relevant actions include development of  heritage and cultural services, e-culture applications and private initiatives in the area of the cultural and creative industries all with the main objective of contributing to regional and economic development. 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successful such activities can make cultural and heritage sites more accessible and secure their  preservation for the future. </a:t>
            </a:r>
          </a:p>
          <a:p>
            <a:endParaRPr lang="en-I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913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779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I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986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883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62217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996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55448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08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8256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387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223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462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152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33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0078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9647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2712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69258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1173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3024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20766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1195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3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7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ulture.ec.europa.eu/news/workshop-on-complementary-funding-for-cultural-heritag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op.europa.eu/en/publication-detail/-/publication/4bfcf605-2741-11ed-8fa0-01aa75ed71a1/language-en/format-PDF/source-search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uropanostra.org/putting-europes-shared-heritage-at-the-heart-of-the-european-green-deal/" TargetMode="External"/><Relationship Id="rId3" Type="http://schemas.openxmlformats.org/officeDocument/2006/relationships/hyperlink" Target="https://ec.europa.eu/culture/cultural-heritage" TargetMode="External"/><Relationship Id="rId7" Type="http://schemas.openxmlformats.org/officeDocument/2006/relationships/hyperlink" Target="https://op.europa.eu/en/publication-detail/-/publication/164ea9c5-2255-11ea-af81-01aa75ed71a1/language-en/format-PDF/source-11890377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6" Type="http://schemas.openxmlformats.org/officeDocument/2006/relationships/hyperlink" Target="http://openarchive.icomos.org/id/eprint/2440" TargetMode="External"/><Relationship Id="rId5" Type="http://schemas.openxmlformats.org/officeDocument/2006/relationships/hyperlink" Target="http://openarchive.icomos.org/id/eprint/2436/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https://www.climate-kic.org/news/call-for-proposals-scaling-the-new-european-bauhaus-ventures/" TargetMode="External"/><Relationship Id="rId9" Type="http://schemas.openxmlformats.org/officeDocument/2006/relationships/hyperlink" Target="https://ec.europa.eu/growth/sectors/tourism/funding-guide_e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ulturalheritageinaction.e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conomy_finance/recovery-and-resilience-scoreboard/assets/thematic_analysis/scoreboard_thematic_analysis_culture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ulture.ec.europa.eu/cultural-heritage/funding-opportunities-for-cultural-heritage#:~:text=Cohesion%20Fund%2C%20European%20Regional%20Development%20Fund%20%E2%80%93%20and,significant%20support%20from%20the%20European%20Regional%20Development%20Fund.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arl.europa.eu/doceo/document/TA-9-2021-0008_EN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391983" y="2028199"/>
            <a:ext cx="10065224" cy="13612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IE" sz="4000" dirty="0" smtClean="0"/>
              <a:t>EU policy and </a:t>
            </a:r>
            <a:r>
              <a:rPr lang="en-IE" sz="4000" dirty="0" smtClean="0"/>
              <a:t>actions</a:t>
            </a:r>
            <a:r>
              <a:rPr lang="en-IE" sz="4000" dirty="0" smtClean="0"/>
              <a:t/>
            </a:r>
            <a:br>
              <a:rPr lang="en-IE" sz="4000" dirty="0" smtClean="0"/>
            </a:br>
            <a:r>
              <a:rPr lang="en-IE" sz="4000" dirty="0" smtClean="0"/>
              <a:t>to support Culture and Cultural Heritage</a:t>
            </a:r>
            <a:endParaRPr lang="en-GB" sz="4000" i="1" dirty="0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1391983" y="3810001"/>
            <a:ext cx="9670194" cy="2508298"/>
          </a:xfrm>
          <a:prstGeom prst="rect">
            <a:avLst/>
          </a:prstGeom>
        </p:spPr>
        <p:txBody>
          <a:bodyPr vert="horz" wrap="none" lIns="91440" tIns="45720" rIns="9144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>
                <a:solidFill>
                  <a:schemeClr val="accent5"/>
                </a:solidFill>
              </a:rPr>
              <a:t>Protecting </a:t>
            </a:r>
            <a:r>
              <a:rPr lang="en-US" sz="2600" dirty="0">
                <a:solidFill>
                  <a:schemeClr val="accent5"/>
                </a:solidFill>
              </a:rPr>
              <a:t>and promoting regional Cultural </a:t>
            </a:r>
            <a:r>
              <a:rPr lang="en-US" sz="2600" dirty="0" smtClean="0">
                <a:solidFill>
                  <a:schemeClr val="accent5"/>
                </a:solidFill>
              </a:rPr>
              <a:t>Heritage Seminar</a:t>
            </a:r>
          </a:p>
          <a:p>
            <a:r>
              <a:rPr lang="en-US" sz="2600" dirty="0">
                <a:solidFill>
                  <a:schemeClr val="accent5"/>
                </a:solidFill>
              </a:rPr>
              <a:t>European </a:t>
            </a:r>
            <a:r>
              <a:rPr lang="en-US" sz="2600" dirty="0" smtClean="0">
                <a:solidFill>
                  <a:schemeClr val="accent5"/>
                </a:solidFill>
              </a:rPr>
              <a:t>Alliance Group, </a:t>
            </a:r>
            <a:r>
              <a:rPr lang="en-US" sz="2600" dirty="0" err="1" smtClean="0">
                <a:solidFill>
                  <a:schemeClr val="accent5"/>
                </a:solidFill>
              </a:rPr>
              <a:t>CoR</a:t>
            </a:r>
            <a:r>
              <a:rPr lang="en-US" sz="2600" dirty="0" smtClean="0">
                <a:solidFill>
                  <a:schemeClr val="accent5"/>
                </a:solidFill>
              </a:rPr>
              <a:t>, </a:t>
            </a:r>
            <a:r>
              <a:rPr lang="en-IE" sz="2600" dirty="0" smtClean="0">
                <a:solidFill>
                  <a:schemeClr val="accent5"/>
                </a:solidFill>
              </a:rPr>
              <a:t>7 November 2022</a:t>
            </a:r>
          </a:p>
          <a:p>
            <a:endParaRPr lang="en-IE" sz="2600" dirty="0">
              <a:solidFill>
                <a:schemeClr val="accent5"/>
              </a:solidFill>
            </a:endParaRPr>
          </a:p>
          <a:p>
            <a:pPr algn="r"/>
            <a:endParaRPr lang="en-IE" sz="2000" i="1" dirty="0" smtClean="0">
              <a:solidFill>
                <a:schemeClr val="accent5"/>
              </a:solidFill>
            </a:endParaRPr>
          </a:p>
          <a:p>
            <a:pPr algn="r"/>
            <a:r>
              <a:rPr lang="en-IE" sz="2000" i="1" dirty="0" smtClean="0">
                <a:solidFill>
                  <a:schemeClr val="accent5"/>
                </a:solidFill>
              </a:rPr>
              <a:t>Marta </a:t>
            </a:r>
            <a:r>
              <a:rPr lang="en-IE" sz="2000" i="1" dirty="0">
                <a:solidFill>
                  <a:schemeClr val="accent5"/>
                </a:solidFill>
              </a:rPr>
              <a:t>Jiménez Pumares </a:t>
            </a:r>
            <a:endParaRPr lang="en-IE" sz="2000" i="1" dirty="0" smtClean="0">
              <a:solidFill>
                <a:schemeClr val="accent5"/>
              </a:solidFill>
            </a:endParaRPr>
          </a:p>
          <a:p>
            <a:pPr algn="r"/>
            <a:r>
              <a:rPr lang="en-US" sz="2000" i="1" dirty="0"/>
              <a:t>Policy officer - Culture, Regions, Statistics</a:t>
            </a:r>
          </a:p>
          <a:p>
            <a:pPr algn="r"/>
            <a:r>
              <a:rPr lang="en-US" sz="2000" i="1" dirty="0"/>
              <a:t>Cultural Policy Unit, DG </a:t>
            </a:r>
            <a:r>
              <a:rPr lang="en-US" sz="2000" i="1" dirty="0" smtClean="0"/>
              <a:t>EAC</a:t>
            </a:r>
          </a:p>
          <a:p>
            <a:pPr algn="r"/>
            <a:r>
              <a:rPr lang="en-US" sz="2000" i="1" dirty="0"/>
              <a:t>marta.jimenez-pumares@ec.europa.eu</a:t>
            </a:r>
          </a:p>
          <a:p>
            <a:pPr algn="r"/>
            <a:endParaRPr lang="en-IE" sz="2000" i="1" dirty="0"/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983" y="1142999"/>
            <a:ext cx="3498473" cy="479044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170333" y="1064419"/>
            <a:ext cx="3558123" cy="4984168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050" b="1" dirty="0" smtClean="0"/>
              <a:t> </a:t>
            </a:r>
            <a:endParaRPr lang="en-GB" sz="1050" b="1" dirty="0" smtClean="0"/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838201" y="1414463"/>
            <a:ext cx="7093016" cy="4822032"/>
          </a:xfrm>
        </p:spPr>
        <p:txBody>
          <a:bodyPr/>
          <a:lstStyle/>
          <a:p>
            <a:r>
              <a:rPr lang="en-US" sz="2000" dirty="0" smtClean="0">
                <a:solidFill>
                  <a:srgbClr val="000000"/>
                </a:solidFill>
              </a:rPr>
              <a:t>Public-private </a:t>
            </a:r>
            <a:r>
              <a:rPr lang="en-US" sz="2000" dirty="0">
                <a:solidFill>
                  <a:srgbClr val="000000"/>
                </a:solidFill>
              </a:rPr>
              <a:t>partnerships</a:t>
            </a:r>
          </a:p>
          <a:p>
            <a:r>
              <a:rPr lang="en-GB" sz="2000" dirty="0">
                <a:solidFill>
                  <a:srgbClr val="000000"/>
                </a:solidFill>
              </a:rPr>
              <a:t>Impact financing / circular economy investments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Revolving funds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Building preservation trusts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Heritage for Commercial Use</a:t>
            </a:r>
          </a:p>
          <a:p>
            <a:r>
              <a:rPr lang="en-GB" sz="2000" dirty="0">
                <a:solidFill>
                  <a:srgbClr val="000000"/>
                </a:solidFill>
              </a:rPr>
              <a:t>Lottery funding</a:t>
            </a:r>
          </a:p>
          <a:p>
            <a:r>
              <a:rPr lang="en-GB" sz="2000" dirty="0">
                <a:solidFill>
                  <a:srgbClr val="000000"/>
                </a:solidFill>
              </a:rPr>
              <a:t>Crowdfunding</a:t>
            </a:r>
          </a:p>
          <a:p>
            <a:r>
              <a:rPr lang="en-GB" sz="2000" dirty="0">
                <a:solidFill>
                  <a:srgbClr val="000000"/>
                </a:solidFill>
              </a:rPr>
              <a:t>Other complementary funding </a:t>
            </a:r>
            <a:r>
              <a:rPr lang="en-GB" sz="2000" dirty="0" smtClean="0">
                <a:solidFill>
                  <a:srgbClr val="000000"/>
                </a:solidFill>
              </a:rPr>
              <a:t>schemes</a:t>
            </a:r>
          </a:p>
          <a:p>
            <a:r>
              <a:rPr lang="en-IE" sz="2000" dirty="0">
                <a:solidFill>
                  <a:srgbClr val="000000"/>
                </a:solidFill>
              </a:rPr>
              <a:t>Discover the </a:t>
            </a:r>
            <a:r>
              <a:rPr lang="en-IE" sz="2000" dirty="0" smtClean="0">
                <a:solidFill>
                  <a:schemeClr val="tx2"/>
                </a:solidFill>
                <a:hlinkClick r:id="rId4"/>
              </a:rPr>
              <a:t>Good </a:t>
            </a:r>
            <a:r>
              <a:rPr lang="en-IE" sz="2000" dirty="0">
                <a:solidFill>
                  <a:schemeClr val="tx2"/>
                </a:solidFill>
                <a:hlinkClick r:id="rId4"/>
              </a:rPr>
              <a:t>practices examples</a:t>
            </a:r>
            <a:endParaRPr lang="en-US" sz="2000" dirty="0">
              <a:solidFill>
                <a:schemeClr val="tx2"/>
              </a:solidFill>
            </a:endParaRPr>
          </a:p>
          <a:p>
            <a:endParaRPr lang="en-IE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900020" y="292894"/>
            <a:ext cx="10736808" cy="590192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dirty="0" smtClean="0"/>
              <a:t>Alternative </a:t>
            </a:r>
            <a:r>
              <a:rPr lang="en-IE" sz="3600" dirty="0"/>
              <a:t>sources of finance for Cultural Heritage</a:t>
            </a:r>
            <a:r>
              <a:rPr lang="en-IE" sz="3600" dirty="0" smtClean="0"/>
              <a:t> 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199826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765" y="1757363"/>
            <a:ext cx="10917382" cy="417195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 sz="1500" b="0"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2000" dirty="0" smtClean="0">
                <a:sym typeface="Verdana"/>
              </a:rPr>
              <a:t>50 </a:t>
            </a:r>
            <a:r>
              <a:rPr lang="en-US" sz="2000" dirty="0">
                <a:sym typeface="Verdana"/>
              </a:rPr>
              <a:t>experts from 25 EU Member States plus Switzerland, Norway and </a:t>
            </a:r>
            <a:r>
              <a:rPr lang="en-US" sz="2000" dirty="0" smtClean="0">
                <a:sym typeface="Verdana"/>
              </a:rPr>
              <a:t>Iceland.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 sz="1500" b="0"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Studied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impact of climate change on cultural heritage and collected best practice examples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protect and safeguard Europe's cultural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heritage.</a:t>
            </a:r>
            <a:endParaRPr lang="en-I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defRPr sz="1500" b="0"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Produced a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report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a set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key recommendations for policy makers,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 80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 practices, published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online on </a:t>
            </a:r>
            <a:r>
              <a:rPr lang="en-US" sz="2000" u="sng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September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defRPr sz="1500" b="0"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20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Strengthening cultural heritage resilience for climate change. </a:t>
            </a:r>
            <a:endParaRPr lang="en-US" sz="2000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r:id="rId2"/>
            </a:endParaRP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  <a:defRPr sz="1500" b="0"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Where the European Green Deal meets cultural heritage</a:t>
            </a:r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marL="0" indent="0" algn="ctr">
              <a:buNone/>
            </a:pPr>
            <a:r>
              <a:rPr lang="en-US" sz="1600" dirty="0"/>
              <a:t>(in EN + executive summary in all languages)</a:t>
            </a:r>
            <a:endParaRPr lang="en-IE" sz="1600" dirty="0"/>
          </a:p>
          <a:p>
            <a:endParaRPr lang="en-IE" sz="20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871445" y="392907"/>
            <a:ext cx="10736808" cy="97869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dirty="0" smtClean="0"/>
              <a:t>OMC </a:t>
            </a:r>
            <a:r>
              <a:rPr lang="en-IE" sz="3600" dirty="0" smtClean="0"/>
              <a:t>group on </a:t>
            </a:r>
            <a:r>
              <a:rPr lang="en-US" sz="3600" dirty="0" smtClean="0"/>
              <a:t>Strengthening </a:t>
            </a:r>
            <a:r>
              <a:rPr lang="en-US" sz="3600" dirty="0"/>
              <a:t>Cultural Heritage Resilience for Climate Change</a:t>
            </a:r>
            <a:r>
              <a:rPr lang="en-IE" sz="3600" dirty="0" smtClean="0"/>
              <a:t> 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37404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12117" y="1114425"/>
            <a:ext cx="7774003" cy="5479490"/>
          </a:xfrm>
        </p:spPr>
        <p:txBody>
          <a:bodyPr/>
          <a:lstStyle/>
          <a:p>
            <a:pPr marL="0" indent="0">
              <a:spcAft>
                <a:spcPts val="2400"/>
              </a:spcAft>
              <a:buNone/>
            </a:pPr>
            <a:r>
              <a:rPr lang="en-GB" sz="2000" b="1" dirty="0">
                <a:solidFill>
                  <a:schemeClr val="tx2"/>
                </a:solidFill>
                <a:hlinkClick r:id="rId3"/>
              </a:rPr>
              <a:t>https://ec.europa.eu/culture/cultural-heritage</a:t>
            </a:r>
            <a:endParaRPr lang="en-US" sz="2000" b="1" dirty="0" smtClean="0">
              <a:solidFill>
                <a:schemeClr val="tx2"/>
              </a:solidFill>
              <a:hlinkClick r:id="rId4"/>
            </a:endParaRPr>
          </a:p>
          <a:p>
            <a:pPr marL="0" indent="0">
              <a:buNone/>
            </a:pPr>
            <a:r>
              <a:rPr lang="en-US" sz="1700" dirty="0" smtClean="0">
                <a:solidFill>
                  <a:schemeClr val="tx1">
                    <a:lumMod val="50000"/>
                  </a:schemeClr>
                </a:solidFill>
                <a:hlinkClick r:id="rId4"/>
              </a:rPr>
              <a:t>New </a:t>
            </a:r>
            <a:r>
              <a:rPr lang="en-US" sz="1700" dirty="0">
                <a:solidFill>
                  <a:schemeClr val="tx1">
                    <a:lumMod val="50000"/>
                  </a:schemeClr>
                </a:solidFill>
                <a:hlinkClick r:id="rId4"/>
              </a:rPr>
              <a:t>European Bauhaus</a:t>
            </a:r>
          </a:p>
          <a:p>
            <a:pPr marL="0" indent="0">
              <a:buNone/>
            </a:pPr>
            <a:r>
              <a:rPr lang="en-US" sz="1700" dirty="0" smtClean="0">
                <a:solidFill>
                  <a:schemeClr val="tx1">
                    <a:lumMod val="50000"/>
                  </a:schemeClr>
                </a:solidFill>
                <a:hlinkClick r:id="rId4"/>
              </a:rPr>
              <a:t>KIC call-for-proposals-scaling-the-new-</a:t>
            </a:r>
            <a:r>
              <a:rPr lang="en-US" sz="1700" dirty="0" err="1" smtClean="0">
                <a:solidFill>
                  <a:schemeClr val="tx1">
                    <a:lumMod val="50000"/>
                  </a:schemeClr>
                </a:solidFill>
                <a:hlinkClick r:id="rId4"/>
              </a:rPr>
              <a:t>european</a:t>
            </a:r>
            <a:r>
              <a:rPr lang="en-US" sz="1700" dirty="0" smtClean="0">
                <a:solidFill>
                  <a:schemeClr val="tx1">
                    <a:lumMod val="50000"/>
                  </a:schemeClr>
                </a:solidFill>
                <a:hlinkClick r:id="rId4"/>
              </a:rPr>
              <a:t>-</a:t>
            </a:r>
            <a:r>
              <a:rPr lang="en-US" sz="1700" dirty="0" err="1" smtClean="0">
                <a:solidFill>
                  <a:schemeClr val="tx1">
                    <a:lumMod val="50000"/>
                  </a:schemeClr>
                </a:solidFill>
                <a:hlinkClick r:id="rId4"/>
              </a:rPr>
              <a:t>bauhaus</a:t>
            </a:r>
            <a:r>
              <a:rPr lang="en-US" sz="1700" dirty="0" smtClean="0">
                <a:solidFill>
                  <a:schemeClr val="tx1">
                    <a:lumMod val="50000"/>
                  </a:schemeClr>
                </a:solidFill>
                <a:hlinkClick r:id="rId4"/>
              </a:rPr>
              <a:t>-ventures</a:t>
            </a:r>
            <a:r>
              <a:rPr lang="en-US" sz="1700" dirty="0" smtClean="0">
                <a:solidFill>
                  <a:schemeClr val="tx1">
                    <a:lumMod val="50000"/>
                  </a:schemeClr>
                </a:solidFill>
              </a:rPr>
              <a:t> DDL 17 December 2021</a:t>
            </a:r>
          </a:p>
          <a:p>
            <a:pPr marL="0" indent="0">
              <a:buNone/>
            </a:pPr>
            <a:r>
              <a:rPr lang="en-US" sz="1700" dirty="0" smtClean="0">
                <a:solidFill>
                  <a:schemeClr val="tx1">
                    <a:lumMod val="50000"/>
                  </a:schemeClr>
                </a:solidFill>
                <a:hlinkClick r:id=""/>
              </a:rPr>
              <a:t>OMC High-quality architecture and built environment for everyone</a:t>
            </a:r>
            <a:endParaRPr lang="en-US" sz="17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700" dirty="0" smtClean="0">
                <a:hlinkClick r:id="rId5"/>
              </a:rPr>
              <a:t>ICOMOS updated Quality Principles for EU-funded interventions with potential impact on cultural heritage</a:t>
            </a:r>
            <a:r>
              <a:rPr lang="en-IE" sz="1700" dirty="0" smtClean="0"/>
              <a:t>  </a:t>
            </a:r>
            <a:r>
              <a:rPr lang="en-IE" sz="1700" dirty="0" smtClean="0">
                <a:solidFill>
                  <a:schemeClr val="tx1">
                    <a:lumMod val="50000"/>
                  </a:schemeClr>
                </a:solidFill>
              </a:rPr>
              <a:t>and </a:t>
            </a:r>
            <a:r>
              <a:rPr lang="en-IE" sz="1700" dirty="0" smtClean="0">
                <a:hlinkClick r:id="rId6"/>
              </a:rPr>
              <a:t>Abridged version</a:t>
            </a:r>
            <a:endParaRPr lang="en-IE" sz="1700" dirty="0" smtClean="0"/>
          </a:p>
          <a:p>
            <a:pPr marL="0" indent="0">
              <a:buNone/>
            </a:pPr>
            <a:r>
              <a:rPr lang="en-US" sz="1700" dirty="0" smtClean="0">
                <a:hlinkClick r:id="rId7"/>
              </a:rPr>
              <a:t>Sustainable cultural tourism (SCT) OMC member states working group report  </a:t>
            </a:r>
            <a:endParaRPr lang="en-US" sz="1700" dirty="0" smtClean="0"/>
          </a:p>
          <a:p>
            <a:pPr marL="0" indent="0">
              <a:buNone/>
            </a:pPr>
            <a:r>
              <a:rPr lang="en-US" sz="1700" dirty="0" smtClean="0">
                <a:hlinkClick r:id="rId8"/>
              </a:rPr>
              <a:t>European Cultural Heritage Green Paper, Europa Nostra in cooperation with ICOMOS &amp; Climate Heritage Network, with input of members of European </a:t>
            </a:r>
            <a:endParaRPr lang="en-US" sz="1700" dirty="0" smtClean="0"/>
          </a:p>
          <a:p>
            <a:pPr marL="0" indent="0">
              <a:buNone/>
            </a:pPr>
            <a:r>
              <a:rPr lang="en-US" sz="1700" dirty="0" smtClean="0">
                <a:solidFill>
                  <a:schemeClr val="tx1">
                    <a:lumMod val="50000"/>
                  </a:schemeClr>
                </a:solidFill>
              </a:rPr>
              <a:t>DG GROW 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ew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funding guide for tourism </a:t>
            </a:r>
            <a:r>
              <a:rPr lang="en-US" sz="1800" dirty="0">
                <a:hlinkClick r:id="rId9"/>
              </a:rPr>
              <a:t>here</a:t>
            </a:r>
            <a:endParaRPr lang="en-US" sz="1800" dirty="0"/>
          </a:p>
          <a:p>
            <a:pPr marL="0" indent="0">
              <a:buNone/>
            </a:pPr>
            <a:endParaRPr lang="en-US" sz="1700" dirty="0" smtClean="0"/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r>
              <a:rPr lang="en-IE" sz="2000" b="1" dirty="0" smtClean="0"/>
              <a:t> </a:t>
            </a:r>
            <a:endParaRPr lang="en-IE" sz="2000" dirty="0" smtClean="0"/>
          </a:p>
          <a:p>
            <a:pPr marL="0" indent="0">
              <a:buNone/>
            </a:pPr>
            <a:endParaRPr lang="en-US" sz="1400" dirty="0" smtClean="0"/>
          </a:p>
          <a:p>
            <a:endParaRPr lang="en-US" dirty="0"/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17996" y="-337456"/>
            <a:ext cx="7251491" cy="1142999"/>
          </a:xfrm>
        </p:spPr>
        <p:txBody>
          <a:bodyPr/>
          <a:lstStyle/>
          <a:p>
            <a:r>
              <a:rPr lang="en-IE" b="1" dirty="0"/>
              <a:t>Additional information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5" b="4645"/>
          <a:stretch>
            <a:fillRect/>
          </a:stretch>
        </p:blipFill>
        <p:spPr>
          <a:xfrm>
            <a:off x="-85022" y="-97971"/>
            <a:ext cx="4397139" cy="6955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008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/>
          <a:lstStyle/>
          <a:p>
            <a:r>
              <a:rPr lang="en-IE" dirty="0" smtClean="0"/>
              <a:t>Thank you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453" y="1570623"/>
            <a:ext cx="1665317" cy="792088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809879" y="1792145"/>
            <a:ext cx="10676038" cy="1655762"/>
          </a:xfrm>
        </p:spPr>
        <p:txBody>
          <a:bodyPr/>
          <a:lstStyle/>
          <a:p>
            <a:r>
              <a:rPr lang="en-GB" sz="2800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n-GB" sz="2800" dirty="0" err="1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EuropeForCulture</a:t>
            </a:r>
            <a:endParaRPr lang="en-GB" sz="2800" dirty="0">
              <a:solidFill>
                <a:srgbClr val="0044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3200" dirty="0">
              <a:solidFill>
                <a:srgbClr val="FFFF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21489" y="5188688"/>
            <a:ext cx="4077572" cy="1379066"/>
            <a:chOff x="1064007" y="818027"/>
            <a:chExt cx="7025368" cy="2508169"/>
          </a:xfrm>
        </p:grpSpPr>
        <p:pic>
          <p:nvPicPr>
            <p:cNvPr id="9" name="Picture 8" descr="image00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202"/>
            <a:stretch/>
          </p:blipFill>
          <p:spPr bwMode="auto">
            <a:xfrm>
              <a:off x="1064007" y="1556792"/>
              <a:ext cx="3687389" cy="153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C:\Users\aldanlo\AppData\Local\Temp\1\7zE872C2E72\EYCH2018_Logos_Yellow-EN-30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818027"/>
              <a:ext cx="3301351" cy="2508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itle 1"/>
          <p:cNvSpPr txBox="1">
            <a:spLocks/>
          </p:cNvSpPr>
          <p:nvPr/>
        </p:nvSpPr>
        <p:spPr>
          <a:xfrm>
            <a:off x="-4211244" y="2920809"/>
            <a:ext cx="7815088" cy="2520280"/>
          </a:xfrm>
          <a:prstGeom prst="rect">
            <a:avLst/>
          </a:prstGeom>
        </p:spPr>
        <p:txBody>
          <a:bodyPr vert="horz" lIns="91440" tIns="45720" rIns="9144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1800" i="1" dirty="0" smtClean="0">
                <a:solidFill>
                  <a:srgbClr val="FFC000"/>
                </a:solidFill>
              </a:rPr>
              <a:t/>
            </a:r>
            <a:br>
              <a:rPr lang="en-IE" sz="1800" i="1" dirty="0" smtClean="0">
                <a:solidFill>
                  <a:srgbClr val="FFC000"/>
                </a:solidFill>
              </a:rPr>
            </a:br>
            <a:r>
              <a:rPr lang="en-IE" sz="1800" i="1" dirty="0" smtClean="0">
                <a:solidFill>
                  <a:srgbClr val="FFC000"/>
                </a:solidFill>
              </a:rPr>
              <a:t>				       		</a:t>
            </a:r>
            <a:r>
              <a:rPr lang="en-IE" sz="1400" i="1" dirty="0" smtClean="0">
                <a:solidFill>
                  <a:srgbClr val="FF9933"/>
                </a:solidFill>
                <a:latin typeface="+mn-lt"/>
              </a:rPr>
              <a:t>The legacy continues</a:t>
            </a:r>
            <a:r>
              <a:rPr lang="en-IE" sz="1400" dirty="0" smtClean="0">
                <a:solidFill>
                  <a:srgbClr val="FF9933"/>
                </a:solidFill>
                <a:latin typeface="+mn-lt"/>
              </a:rPr>
              <a:t>	</a:t>
            </a:r>
            <a:br>
              <a:rPr lang="en-IE" sz="1400" dirty="0" smtClean="0">
                <a:solidFill>
                  <a:srgbClr val="FF9933"/>
                </a:solidFill>
                <a:latin typeface="+mn-lt"/>
              </a:rPr>
            </a:br>
            <a:r>
              <a:rPr lang="en-IE" sz="1400" dirty="0" smtClean="0">
                <a:solidFill>
                  <a:srgbClr val="FF9933"/>
                </a:solidFill>
                <a:latin typeface="+mn-lt"/>
              </a:rPr>
              <a:t>	</a:t>
            </a:r>
            <a:r>
              <a:rPr lang="en-IE" sz="1100" dirty="0" smtClean="0">
                <a:solidFill>
                  <a:srgbClr val="FF9933"/>
                </a:solidFill>
                <a:latin typeface="+mn-lt"/>
              </a:rPr>
              <a:t>			          		</a:t>
            </a:r>
            <a:r>
              <a:rPr lang="en-IE" sz="1100" i="1" dirty="0" smtClean="0">
                <a:solidFill>
                  <a:srgbClr val="FF9933"/>
                </a:solidFill>
                <a:latin typeface="+mn-lt"/>
              </a:rPr>
              <a:t>Beyond</a:t>
            </a:r>
            <a:endParaRPr lang="en-IE" sz="1100" i="1" dirty="0">
              <a:solidFill>
                <a:srgbClr val="FF9933"/>
              </a:solidFill>
              <a:latin typeface="+mn-lt"/>
            </a:endParaRPr>
          </a:p>
        </p:txBody>
      </p:sp>
      <p:pic>
        <p:nvPicPr>
          <p:cNvPr id="12" name="9454a2c8-bb06-4596-89f2-ab5d8efdedc2" descr="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838" y="3447535"/>
            <a:ext cx="7002162" cy="341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16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0020" y="1481667"/>
            <a:ext cx="10521513" cy="4484166"/>
          </a:xfrm>
        </p:spPr>
        <p:txBody>
          <a:bodyPr/>
          <a:lstStyle/>
          <a:p>
            <a:pPr marL="0" indent="0">
              <a:buNone/>
            </a:pPr>
            <a:r>
              <a:rPr lang="en-IE" sz="2000" dirty="0">
                <a:solidFill>
                  <a:schemeClr val="tx2"/>
                </a:solidFill>
              </a:rPr>
              <a:t>MS are </a:t>
            </a:r>
            <a:r>
              <a:rPr lang="en-US" sz="2000" dirty="0">
                <a:solidFill>
                  <a:schemeClr val="tx2"/>
                </a:solidFill>
              </a:rPr>
              <a:t>responsible for their own policies for the cultural </a:t>
            </a:r>
            <a:r>
              <a:rPr lang="en-US" sz="2000" dirty="0">
                <a:solidFill>
                  <a:schemeClr val="tx2"/>
                </a:solidFill>
              </a:rPr>
              <a:t>sector</a:t>
            </a:r>
            <a:endParaRPr lang="en-IE" sz="2000" dirty="0">
              <a:solidFill>
                <a:schemeClr val="tx2"/>
              </a:solidFill>
            </a:endParaRPr>
          </a:p>
          <a:p>
            <a:r>
              <a:rPr lang="en-IE" sz="2000" b="1" dirty="0" smtClean="0">
                <a:solidFill>
                  <a:schemeClr val="tx1">
                    <a:lumMod val="50000"/>
                  </a:schemeClr>
                </a:solidFill>
              </a:rPr>
              <a:t>EU supports</a:t>
            </a:r>
            <a:r>
              <a:rPr lang="en-IE" sz="2000" b="1" dirty="0" smtClean="0">
                <a:solidFill>
                  <a:schemeClr val="tx1">
                    <a:lumMod val="50000"/>
                  </a:schemeClr>
                </a:solidFill>
              </a:rPr>
              <a:t>, coordinates and </a:t>
            </a:r>
            <a:r>
              <a:rPr lang="en-IE" sz="2000" b="1" dirty="0" smtClean="0">
                <a:solidFill>
                  <a:schemeClr val="tx1">
                    <a:lumMod val="50000"/>
                  </a:schemeClr>
                </a:solidFill>
              </a:rPr>
              <a:t>supplements </a:t>
            </a:r>
            <a:r>
              <a:rPr lang="en-IE" sz="2000" b="1" dirty="0" smtClean="0">
                <a:solidFill>
                  <a:schemeClr val="tx1">
                    <a:lumMod val="50000"/>
                  </a:schemeClr>
                </a:solidFill>
              </a:rPr>
              <a:t>the actions of MS </a:t>
            </a:r>
            <a:r>
              <a:rPr lang="en-IE" sz="2000" b="1" dirty="0" smtClean="0">
                <a:solidFill>
                  <a:schemeClr val="tx1">
                    <a:lumMod val="50000"/>
                  </a:schemeClr>
                </a:solidFill>
              </a:rPr>
              <a:t>towards conservation </a:t>
            </a:r>
            <a:r>
              <a:rPr lang="en-IE" sz="2000" b="1" dirty="0" smtClean="0">
                <a:solidFill>
                  <a:schemeClr val="tx1">
                    <a:lumMod val="50000"/>
                  </a:schemeClr>
                </a:solidFill>
              </a:rPr>
              <a:t>and </a:t>
            </a:r>
            <a:r>
              <a:rPr lang="en-IE" sz="2000" b="1" dirty="0" smtClean="0">
                <a:solidFill>
                  <a:schemeClr val="tx1">
                    <a:lumMod val="50000"/>
                  </a:schemeClr>
                </a:solidFill>
              </a:rPr>
              <a:t>safeguarding </a:t>
            </a:r>
            <a:r>
              <a:rPr lang="en-IE" sz="2000" b="1" dirty="0" smtClean="0">
                <a:solidFill>
                  <a:schemeClr val="tx1">
                    <a:lumMod val="50000"/>
                  </a:schemeClr>
                </a:solidFill>
              </a:rPr>
              <a:t>of European </a:t>
            </a:r>
            <a:r>
              <a:rPr lang="en-IE" sz="2000" b="1" dirty="0" smtClean="0">
                <a:solidFill>
                  <a:schemeClr val="tx1">
                    <a:lumMod val="50000"/>
                  </a:schemeClr>
                </a:solidFill>
              </a:rPr>
              <a:t>Cultural Heritage </a:t>
            </a:r>
            <a:r>
              <a:rPr lang="en-IE" sz="2000" dirty="0" smtClean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IE" sz="2000" dirty="0">
                <a:solidFill>
                  <a:schemeClr val="tx1">
                    <a:lumMod val="50000"/>
                  </a:schemeClr>
                </a:solidFill>
              </a:rPr>
              <a:t>article 167, TFUE</a:t>
            </a:r>
            <a:r>
              <a:rPr lang="en-IE" sz="2000" dirty="0" smtClean="0">
                <a:solidFill>
                  <a:schemeClr val="tx1">
                    <a:lumMod val="50000"/>
                  </a:schemeClr>
                </a:solidFill>
              </a:rPr>
              <a:t>).</a:t>
            </a:r>
            <a:endParaRPr lang="en-IE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IE" sz="2000" b="1" dirty="0" smtClean="0">
                <a:solidFill>
                  <a:schemeClr val="tx1">
                    <a:lumMod val="50000"/>
                  </a:schemeClr>
                </a:solidFill>
              </a:rPr>
              <a:t>EU supports </a:t>
            </a:r>
            <a:r>
              <a:rPr lang="en-IE" sz="2000" b="1" dirty="0" smtClean="0">
                <a:solidFill>
                  <a:schemeClr val="tx1">
                    <a:lumMod val="50000"/>
                  </a:schemeClr>
                </a:solidFill>
              </a:rPr>
              <a:t>and promotes policy cooperation between MS </a:t>
            </a:r>
            <a:r>
              <a:rPr lang="en-IE" sz="2000" dirty="0" smtClean="0">
                <a:solidFill>
                  <a:schemeClr val="tx1">
                    <a:lumMod val="50000"/>
                  </a:schemeClr>
                </a:solidFill>
              </a:rPr>
              <a:t>and cultural </a:t>
            </a:r>
            <a:r>
              <a:rPr lang="en-IE" sz="2000" dirty="0">
                <a:solidFill>
                  <a:schemeClr val="tx1">
                    <a:lumMod val="50000"/>
                  </a:schemeClr>
                </a:solidFill>
              </a:rPr>
              <a:t>stakeholders, CCS authorities and </a:t>
            </a:r>
            <a:r>
              <a:rPr lang="en-IE" sz="2000" dirty="0" smtClean="0">
                <a:solidFill>
                  <a:schemeClr val="tx1">
                    <a:lumMod val="50000"/>
                  </a:schemeClr>
                </a:solidFill>
              </a:rPr>
              <a:t>institutions, </a:t>
            </a:r>
            <a:r>
              <a:rPr lang="en-IE" sz="2000" dirty="0">
                <a:solidFill>
                  <a:schemeClr val="tx1">
                    <a:lumMod val="50000"/>
                  </a:schemeClr>
                </a:solidFill>
              </a:rPr>
              <a:t>and </a:t>
            </a:r>
            <a:r>
              <a:rPr lang="en-IE" sz="2000" dirty="0" smtClean="0">
                <a:solidFill>
                  <a:schemeClr val="tx1">
                    <a:lumMod val="50000"/>
                  </a:schemeClr>
                </a:solidFill>
              </a:rPr>
              <a:t>key players from </a:t>
            </a:r>
            <a:r>
              <a:rPr lang="en-IE" sz="2000" dirty="0" smtClean="0">
                <a:solidFill>
                  <a:schemeClr val="tx1">
                    <a:lumMod val="50000"/>
                  </a:schemeClr>
                </a:solidFill>
              </a:rPr>
              <a:t>CH.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IE" sz="2000" dirty="0" smtClean="0">
                <a:solidFill>
                  <a:schemeClr val="tx1">
                    <a:lumMod val="50000"/>
                  </a:schemeClr>
                </a:solidFill>
              </a:rPr>
              <a:t>EC </a:t>
            </a:r>
            <a:r>
              <a:rPr lang="en-IE" sz="2000" dirty="0">
                <a:solidFill>
                  <a:schemeClr val="tx1">
                    <a:lumMod val="50000"/>
                  </a:schemeClr>
                </a:solidFill>
              </a:rPr>
              <a:t>Elaborates cultural policies and </a:t>
            </a:r>
            <a:r>
              <a:rPr lang="en-IE" sz="2000" dirty="0" smtClean="0">
                <a:solidFill>
                  <a:schemeClr val="tx1">
                    <a:lumMod val="50000"/>
                  </a:schemeClr>
                </a:solidFill>
              </a:rPr>
              <a:t>programmes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to help address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common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challenges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, such as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the impact of digital technologies, changing models of cultural governance and the need to support the cultural and creative sectors in innovating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IE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0020" y="292894"/>
            <a:ext cx="10736808" cy="590192"/>
          </a:xfrm>
        </p:spPr>
        <p:txBody>
          <a:bodyPr/>
          <a:lstStyle/>
          <a:p>
            <a:pPr algn="ctr"/>
            <a:r>
              <a:rPr lang="en-IE" sz="3600" dirty="0" smtClean="0"/>
              <a:t>What competencies for the European Commission? 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373954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0020" y="1478756"/>
            <a:ext cx="9949027" cy="4487077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IE" sz="2000" dirty="0" smtClean="0">
                <a:solidFill>
                  <a:schemeClr val="tx2"/>
                </a:solidFill>
              </a:rPr>
              <a:t>Council’s </a:t>
            </a:r>
            <a:r>
              <a:rPr lang="en-IE" sz="2000" dirty="0">
                <a:solidFill>
                  <a:schemeClr val="tx2"/>
                </a:solidFill>
              </a:rPr>
              <a:t>Work Plan for Culture 2019-2022, priorities: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E" b="1" dirty="0" smtClean="0">
                <a:solidFill>
                  <a:srgbClr val="000000"/>
                </a:solidFill>
              </a:rPr>
              <a:t>1. Sustainability in Cultural Heritage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 smtClean="0">
                <a:solidFill>
                  <a:srgbClr val="000000"/>
                </a:solidFill>
              </a:rPr>
              <a:t>2. Cohesion and well-being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 smtClean="0">
                <a:solidFill>
                  <a:srgbClr val="000000"/>
                </a:solidFill>
              </a:rPr>
              <a:t>3. An ecosystem supporting artists, CCS and European content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 smtClean="0">
                <a:solidFill>
                  <a:srgbClr val="000000"/>
                </a:solidFill>
              </a:rPr>
              <a:t>4. Gender equality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 smtClean="0">
                <a:solidFill>
                  <a:srgbClr val="000000"/>
                </a:solidFill>
              </a:rPr>
              <a:t>5. International cultural relations</a:t>
            </a:r>
            <a:endParaRPr lang="en-IE" dirty="0">
              <a:solidFill>
                <a:srgbClr val="000000"/>
              </a:solidFill>
            </a:endParaRPr>
          </a:p>
          <a:p>
            <a:pPr marL="450850" indent="0">
              <a:spcAft>
                <a:spcPts val="0"/>
              </a:spcAft>
              <a:buNone/>
            </a:pPr>
            <a:r>
              <a:rPr lang="en-IE" sz="2000" dirty="0" smtClean="0">
                <a:solidFill>
                  <a:srgbClr val="000000"/>
                </a:solidFill>
              </a:rPr>
              <a:t>&amp; Horizontal priorities: Digitalisation and cultural statistics</a:t>
            </a:r>
          </a:p>
          <a:p>
            <a:pPr marL="0" indent="0">
              <a:spcAft>
                <a:spcPts val="0"/>
              </a:spcAft>
              <a:buNone/>
            </a:pPr>
            <a:endParaRPr lang="en-IE" sz="2000" dirty="0">
              <a:solidFill>
                <a:srgbClr val="000000"/>
              </a:solidFill>
            </a:endParaRPr>
          </a:p>
          <a:p>
            <a:pPr>
              <a:spcAft>
                <a:spcPts val="0"/>
              </a:spcAft>
            </a:pPr>
            <a:r>
              <a:rPr lang="en-IE" sz="2000" dirty="0">
                <a:solidFill>
                  <a:schemeClr val="tx2"/>
                </a:solidFill>
              </a:rPr>
              <a:t>New European Agenda for Culture</a:t>
            </a:r>
            <a:r>
              <a:rPr lang="en-IE" sz="2000" dirty="0" smtClean="0">
                <a:solidFill>
                  <a:srgbClr val="000000"/>
                </a:solidFill>
              </a:rPr>
              <a:t>, three objectives: foster cultural activities and active participation; encourage mobility; </a:t>
            </a:r>
            <a:r>
              <a:rPr lang="en-IE" sz="2000" b="1" dirty="0" smtClean="0">
                <a:solidFill>
                  <a:srgbClr val="000000"/>
                </a:solidFill>
              </a:rPr>
              <a:t>protect and promote Europe’s CH</a:t>
            </a:r>
            <a:r>
              <a:rPr lang="en-IE" sz="2000" dirty="0" smtClean="0">
                <a:solidFill>
                  <a:srgbClr val="000000"/>
                </a:solidFill>
              </a:rPr>
              <a:t>.</a:t>
            </a:r>
          </a:p>
          <a:p>
            <a:pPr>
              <a:spcAft>
                <a:spcPts val="0"/>
              </a:spcAft>
            </a:pPr>
            <a:endParaRPr lang="en-IE" sz="2000" dirty="0" smtClean="0">
              <a:solidFill>
                <a:srgbClr val="000000"/>
              </a:solidFill>
            </a:endParaRPr>
          </a:p>
          <a:p>
            <a:pPr>
              <a:spcAft>
                <a:spcPts val="0"/>
              </a:spcAft>
            </a:pPr>
            <a:r>
              <a:rPr lang="en-IE" sz="2000" dirty="0">
                <a:solidFill>
                  <a:schemeClr val="tx2"/>
                </a:solidFill>
              </a:rPr>
              <a:t>Urban Agenda for the </a:t>
            </a:r>
            <a:r>
              <a:rPr lang="en-IE" sz="2000" dirty="0" smtClean="0">
                <a:solidFill>
                  <a:schemeClr val="tx2"/>
                </a:solidFill>
              </a:rPr>
              <a:t>EU: </a:t>
            </a:r>
            <a:r>
              <a:rPr lang="en-IE" sz="2000" dirty="0" smtClean="0">
                <a:solidFill>
                  <a:srgbClr val="000000"/>
                </a:solidFill>
              </a:rPr>
              <a:t>Partnership </a:t>
            </a:r>
            <a:r>
              <a:rPr lang="en-IE" sz="2000" dirty="0" smtClean="0">
                <a:solidFill>
                  <a:srgbClr val="000000"/>
                </a:solidFill>
              </a:rPr>
              <a:t>on </a:t>
            </a:r>
            <a:r>
              <a:rPr lang="en-IE" sz="2000" b="1" dirty="0" smtClean="0">
                <a:solidFill>
                  <a:srgbClr val="000000"/>
                </a:solidFill>
              </a:rPr>
              <a:t>Culture and Cultural </a:t>
            </a:r>
            <a:r>
              <a:rPr lang="en-IE" sz="2000" b="1" dirty="0" smtClean="0">
                <a:solidFill>
                  <a:srgbClr val="000000"/>
                </a:solidFill>
              </a:rPr>
              <a:t>Heritage </a:t>
            </a:r>
            <a:r>
              <a:rPr lang="en-IE" sz="2000" dirty="0" smtClean="0">
                <a:solidFill>
                  <a:srgbClr val="000000"/>
                </a:solidFill>
              </a:rPr>
              <a:t>(end 2022: recommendations) </a:t>
            </a:r>
            <a:r>
              <a:rPr lang="en-IE" sz="2000" dirty="0">
                <a:solidFill>
                  <a:srgbClr val="000000"/>
                </a:solidFill>
              </a:rPr>
              <a:t>and Partnership on </a:t>
            </a:r>
            <a:r>
              <a:rPr lang="en-IE" sz="2000" b="1" dirty="0" smtClean="0">
                <a:solidFill>
                  <a:srgbClr val="000000"/>
                </a:solidFill>
              </a:rPr>
              <a:t>Sustainable Tourism </a:t>
            </a:r>
            <a:r>
              <a:rPr lang="en-IE" sz="2000" dirty="0" smtClean="0">
                <a:solidFill>
                  <a:srgbClr val="000000"/>
                </a:solidFill>
              </a:rPr>
              <a:t>(from 2023).</a:t>
            </a:r>
            <a:endParaRPr lang="en-IE" dirty="0">
              <a:solidFill>
                <a:srgbClr val="000000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900020" y="292894"/>
            <a:ext cx="10736808" cy="590192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3600" dirty="0"/>
              <a:t>Framework of priorities: Culture and CH as drivers</a:t>
            </a:r>
            <a:r>
              <a:rPr lang="en-IE" sz="3600" dirty="0" smtClean="0"/>
              <a:t> 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113958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1290" y="1498600"/>
            <a:ext cx="10025884" cy="4719848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IE" sz="2000" dirty="0" smtClean="0">
                <a:solidFill>
                  <a:schemeClr val="bg2">
                    <a:lumMod val="10000"/>
                  </a:schemeClr>
                </a:solidFill>
              </a:rPr>
              <a:t>Huge success: 12.8 </a:t>
            </a:r>
            <a:r>
              <a:rPr lang="en-IE" sz="2000" dirty="0" smtClean="0">
                <a:solidFill>
                  <a:schemeClr val="bg2">
                    <a:lumMod val="10000"/>
                  </a:schemeClr>
                </a:solidFill>
              </a:rPr>
              <a:t>million participants, 23.000 events, 37 countries</a:t>
            </a:r>
            <a:endParaRPr lang="en-IE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IE" sz="17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IE" sz="2000" dirty="0">
                <a:solidFill>
                  <a:schemeClr val="bg2">
                    <a:lumMod val="10000"/>
                  </a:schemeClr>
                </a:solidFill>
              </a:rPr>
              <a:t>To scale-up EYCH: </a:t>
            </a:r>
            <a:r>
              <a:rPr lang="en-IE" sz="2000" dirty="0" smtClean="0">
                <a:solidFill>
                  <a:schemeClr val="tx2"/>
                </a:solidFill>
              </a:rPr>
              <a:t>European Framework of Action on Cultural </a:t>
            </a:r>
            <a:r>
              <a:rPr lang="en-IE" sz="2000" dirty="0">
                <a:solidFill>
                  <a:schemeClr val="tx2"/>
                </a:solidFill>
              </a:rPr>
              <a:t>Heritage (EFACH)</a:t>
            </a:r>
          </a:p>
          <a:p>
            <a:pPr>
              <a:spcAft>
                <a:spcPts val="600"/>
              </a:spcAft>
            </a:pPr>
            <a:r>
              <a:rPr lang="en-IE" sz="1900" dirty="0" smtClean="0">
                <a:solidFill>
                  <a:schemeClr val="bg2">
                    <a:lumMod val="10000"/>
                  </a:schemeClr>
                </a:solidFill>
              </a:rPr>
              <a:t>From 2019 to 2022, o</a:t>
            </a:r>
            <a:r>
              <a:rPr lang="en-IE" sz="1900" dirty="0" smtClean="0">
                <a:solidFill>
                  <a:schemeClr val="bg2">
                    <a:lumMod val="10000"/>
                  </a:schemeClr>
                </a:solidFill>
              </a:rPr>
              <a:t>ver </a:t>
            </a:r>
            <a:r>
              <a:rPr lang="en-IE" sz="1900" dirty="0" smtClean="0">
                <a:solidFill>
                  <a:schemeClr val="bg2">
                    <a:lumMod val="10000"/>
                  </a:schemeClr>
                </a:solidFill>
              </a:rPr>
              <a:t>60 actions in five key thematic sectors : inclusion, sustainability, resilience, innovation, international cooperation </a:t>
            </a:r>
            <a:r>
              <a:rPr lang="en-IE" sz="1900" dirty="0" smtClean="0">
                <a:solidFill>
                  <a:schemeClr val="bg2">
                    <a:lumMod val="10000"/>
                  </a:schemeClr>
                </a:solidFill>
              </a:rPr>
              <a:t>(ex. </a:t>
            </a:r>
            <a:r>
              <a:rPr lang="en-IE" sz="1900" dirty="0" err="1" smtClean="0">
                <a:solidFill>
                  <a:schemeClr val="bg2">
                    <a:lumMod val="10000"/>
                  </a:schemeClr>
                </a:solidFill>
              </a:rPr>
              <a:t>EHLabel</a:t>
            </a:r>
            <a:r>
              <a:rPr lang="en-IE" sz="19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IE" sz="1900" dirty="0" err="1" smtClean="0">
                <a:solidFill>
                  <a:schemeClr val="bg2">
                    <a:lumMod val="10000"/>
                  </a:schemeClr>
                </a:solidFill>
              </a:rPr>
              <a:t>EHAwards</a:t>
            </a:r>
            <a:r>
              <a:rPr lang="en-IE" sz="1900" dirty="0" smtClean="0">
                <a:solidFill>
                  <a:schemeClr val="bg2">
                    <a:lumMod val="10000"/>
                  </a:schemeClr>
                </a:solidFill>
              </a:rPr>
              <a:t>, or </a:t>
            </a:r>
            <a:r>
              <a:rPr lang="en-IE" sz="1900" b="1" u="sng" dirty="0" err="1" smtClean="0">
                <a:solidFill>
                  <a:srgbClr val="0070C0"/>
                </a:solidFill>
              </a:rPr>
              <a:t>CHiA</a:t>
            </a:r>
            <a:r>
              <a:rPr lang="en-IE" sz="1900" dirty="0" smtClean="0">
                <a:solidFill>
                  <a:schemeClr val="bg2">
                    <a:lumMod val="10000"/>
                  </a:schemeClr>
                </a:solidFill>
              </a:rPr>
              <a:t>).</a:t>
            </a:r>
            <a:endParaRPr lang="en-IE" sz="19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IE" sz="8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IE" sz="2000" dirty="0" smtClean="0">
                <a:solidFill>
                  <a:schemeClr val="tx2"/>
                </a:solidFill>
              </a:rPr>
              <a:t>European Commission Cultural Heritage Experts Group (CHEG</a:t>
            </a:r>
            <a:r>
              <a:rPr lang="en-IE" sz="2000" dirty="0">
                <a:solidFill>
                  <a:schemeClr val="tx2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IE" sz="1900" b="1" dirty="0" smtClean="0">
                <a:solidFill>
                  <a:schemeClr val="tx1">
                    <a:lumMod val="50000"/>
                  </a:schemeClr>
                </a:solidFill>
              </a:rPr>
              <a:t>Members</a:t>
            </a:r>
            <a:r>
              <a:rPr lang="en-IE" sz="1900" dirty="0" smtClean="0">
                <a:solidFill>
                  <a:schemeClr val="tx1">
                    <a:lumMod val="50000"/>
                  </a:schemeClr>
                </a:solidFill>
              </a:rPr>
              <a:t> : Culture and CH European Organisations</a:t>
            </a:r>
            <a:r>
              <a:rPr lang="en-IE" sz="19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IE" sz="1900" dirty="0" smtClean="0">
                <a:solidFill>
                  <a:schemeClr val="tx1">
                    <a:lumMod val="50000"/>
                  </a:schemeClr>
                </a:solidFill>
              </a:rPr>
              <a:t>individual experts</a:t>
            </a:r>
            <a:r>
              <a:rPr lang="en-IE" sz="19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IE" sz="1900" dirty="0" smtClean="0">
                <a:solidFill>
                  <a:schemeClr val="tx1">
                    <a:lumMod val="50000"/>
                  </a:schemeClr>
                </a:solidFill>
              </a:rPr>
              <a:t>Member States authorities in charge of CH policy,</a:t>
            </a:r>
            <a:r>
              <a:rPr lang="en-IE" sz="19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E" sz="1900" dirty="0" smtClean="0">
                <a:solidFill>
                  <a:schemeClr val="tx1">
                    <a:lumMod val="50000"/>
                  </a:schemeClr>
                </a:solidFill>
              </a:rPr>
              <a:t>relevant internationals organisations.</a:t>
            </a:r>
          </a:p>
          <a:p>
            <a:pPr>
              <a:spcAft>
                <a:spcPts val="600"/>
              </a:spcAft>
            </a:pPr>
            <a:r>
              <a:rPr lang="en-IE" sz="1900" dirty="0" smtClean="0">
                <a:solidFill>
                  <a:schemeClr val="tx1">
                    <a:lumMod val="50000"/>
                  </a:schemeClr>
                </a:solidFill>
              </a:rPr>
              <a:t>Meets </a:t>
            </a:r>
            <a:r>
              <a:rPr lang="en-IE" sz="1900" b="1" dirty="0" smtClean="0">
                <a:solidFill>
                  <a:schemeClr val="tx1">
                    <a:lumMod val="50000"/>
                  </a:schemeClr>
                </a:solidFill>
              </a:rPr>
              <a:t>twice a year </a:t>
            </a:r>
            <a:r>
              <a:rPr lang="en-IE" sz="1900" dirty="0" smtClean="0">
                <a:solidFill>
                  <a:schemeClr val="tx1">
                    <a:lumMod val="50000"/>
                  </a:schemeClr>
                </a:solidFill>
              </a:rPr>
              <a:t>for exchanging information, good practices and ensure the follow-up of </a:t>
            </a:r>
            <a:r>
              <a:rPr lang="en-IE" sz="1900" dirty="0" smtClean="0">
                <a:solidFill>
                  <a:schemeClr val="tx1">
                    <a:lumMod val="50000"/>
                  </a:schemeClr>
                </a:solidFill>
              </a:rPr>
              <a:t>EFACH (last meeting on 13-14 October 2022 in Brussels).</a:t>
            </a:r>
            <a:endParaRPr lang="en-IE" sz="19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IE" sz="1900" b="1" dirty="0" smtClean="0">
                <a:solidFill>
                  <a:schemeClr val="tx1">
                    <a:lumMod val="50000"/>
                  </a:schemeClr>
                </a:solidFill>
              </a:rPr>
              <a:t>Themes</a:t>
            </a:r>
            <a:r>
              <a:rPr lang="en-IE" sz="1900" dirty="0" smtClean="0">
                <a:solidFill>
                  <a:schemeClr val="tx1">
                    <a:lumMod val="50000"/>
                  </a:schemeClr>
                </a:solidFill>
              </a:rPr>
              <a:t> : COVID crisis impact and safe reopening of the sector ; protection and resilience related to climate change, looting, or illicit trafficking; European Heritage Label</a:t>
            </a:r>
            <a:r>
              <a:rPr lang="en-IE" sz="1900" dirty="0" smtClean="0">
                <a:solidFill>
                  <a:schemeClr val="tx1">
                    <a:lumMod val="50000"/>
                  </a:schemeClr>
                </a:solidFill>
              </a:rPr>
              <a:t>; </a:t>
            </a:r>
            <a:r>
              <a:rPr lang="en-IE" sz="1900" dirty="0" smtClean="0">
                <a:solidFill>
                  <a:schemeClr val="tx1">
                    <a:lumMod val="50000"/>
                  </a:schemeClr>
                </a:solidFill>
              </a:rPr>
              <a:t>European Year of Youth </a:t>
            </a:r>
            <a:r>
              <a:rPr lang="en-IE" sz="1900" dirty="0" smtClean="0">
                <a:solidFill>
                  <a:schemeClr val="tx1">
                    <a:lumMod val="50000"/>
                  </a:schemeClr>
                </a:solidFill>
              </a:rPr>
              <a:t>2022; European Year of Skills (2023).</a:t>
            </a:r>
            <a:r>
              <a:rPr lang="en-IE" sz="17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IE" sz="1700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en-IE" sz="17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900020" y="292894"/>
            <a:ext cx="10736808" cy="590192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dirty="0" smtClean="0"/>
              <a:t>Eu</a:t>
            </a:r>
            <a:r>
              <a:rPr lang="en-IE" sz="3600" dirty="0" smtClean="0">
                <a:solidFill>
                  <a:srgbClr val="3D628C"/>
                </a:solidFill>
              </a:rPr>
              <a:t>rope</a:t>
            </a:r>
            <a:r>
              <a:rPr lang="en-IE" sz="3600" dirty="0" smtClean="0"/>
              <a:t>an </a:t>
            </a:r>
            <a:r>
              <a:rPr lang="en-IE" sz="3600" dirty="0"/>
              <a:t>Year of Cultural </a:t>
            </a:r>
            <a:r>
              <a:rPr lang="en-IE" sz="3600" dirty="0"/>
              <a:t>Heritage 2018 </a:t>
            </a:r>
            <a:r>
              <a:rPr lang="en-IE" sz="3600" dirty="0" smtClean="0"/>
              <a:t>- </a:t>
            </a:r>
            <a:r>
              <a:rPr lang="en-IE" sz="3600" dirty="0" smtClean="0"/>
              <a:t>Legacy 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203733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1290" y="1447800"/>
            <a:ext cx="10025884" cy="4770648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 3 years (2020-2023) </a:t>
            </a:r>
            <a:r>
              <a:rPr lang="en-US" sz="2000" b="1" dirty="0">
                <a:solidFill>
                  <a:schemeClr val="tx2"/>
                </a:solidFill>
              </a:rPr>
              <a:t>– 5 partners – 32 good practices – 10 online </a:t>
            </a:r>
            <a:r>
              <a:rPr lang="en-US" sz="2000" b="1" dirty="0" smtClean="0">
                <a:solidFill>
                  <a:schemeClr val="tx2"/>
                </a:solidFill>
              </a:rPr>
              <a:t>peer-learning</a:t>
            </a:r>
          </a:p>
          <a:p>
            <a:pPr marL="0" indent="0" algn="ctr">
              <a:spcAft>
                <a:spcPts val="600"/>
              </a:spcAft>
              <a:buNone/>
            </a:pPr>
            <a:endParaRPr lang="en-US" sz="8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900" dirty="0">
                <a:solidFill>
                  <a:schemeClr val="bg2">
                    <a:lumMod val="10000"/>
                  </a:schemeClr>
                </a:solidFill>
              </a:rPr>
              <a:t>EU-financed (</a:t>
            </a:r>
            <a:r>
              <a:rPr lang="en-US" sz="1900" dirty="0">
                <a:solidFill>
                  <a:schemeClr val="bg2">
                    <a:lumMod val="10000"/>
                  </a:schemeClr>
                </a:solidFill>
              </a:rPr>
              <a:t>Creative Europe</a:t>
            </a:r>
            <a:r>
              <a:rPr lang="en-US" sz="1900" dirty="0">
                <a:solidFill>
                  <a:schemeClr val="bg2">
                    <a:lumMod val="10000"/>
                  </a:schemeClr>
                </a:solidFill>
              </a:rPr>
              <a:t>) </a:t>
            </a:r>
            <a:r>
              <a:rPr lang="en-US" sz="1900" dirty="0">
                <a:solidFill>
                  <a:schemeClr val="bg2">
                    <a:lumMod val="10000"/>
                  </a:schemeClr>
                </a:solidFill>
              </a:rPr>
              <a:t>Peer-learning scheme </a:t>
            </a:r>
            <a:r>
              <a:rPr lang="en-US" sz="1900" dirty="0">
                <a:solidFill>
                  <a:schemeClr val="bg2">
                    <a:lumMod val="10000"/>
                  </a:schemeClr>
                </a:solidFill>
              </a:rPr>
              <a:t>on </a:t>
            </a:r>
            <a:r>
              <a:rPr lang="en-US" sz="1900" b="1" dirty="0">
                <a:solidFill>
                  <a:schemeClr val="bg2">
                    <a:lumMod val="10000"/>
                  </a:schemeClr>
                </a:solidFill>
              </a:rPr>
              <a:t>cultural heritage</a:t>
            </a:r>
            <a:r>
              <a:rPr lang="en-US" sz="1900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en-US" sz="19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IE" sz="1900" dirty="0" smtClean="0">
                <a:solidFill>
                  <a:schemeClr val="bg2">
                    <a:lumMod val="10000"/>
                  </a:schemeClr>
                </a:solidFill>
              </a:rPr>
              <a:t>Implemented by </a:t>
            </a:r>
            <a:r>
              <a:rPr lang="en-US" sz="1900" dirty="0">
                <a:solidFill>
                  <a:schemeClr val="bg2">
                    <a:lumMod val="10000"/>
                  </a:schemeClr>
                </a:solidFill>
              </a:rPr>
              <a:t>Eurocities, in partnership with KEA, ERRIN, Europa Nostra and the Architects Council of </a:t>
            </a:r>
            <a:r>
              <a:rPr lang="en-US" sz="1900" dirty="0" smtClean="0">
                <a:solidFill>
                  <a:schemeClr val="bg2">
                    <a:lumMod val="10000"/>
                  </a:schemeClr>
                </a:solidFill>
              </a:rPr>
              <a:t>Europe.</a:t>
            </a:r>
            <a:endParaRPr lang="en-US" sz="19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IE" sz="400" dirty="0" smtClean="0">
              <a:solidFill>
                <a:schemeClr val="tx2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IE" sz="2000" dirty="0">
                <a:solidFill>
                  <a:schemeClr val="tx2"/>
                </a:solidFill>
              </a:rPr>
              <a:t>Six </a:t>
            </a:r>
            <a:r>
              <a:rPr lang="en-IE" sz="2000" dirty="0">
                <a:solidFill>
                  <a:schemeClr val="tx2"/>
                </a:solidFill>
              </a:rPr>
              <a:t>interlinked topical areas tackled:</a:t>
            </a:r>
          </a:p>
          <a:p>
            <a:pPr>
              <a:spcAft>
                <a:spcPts val="600"/>
              </a:spcAft>
            </a:pPr>
            <a:r>
              <a:rPr lang="en-US" sz="1900" dirty="0">
                <a:solidFill>
                  <a:schemeClr val="bg2">
                    <a:lumMod val="10000"/>
                  </a:schemeClr>
                </a:solidFill>
              </a:rPr>
              <a:t>Participatory governance of cultural heritage.</a:t>
            </a:r>
          </a:p>
          <a:p>
            <a:pPr>
              <a:spcAft>
                <a:spcPts val="600"/>
              </a:spcAft>
            </a:pPr>
            <a:r>
              <a:rPr lang="en-US" sz="1900" dirty="0">
                <a:solidFill>
                  <a:schemeClr val="bg2">
                    <a:lumMod val="10000"/>
                  </a:schemeClr>
                </a:solidFill>
              </a:rPr>
              <a:t>Adaptive re-use of heritage buildings.</a:t>
            </a:r>
          </a:p>
          <a:p>
            <a:pPr>
              <a:spcAft>
                <a:spcPts val="600"/>
              </a:spcAft>
            </a:pPr>
            <a:r>
              <a:rPr lang="en-US" sz="1900" dirty="0">
                <a:solidFill>
                  <a:schemeClr val="bg2">
                    <a:lumMod val="10000"/>
                  </a:schemeClr>
                </a:solidFill>
              </a:rPr>
              <a:t>Quality of interventions on cultural heritage.</a:t>
            </a:r>
          </a:p>
          <a:p>
            <a:pPr>
              <a:spcAft>
                <a:spcPts val="600"/>
              </a:spcAft>
            </a:pPr>
            <a:r>
              <a:rPr lang="en-US" sz="1900" dirty="0">
                <a:solidFill>
                  <a:schemeClr val="bg2">
                    <a:lumMod val="10000"/>
                  </a:schemeClr>
                </a:solidFill>
              </a:rPr>
              <a:t>Recovery and resilience through cultural heritage in a post pandemic world.</a:t>
            </a:r>
          </a:p>
          <a:p>
            <a:pPr>
              <a:spcAft>
                <a:spcPts val="600"/>
              </a:spcAft>
            </a:pPr>
            <a:r>
              <a:rPr lang="en-US" sz="1900" dirty="0">
                <a:solidFill>
                  <a:schemeClr val="bg2">
                    <a:lumMod val="10000"/>
                  </a:schemeClr>
                </a:solidFill>
              </a:rPr>
              <a:t>Cultural heritage for local sustainable development.</a:t>
            </a:r>
          </a:p>
          <a:p>
            <a:pPr>
              <a:spcAft>
                <a:spcPts val="600"/>
              </a:spcAft>
            </a:pPr>
            <a:r>
              <a:rPr lang="en-US" sz="1900" dirty="0">
                <a:solidFill>
                  <a:schemeClr val="bg2">
                    <a:lumMod val="10000"/>
                  </a:schemeClr>
                </a:solidFill>
              </a:rPr>
              <a:t>Governance and financing: new roles for local and regional authorities.</a:t>
            </a:r>
          </a:p>
          <a:p>
            <a:pPr marL="0" indent="0">
              <a:spcAft>
                <a:spcPts val="600"/>
              </a:spcAft>
              <a:buNone/>
            </a:pPr>
            <a:endParaRPr lang="en-US" sz="19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900020" y="292894"/>
            <a:ext cx="10736808" cy="590192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dirty="0" smtClean="0"/>
              <a:t>Cultural Heritage in Action (EFACH action) 1/2 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334421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1290" y="1320799"/>
            <a:ext cx="10533310" cy="4897649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IE" sz="2000" dirty="0">
                <a:solidFill>
                  <a:schemeClr val="tx2"/>
                </a:solidFill>
              </a:rPr>
              <a:t>Objectives:</a:t>
            </a:r>
            <a:endParaRPr lang="en-IE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900" dirty="0">
                <a:solidFill>
                  <a:schemeClr val="bg2">
                    <a:lumMod val="10000"/>
                  </a:schemeClr>
                </a:solidFill>
              </a:rPr>
              <a:t>Empower cities and regions to </a:t>
            </a:r>
            <a:r>
              <a:rPr lang="en-US" sz="1900" b="1" dirty="0">
                <a:solidFill>
                  <a:schemeClr val="bg2">
                    <a:lumMod val="10000"/>
                  </a:schemeClr>
                </a:solidFill>
              </a:rPr>
              <a:t>strengthen their cultural heritage policies </a:t>
            </a:r>
            <a:r>
              <a:rPr lang="en-US" sz="1900" dirty="0">
                <a:solidFill>
                  <a:schemeClr val="bg2">
                    <a:lumMod val="10000"/>
                  </a:schemeClr>
                </a:solidFill>
              </a:rPr>
              <a:t>and initiatives as well as </a:t>
            </a:r>
            <a:r>
              <a:rPr lang="en-US" sz="1900" b="1" dirty="0">
                <a:solidFill>
                  <a:schemeClr val="bg2">
                    <a:lumMod val="10000"/>
                  </a:schemeClr>
                </a:solidFill>
              </a:rPr>
              <a:t>develop innovative solutions </a:t>
            </a:r>
            <a:r>
              <a:rPr lang="en-US" sz="1900" dirty="0">
                <a:solidFill>
                  <a:schemeClr val="bg2">
                    <a:lumMod val="10000"/>
                  </a:schemeClr>
                </a:solidFill>
              </a:rPr>
              <a:t>to preserve cultural heritage assets.</a:t>
            </a:r>
          </a:p>
          <a:p>
            <a:pPr>
              <a:spcAft>
                <a:spcPts val="600"/>
              </a:spcAft>
            </a:pPr>
            <a:r>
              <a:rPr lang="en-US" sz="1900" dirty="0">
                <a:solidFill>
                  <a:schemeClr val="bg2">
                    <a:lumMod val="10000"/>
                  </a:schemeClr>
                </a:solidFill>
              </a:rPr>
              <a:t>To support exchanges between large numbers of cities, regions and stakeholders, thus building a broad </a:t>
            </a:r>
            <a:r>
              <a:rPr lang="en-US" sz="1900" b="1" dirty="0">
                <a:solidFill>
                  <a:schemeClr val="bg2">
                    <a:lumMod val="10000"/>
                  </a:schemeClr>
                </a:solidFill>
              </a:rPr>
              <a:t>learning community</a:t>
            </a:r>
            <a:r>
              <a:rPr lang="en-US" sz="19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0" indent="0">
              <a:spcAft>
                <a:spcPts val="600"/>
              </a:spcAft>
              <a:buNone/>
            </a:pPr>
            <a:endParaRPr lang="en-IE" sz="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IE" sz="2000" dirty="0" smtClean="0">
                <a:solidFill>
                  <a:schemeClr val="tx2"/>
                </a:solidFill>
              </a:rPr>
              <a:t>Outputs and achievements:</a:t>
            </a:r>
            <a:endParaRPr lang="en-IE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IE" sz="1900" b="1" dirty="0" smtClean="0">
                <a:solidFill>
                  <a:schemeClr val="tx1">
                    <a:lumMod val="50000"/>
                  </a:schemeClr>
                </a:solidFill>
              </a:rPr>
              <a:t>Catalogue of 60 good practices</a:t>
            </a:r>
            <a:r>
              <a:rPr lang="en-IE" sz="19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E" sz="1900" dirty="0" smtClean="0">
                <a:solidFill>
                  <a:schemeClr val="tx1">
                    <a:lumMod val="50000"/>
                  </a:schemeClr>
                </a:solidFill>
              </a:rPr>
              <a:t>(44 already available)</a:t>
            </a:r>
            <a:r>
              <a:rPr lang="en-IE" sz="19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IE" sz="19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IE" sz="1900" b="1" dirty="0" smtClean="0">
                <a:solidFill>
                  <a:schemeClr val="tx1">
                    <a:lumMod val="50000"/>
                  </a:schemeClr>
                </a:solidFill>
              </a:rPr>
              <a:t>15 Peer-learning visits</a:t>
            </a:r>
            <a:r>
              <a:rPr lang="en-IE" sz="1900" dirty="0" smtClean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en-US" sz="1900" dirty="0" smtClean="0">
                <a:solidFill>
                  <a:schemeClr val="tx1">
                    <a:lumMod val="50000"/>
                  </a:schemeClr>
                </a:solidFill>
              </a:rPr>
              <a:t>support </a:t>
            </a:r>
            <a:r>
              <a:rPr lang="en-US" sz="1900" dirty="0">
                <a:solidFill>
                  <a:schemeClr val="tx1">
                    <a:lumMod val="50000"/>
                  </a:schemeClr>
                </a:solidFill>
              </a:rPr>
              <a:t>the exchange of experience through direct contact between rural, local, regional and national </a:t>
            </a:r>
            <a:r>
              <a:rPr lang="en-US" sz="1900" dirty="0" smtClean="0">
                <a:solidFill>
                  <a:schemeClr val="tx1">
                    <a:lumMod val="50000"/>
                  </a:schemeClr>
                </a:solidFill>
              </a:rPr>
              <a:t>administrations, </a:t>
            </a:r>
            <a:r>
              <a:rPr lang="en-US" sz="1900" dirty="0">
                <a:solidFill>
                  <a:schemeClr val="tx1">
                    <a:lumMod val="50000"/>
                  </a:schemeClr>
                </a:solidFill>
              </a:rPr>
              <a:t>as well as experts (civil society, NGOs, local organisations, urban planners, architects, etc.) during thematic peer-learning visits</a:t>
            </a:r>
            <a:r>
              <a:rPr lang="en-IE" sz="19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IE" sz="1900" dirty="0" smtClean="0">
                <a:solidFill>
                  <a:schemeClr val="tx1">
                    <a:lumMod val="50000"/>
                  </a:schemeClr>
                </a:solidFill>
              </a:rPr>
              <a:t>223 selected cultural practitioners and policy makers sharing knowledge.</a:t>
            </a:r>
          </a:p>
          <a:p>
            <a:pPr>
              <a:spcAft>
                <a:spcPts val="600"/>
              </a:spcAft>
            </a:pPr>
            <a:r>
              <a:rPr lang="en-IE" sz="1900" dirty="0" smtClean="0">
                <a:solidFill>
                  <a:schemeClr val="tx1">
                    <a:lumMod val="50000"/>
                  </a:schemeClr>
                </a:solidFill>
              </a:rPr>
              <a:t>39 thematic videos; 15 analytical reports; 10 online workshops; policy recommendations.</a:t>
            </a:r>
            <a:r>
              <a:rPr lang="en-IE" sz="19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IE" sz="1900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en-IE" sz="19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IE" sz="1900" dirty="0">
                <a:solidFill>
                  <a:schemeClr val="tx1">
                    <a:lumMod val="50000"/>
                  </a:schemeClr>
                </a:solidFill>
                <a:hlinkClick r:id="rId3"/>
              </a:rPr>
              <a:t>https://</a:t>
            </a:r>
            <a:r>
              <a:rPr lang="en-IE" sz="1900" dirty="0" smtClean="0">
                <a:solidFill>
                  <a:schemeClr val="tx1">
                    <a:lumMod val="50000"/>
                  </a:schemeClr>
                </a:solidFill>
                <a:hlinkClick r:id="rId3"/>
              </a:rPr>
              <a:t>culturalheritageinaction.eu</a:t>
            </a:r>
            <a:r>
              <a:rPr lang="en-IE" sz="19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en-IE" sz="19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900020" y="292894"/>
            <a:ext cx="10736808" cy="590192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dirty="0" smtClean="0"/>
              <a:t>Cultural Heritage in Action (EFACH action) 2/2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199797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0020" y="1457325"/>
            <a:ext cx="10736808" cy="497734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Creative Europe</a:t>
            </a:r>
            <a:r>
              <a:rPr lang="en-US" sz="2000" dirty="0" smtClean="0">
                <a:solidFill>
                  <a:srgbClr val="000000"/>
                </a:solidFill>
              </a:rPr>
              <a:t>: EUR 2.442 billion in 2021-2027 (63% increase from previous program).</a:t>
            </a: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Horizon Europe</a:t>
            </a:r>
            <a:r>
              <a:rPr lang="en-US" sz="2000" dirty="0">
                <a:solidFill>
                  <a:srgbClr val="000000"/>
                </a:solidFill>
              </a:rPr>
              <a:t>: </a:t>
            </a:r>
            <a:r>
              <a:rPr lang="en-US" sz="2000" dirty="0" smtClean="0">
                <a:solidFill>
                  <a:srgbClr val="000000"/>
                </a:solidFill>
              </a:rPr>
              <a:t>EUR 2.28 billion for research and innovation under Cluster </a:t>
            </a:r>
            <a:r>
              <a:rPr lang="en-US" sz="2000" dirty="0">
                <a:solidFill>
                  <a:srgbClr val="000000"/>
                </a:solidFill>
              </a:rPr>
              <a:t>2 of pillar 2 “Culture, Creativity and Inclusive Society</a:t>
            </a:r>
            <a:r>
              <a:rPr lang="en-US" sz="2000" dirty="0" smtClean="0">
                <a:solidFill>
                  <a:srgbClr val="000000"/>
                </a:solidFill>
              </a:rPr>
              <a:t>”. NEB is a key theme in 2022.</a:t>
            </a: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Cohesion 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Funds</a:t>
            </a:r>
            <a:r>
              <a:rPr lang="en-US" sz="2000" dirty="0" smtClean="0">
                <a:solidFill>
                  <a:srgbClr val="000000"/>
                </a:solidFill>
              </a:rPr>
              <a:t>: EUR 39.3 billion for Culture and CH planned in 2014-2020, </a:t>
            </a:r>
            <a:r>
              <a:rPr lang="en-US" sz="2000" dirty="0" smtClean="0">
                <a:solidFill>
                  <a:srgbClr val="000000"/>
                </a:solidFill>
              </a:rPr>
              <a:t>including for </a:t>
            </a:r>
            <a:r>
              <a:rPr lang="en-US" sz="2000" dirty="0" smtClean="0">
                <a:solidFill>
                  <a:srgbClr val="000000"/>
                </a:solidFill>
              </a:rPr>
              <a:t>protecting, developing </a:t>
            </a:r>
            <a:r>
              <a:rPr lang="en-US" sz="2000" dirty="0">
                <a:solidFill>
                  <a:srgbClr val="000000"/>
                </a:solidFill>
              </a:rPr>
              <a:t>and promoting cultural </a:t>
            </a:r>
            <a:r>
              <a:rPr lang="en-US" sz="2000" dirty="0" smtClean="0">
                <a:solidFill>
                  <a:srgbClr val="000000"/>
                </a:solidFill>
              </a:rPr>
              <a:t>heritage assets and services.</a:t>
            </a: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Erasmus+</a:t>
            </a:r>
            <a:r>
              <a:rPr lang="en-US" sz="2000" dirty="0">
                <a:solidFill>
                  <a:srgbClr val="000000"/>
                </a:solidFill>
              </a:rPr>
              <a:t>: </a:t>
            </a:r>
            <a:r>
              <a:rPr lang="en-US" sz="2000" dirty="0" smtClean="0">
                <a:solidFill>
                  <a:srgbClr val="000000"/>
                </a:solidFill>
              </a:rPr>
              <a:t>for mobility, cooperation, partnerships… (i.e. </a:t>
            </a:r>
            <a:r>
              <a:rPr lang="en-US" sz="2000" dirty="0" err="1">
                <a:solidFill>
                  <a:srgbClr val="000000"/>
                </a:solidFill>
              </a:rPr>
              <a:t>HeritagePRO</a:t>
            </a:r>
            <a:r>
              <a:rPr lang="en-US" sz="2000" dirty="0">
                <a:solidFill>
                  <a:srgbClr val="000000"/>
                </a:solidFill>
              </a:rPr>
              <a:t> project on sharing good practices in cultural heritage preservation</a:t>
            </a:r>
            <a:r>
              <a:rPr lang="en-US" sz="2000" dirty="0" smtClean="0">
                <a:solidFill>
                  <a:srgbClr val="000000"/>
                </a:solidFill>
              </a:rPr>
              <a:t>).</a:t>
            </a: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  <a:hlinkClick r:id="rId3"/>
              </a:rPr>
              <a:t>Recovery 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+mj-ea"/>
                <a:cs typeface="+mj-cs"/>
                <a:hlinkClick r:id="rId3"/>
              </a:rPr>
              <a:t>and Resilience Facility 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>
                <a:solidFill>
                  <a:srgbClr val="000000"/>
                </a:solidFill>
              </a:rPr>
              <a:t>RRF): </a:t>
            </a:r>
            <a:r>
              <a:rPr lang="en-US" sz="2000" dirty="0" smtClean="0">
                <a:solidFill>
                  <a:srgbClr val="000000"/>
                </a:solidFill>
              </a:rPr>
              <a:t>the </a:t>
            </a:r>
            <a:r>
              <a:rPr lang="en-US" sz="2000" dirty="0">
                <a:solidFill>
                  <a:srgbClr val="000000"/>
                </a:solidFill>
              </a:rPr>
              <a:t>measures directly supporting culture and the </a:t>
            </a:r>
            <a:r>
              <a:rPr lang="en-US" sz="2000" dirty="0" smtClean="0">
                <a:solidFill>
                  <a:srgbClr val="000000"/>
                </a:solidFill>
              </a:rPr>
              <a:t>CCSIs amount </a:t>
            </a:r>
            <a:r>
              <a:rPr lang="en-US" sz="2000" dirty="0">
                <a:solidFill>
                  <a:srgbClr val="000000"/>
                </a:solidFill>
              </a:rPr>
              <a:t>to more than EUR 10 billion, representing approximately </a:t>
            </a:r>
            <a:r>
              <a:rPr lang="en-US" sz="2000" dirty="0" smtClean="0">
                <a:solidFill>
                  <a:srgbClr val="000000"/>
                </a:solidFill>
              </a:rPr>
              <a:t>2% </a:t>
            </a:r>
            <a:r>
              <a:rPr lang="en-US" sz="2000" dirty="0">
                <a:solidFill>
                  <a:srgbClr val="000000"/>
                </a:solidFill>
              </a:rPr>
              <a:t>of the total expenditure of the </a:t>
            </a:r>
            <a:r>
              <a:rPr lang="en-US" sz="2000" dirty="0" smtClean="0">
                <a:solidFill>
                  <a:srgbClr val="000000"/>
                </a:solidFill>
              </a:rPr>
              <a:t>26 </a:t>
            </a:r>
            <a:r>
              <a:rPr lang="en-US" sz="2000" dirty="0" smtClean="0">
                <a:solidFill>
                  <a:srgbClr val="000000"/>
                </a:solidFill>
              </a:rPr>
              <a:t>NRRPs </a:t>
            </a:r>
            <a:r>
              <a:rPr lang="en-US" sz="2000" dirty="0">
                <a:solidFill>
                  <a:srgbClr val="000000"/>
                </a:solidFill>
              </a:rPr>
              <a:t>endorsed by </a:t>
            </a:r>
            <a:r>
              <a:rPr lang="en-US" sz="2000" dirty="0" smtClean="0">
                <a:solidFill>
                  <a:srgbClr val="000000"/>
                </a:solidFill>
              </a:rPr>
              <a:t>October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2022. </a:t>
            </a:r>
            <a:r>
              <a:rPr lang="en-US" sz="2000" dirty="0" smtClean="0">
                <a:solidFill>
                  <a:srgbClr val="000000"/>
                </a:solidFill>
              </a:rPr>
              <a:t>CCSIs will </a:t>
            </a:r>
            <a:r>
              <a:rPr lang="en-US" sz="2000" dirty="0">
                <a:solidFill>
                  <a:srgbClr val="000000"/>
                </a:solidFill>
              </a:rPr>
              <a:t>also benefit from a larger pool of </a:t>
            </a:r>
            <a:r>
              <a:rPr lang="en-US" sz="2000" dirty="0" smtClean="0">
                <a:solidFill>
                  <a:srgbClr val="000000"/>
                </a:solidFill>
              </a:rPr>
              <a:t>measures </a:t>
            </a:r>
            <a:r>
              <a:rPr lang="en-US" sz="2000" dirty="0">
                <a:solidFill>
                  <a:srgbClr val="000000"/>
                </a:solidFill>
              </a:rPr>
              <a:t>that have a wider policy focus, such as </a:t>
            </a:r>
            <a:r>
              <a:rPr lang="en-US" sz="2000" dirty="0" smtClean="0">
                <a:solidFill>
                  <a:srgbClr val="000000"/>
                </a:solidFill>
              </a:rPr>
              <a:t>green construction or digitalisation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More info: </a:t>
            </a:r>
            <a:r>
              <a:rPr lang="en-US" sz="1600" dirty="0" smtClean="0">
                <a:hlinkClick r:id="rId4"/>
              </a:rPr>
              <a:t>Funding </a:t>
            </a:r>
            <a:r>
              <a:rPr lang="en-US" sz="1600" dirty="0">
                <a:hlinkClick r:id="rId4"/>
              </a:rPr>
              <a:t>opportunities for cultural heritage | Culture and Creativity (europa.eu)</a:t>
            </a:r>
            <a:endParaRPr lang="en-IE" sz="1600" dirty="0">
              <a:solidFill>
                <a:srgbClr val="000000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900020" y="292894"/>
            <a:ext cx="10736808" cy="590192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dirty="0"/>
              <a:t>EU </a:t>
            </a:r>
            <a:r>
              <a:rPr lang="en-IE" sz="3600" dirty="0"/>
              <a:t>sources of finance for Cultural Heritage</a:t>
            </a:r>
            <a:r>
              <a:rPr lang="en-IE" sz="3600" dirty="0"/>
              <a:t> 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57998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1290" y="1335881"/>
            <a:ext cx="10025884" cy="515805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IE" sz="2000" dirty="0" smtClean="0">
                <a:solidFill>
                  <a:schemeClr val="tx2"/>
                </a:solidFill>
              </a:rPr>
              <a:t>Budget: EUR 50 million (ERDF). </a:t>
            </a:r>
            <a:r>
              <a:rPr lang="en-IE" sz="2000" dirty="0">
                <a:solidFill>
                  <a:schemeClr val="tx2"/>
                </a:solidFill>
              </a:rPr>
              <a:t>Call open from 10 October 2022 to 19 January 2023. </a:t>
            </a:r>
            <a:endParaRPr lang="en-IE" sz="2000" dirty="0" smtClean="0">
              <a:solidFill>
                <a:schemeClr val="tx2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IE" sz="8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European Urban Initiative Innovative Actions (EUI-IA) first call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for proposals in support to the New European Bauhaus </a:t>
            </a:r>
            <a:r>
              <a:rPr lang="en-IE" sz="2000" dirty="0">
                <a:solidFill>
                  <a:schemeClr val="bg2">
                    <a:lumMod val="10000"/>
                  </a:schemeClr>
                </a:solidFill>
              </a:rPr>
              <a:t>(NEB)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demonstrators (HE, May 2022, 25m).</a:t>
            </a:r>
          </a:p>
          <a:p>
            <a:pPr>
              <a:spcAft>
                <a:spcPts val="600"/>
              </a:spcAft>
            </a:pPr>
            <a:r>
              <a:rPr lang="en-IE" sz="2000" dirty="0" smtClean="0">
                <a:solidFill>
                  <a:schemeClr val="bg2">
                    <a:lumMod val="10000"/>
                  </a:schemeClr>
                </a:solidFill>
              </a:rPr>
              <a:t>Targeting innovative projects focusing on the NEB that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deliver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tangible, real-life examples of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NEB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interventions that fully integrate the three NEB core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values of </a:t>
            </a:r>
            <a:r>
              <a:rPr lang="en-US" sz="2000" dirty="0" smtClean="0">
                <a:solidFill>
                  <a:schemeClr val="tx2"/>
                </a:solidFill>
              </a:rPr>
              <a:t>sustainability</a:t>
            </a:r>
            <a:r>
              <a:rPr lang="en-US" sz="2000" dirty="0">
                <a:solidFill>
                  <a:schemeClr val="tx2"/>
                </a:solidFill>
              </a:rPr>
              <a:t>, inclusiveness, and </a:t>
            </a:r>
            <a:r>
              <a:rPr lang="en-US" sz="2000" dirty="0" smtClean="0">
                <a:solidFill>
                  <a:schemeClr val="tx2"/>
                </a:solidFill>
              </a:rPr>
              <a:t>aesthetics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and demonstrate a clear contribution to the 6 specific objectives of the EU Cohesion policy (2021-2027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).</a:t>
            </a: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800" dirty="0" smtClean="0">
              <a:solidFill>
                <a:schemeClr val="tx2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Cities (&gt; 50k hab.) are </a:t>
            </a:r>
            <a:r>
              <a:rPr lang="en-US" sz="2000" dirty="0">
                <a:solidFill>
                  <a:schemeClr val="tx2"/>
                </a:solidFill>
              </a:rPr>
              <a:t>invited to consider the four following </a:t>
            </a:r>
            <a:r>
              <a:rPr lang="en-US" sz="2000" dirty="0" smtClean="0">
                <a:solidFill>
                  <a:schemeClr val="tx2"/>
                </a:solidFill>
              </a:rPr>
              <a:t>themes: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Construction and renovation in a spirit of circularity and carbon neutrality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Preserving and transforming cultural heritage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Adapting and transforming buildings for affordable housing solutions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Regenerating urban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spaces</a:t>
            </a:r>
            <a:endParaRPr lang="en-IE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IE" sz="8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IE" sz="1600" dirty="0" smtClean="0">
                <a:solidFill>
                  <a:schemeClr val="tx1">
                    <a:lumMod val="50000"/>
                  </a:schemeClr>
                </a:solidFill>
              </a:rPr>
              <a:t>3 </a:t>
            </a:r>
            <a:r>
              <a:rPr lang="en-IE" sz="1600" dirty="0">
                <a:solidFill>
                  <a:schemeClr val="tx1">
                    <a:lumMod val="50000"/>
                  </a:schemeClr>
                </a:solidFill>
              </a:rPr>
              <a:t>online Q&amp;A </a:t>
            </a:r>
            <a:r>
              <a:rPr lang="en-IE" sz="1600" dirty="0" smtClean="0">
                <a:solidFill>
                  <a:schemeClr val="tx1">
                    <a:lumMod val="50000"/>
                  </a:schemeClr>
                </a:solidFill>
              </a:rPr>
              <a:t>sessions</a:t>
            </a:r>
            <a:r>
              <a:rPr lang="en-IE" sz="16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IE" sz="1600" dirty="0" smtClean="0">
                <a:solidFill>
                  <a:schemeClr val="tx1">
                    <a:lumMod val="50000"/>
                  </a:schemeClr>
                </a:solidFill>
              </a:rPr>
              <a:t>plus Applicant seminars </a:t>
            </a:r>
            <a:r>
              <a:rPr lang="en-IE" sz="1600" dirty="0" smtClean="0">
                <a:solidFill>
                  <a:schemeClr val="tx1">
                    <a:lumMod val="50000"/>
                  </a:schemeClr>
                </a:solidFill>
              </a:rPr>
              <a:t>in several </a:t>
            </a:r>
            <a:r>
              <a:rPr lang="en-IE" sz="1600" dirty="0">
                <a:solidFill>
                  <a:schemeClr val="tx1">
                    <a:lumMod val="50000"/>
                  </a:schemeClr>
                </a:solidFill>
              </a:rPr>
              <a:t>EU </a:t>
            </a:r>
            <a:r>
              <a:rPr lang="en-IE" sz="1600" dirty="0" smtClean="0">
                <a:solidFill>
                  <a:schemeClr val="tx1">
                    <a:lumMod val="50000"/>
                  </a:schemeClr>
                </a:solidFill>
              </a:rPr>
              <a:t>cities, from </a:t>
            </a:r>
            <a:r>
              <a:rPr lang="en-IE" sz="1600" dirty="0">
                <a:solidFill>
                  <a:schemeClr val="tx1">
                    <a:lumMod val="50000"/>
                  </a:schemeClr>
                </a:solidFill>
              </a:rPr>
              <a:t>October to </a:t>
            </a:r>
            <a:r>
              <a:rPr lang="en-IE" sz="1600" dirty="0" smtClean="0">
                <a:solidFill>
                  <a:schemeClr val="tx1">
                    <a:lumMod val="50000"/>
                  </a:schemeClr>
                </a:solidFill>
              </a:rPr>
              <a:t>December.</a:t>
            </a:r>
            <a:endParaRPr lang="en-IE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900020" y="292894"/>
            <a:ext cx="10736808" cy="590192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dirty="0" smtClean="0"/>
              <a:t>      New European Bauhaus – Open urban call</a:t>
            </a:r>
            <a:endParaRPr lang="en-IE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584" y="311586"/>
            <a:ext cx="612321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2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00020" y="1443038"/>
            <a:ext cx="6835524" cy="4936331"/>
          </a:xfrm>
        </p:spPr>
        <p:txBody>
          <a:bodyPr/>
          <a:lstStyle/>
          <a:p>
            <a:r>
              <a:rPr lang="en-IE" sz="2000" dirty="0" smtClean="0"/>
              <a:t>A funding Guide to help stakeholders of all sizes navigate </a:t>
            </a:r>
            <a:r>
              <a:rPr lang="en-US" sz="2000" dirty="0">
                <a:solidFill>
                  <a:schemeClr val="tx2"/>
                </a:solidFill>
              </a:rPr>
              <a:t>all funding </a:t>
            </a:r>
            <a:r>
              <a:rPr lang="en-US" sz="2000" dirty="0" smtClean="0">
                <a:solidFill>
                  <a:schemeClr val="tx2"/>
                </a:solidFill>
              </a:rPr>
              <a:t>opportunities available </a:t>
            </a:r>
            <a:r>
              <a:rPr lang="en-US" sz="2000" dirty="0">
                <a:solidFill>
                  <a:schemeClr val="tx2"/>
                </a:solidFill>
              </a:rPr>
              <a:t>for the </a:t>
            </a:r>
            <a:r>
              <a:rPr lang="en-US" sz="2000" dirty="0" smtClean="0">
                <a:solidFill>
                  <a:schemeClr val="tx2"/>
                </a:solidFill>
              </a:rPr>
              <a:t>CCS in </a:t>
            </a:r>
            <a:r>
              <a:rPr lang="en-US" sz="2000" dirty="0">
                <a:solidFill>
                  <a:schemeClr val="tx2"/>
                </a:solidFill>
              </a:rPr>
              <a:t>EU </a:t>
            </a:r>
            <a:r>
              <a:rPr lang="en-US" sz="2000" dirty="0" smtClean="0">
                <a:solidFill>
                  <a:schemeClr val="tx2"/>
                </a:solidFill>
              </a:rPr>
              <a:t>programs </a:t>
            </a:r>
            <a:r>
              <a:rPr lang="en-US" sz="2000" dirty="0" smtClean="0"/>
              <a:t>for the 2021-2027 period</a:t>
            </a:r>
            <a:r>
              <a:rPr lang="en-IE" sz="2000" dirty="0" smtClean="0"/>
              <a:t>.</a:t>
            </a:r>
          </a:p>
          <a:p>
            <a:r>
              <a:rPr lang="en-IE" sz="2000" dirty="0" smtClean="0"/>
              <a:t>2 elements: an </a:t>
            </a:r>
            <a:r>
              <a:rPr lang="en-IE" sz="2000" b="1" dirty="0" smtClean="0">
                <a:solidFill>
                  <a:schemeClr val="tx2"/>
                </a:solidFill>
              </a:rPr>
              <a:t>interactive tool </a:t>
            </a:r>
            <a:r>
              <a:rPr lang="en-IE" sz="2000" dirty="0" smtClean="0"/>
              <a:t>and a </a:t>
            </a:r>
            <a:r>
              <a:rPr lang="en-IE" sz="2000" b="1" dirty="0" smtClean="0">
                <a:solidFill>
                  <a:schemeClr val="tx2"/>
                </a:solidFill>
              </a:rPr>
              <a:t>PDF manual</a:t>
            </a:r>
          </a:p>
          <a:p>
            <a:pPr>
              <a:spcAft>
                <a:spcPts val="600"/>
              </a:spcAft>
            </a:pPr>
            <a:r>
              <a:rPr lang="en-IE" sz="2000" dirty="0" smtClean="0"/>
              <a:t>In 3 clicks to filter </a:t>
            </a:r>
            <a:r>
              <a:rPr lang="en-US" sz="2000" dirty="0"/>
              <a:t>needs, </a:t>
            </a:r>
            <a:r>
              <a:rPr lang="en-US" sz="2000" dirty="0" smtClean="0"/>
              <a:t>sector </a:t>
            </a:r>
            <a:r>
              <a:rPr lang="en-US" sz="2000" dirty="0"/>
              <a:t>and </a:t>
            </a:r>
            <a:r>
              <a:rPr lang="en-US" sz="2000" dirty="0" smtClean="0"/>
              <a:t>type </a:t>
            </a:r>
            <a:r>
              <a:rPr lang="en-US" sz="2000" dirty="0"/>
              <a:t>of </a:t>
            </a:r>
            <a:r>
              <a:rPr lang="en-US" sz="2000" dirty="0" err="1" smtClean="0"/>
              <a:t>organisation</a:t>
            </a:r>
            <a:r>
              <a:rPr lang="en-IE" sz="2000" dirty="0" smtClean="0"/>
              <a:t>: </a:t>
            </a:r>
          </a:p>
          <a:p>
            <a:pPr marL="1343025" indent="0">
              <a:spcAft>
                <a:spcPts val="0"/>
              </a:spcAft>
              <a:buNone/>
            </a:pPr>
            <a:r>
              <a:rPr lang="en-IE" sz="2000" b="1" dirty="0" smtClean="0">
                <a:solidFill>
                  <a:schemeClr val="tx2"/>
                </a:solidFill>
              </a:rPr>
              <a:t>21 different programmes, </a:t>
            </a:r>
          </a:p>
          <a:p>
            <a:pPr marL="1343025" indent="0">
              <a:spcAft>
                <a:spcPts val="0"/>
              </a:spcAft>
              <a:buNone/>
            </a:pPr>
            <a:r>
              <a:rPr lang="en-IE" sz="2000" b="1" dirty="0" smtClean="0">
                <a:solidFill>
                  <a:schemeClr val="tx2"/>
                </a:solidFill>
              </a:rPr>
              <a:t>75 financing possibilities, and </a:t>
            </a:r>
          </a:p>
          <a:p>
            <a:pPr marL="1343025" indent="0">
              <a:spcAft>
                <a:spcPts val="0"/>
              </a:spcAft>
              <a:buNone/>
            </a:pPr>
            <a:r>
              <a:rPr lang="en-IE" sz="2000" b="1" dirty="0" smtClean="0">
                <a:solidFill>
                  <a:schemeClr val="tx2"/>
                </a:solidFill>
              </a:rPr>
              <a:t>15 inspiring examples </a:t>
            </a:r>
          </a:p>
          <a:p>
            <a:pPr marL="0" indent="0">
              <a:spcAft>
                <a:spcPts val="0"/>
              </a:spcAft>
              <a:buNone/>
            </a:pPr>
            <a:endParaRPr lang="en-IE" sz="2000" dirty="0" smtClean="0"/>
          </a:p>
          <a:p>
            <a:r>
              <a:rPr lang="en-IE" sz="2000" dirty="0" smtClean="0"/>
              <a:t>Now available </a:t>
            </a:r>
            <a:r>
              <a:rPr lang="en-IE" sz="2000" dirty="0" smtClean="0">
                <a:solidFill>
                  <a:schemeClr val="tx2"/>
                </a:solidFill>
              </a:rPr>
              <a:t>in ALL official languages </a:t>
            </a:r>
            <a:r>
              <a:rPr lang="en-IE" sz="2000" dirty="0" smtClean="0"/>
              <a:t>of the UE</a:t>
            </a:r>
          </a:p>
          <a:p>
            <a:pPr>
              <a:spcAft>
                <a:spcPts val="2400"/>
              </a:spcAft>
            </a:pPr>
            <a:r>
              <a:rPr lang="en-IE" sz="2000" dirty="0" smtClean="0"/>
              <a:t>Regularly updated</a:t>
            </a:r>
          </a:p>
          <a:p>
            <a:pPr marL="179388" indent="0">
              <a:buNone/>
            </a:pPr>
            <a:r>
              <a:rPr lang="en-IE" sz="1800" dirty="0" smtClean="0">
                <a:hlinkClick r:id="rId3"/>
              </a:rPr>
              <a:t> https</a:t>
            </a:r>
            <a:r>
              <a:rPr lang="en-IE" sz="1800" dirty="0">
                <a:hlinkClick r:id="rId3"/>
              </a:rPr>
              <a:t>://culture.ec.europa.eu/fr/funding/cultureu-funding-guide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1ECD07-C44D-403C-BD33-B80EB975EA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5300" y="594288"/>
            <a:ext cx="3521528" cy="51477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900020" y="292894"/>
            <a:ext cx="10736808" cy="590192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i="1" dirty="0" smtClean="0"/>
              <a:t>New! </a:t>
            </a:r>
            <a:r>
              <a:rPr lang="en-IE" sz="3600" dirty="0" smtClean="0"/>
              <a:t>CulturEU funding guide 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172417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67354BEFFBC8418530328A31BC0847" ma:contentTypeVersion="0" ma:contentTypeDescription="Create a new document." ma:contentTypeScope="" ma:versionID="8c6ec819b9f718cff97c414cca5c271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53f2d8843fd2aa64b81f9e8c63a661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51EC0D-AFB3-433F-B811-9B3D0C8F1EAE}"/>
</file>

<file path=customXml/itemProps2.xml><?xml version="1.0" encoding="utf-8"?>
<ds:datastoreItem xmlns:ds="http://schemas.openxmlformats.org/officeDocument/2006/customXml" ds:itemID="{1FF87431-2774-4E17-BE38-8A579357848D}"/>
</file>

<file path=customXml/itemProps3.xml><?xml version="1.0" encoding="utf-8"?>
<ds:datastoreItem xmlns:ds="http://schemas.openxmlformats.org/officeDocument/2006/customXml" ds:itemID="{4B1CAF70-02D1-4551-A536-63581F6A809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4382</TotalTime>
  <Words>1737</Words>
  <Application>Microsoft Office PowerPoint</Application>
  <PresentationFormat>Widescreen</PresentationFormat>
  <Paragraphs>148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Verdana</vt:lpstr>
      <vt:lpstr>Office Theme</vt:lpstr>
      <vt:lpstr>1_Office Theme</vt:lpstr>
      <vt:lpstr>EU policy and actions to support Culture and Cultural Heritage</vt:lpstr>
      <vt:lpstr>What competencies for the European Commission?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information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JIMENEZ PUMARES Marta (EAC)</cp:lastModifiedBy>
  <cp:revision>248</cp:revision>
  <cp:lastPrinted>2022-09-20T16:59:57Z</cp:lastPrinted>
  <dcterms:created xsi:type="dcterms:W3CDTF">2019-08-09T12:06:42Z</dcterms:created>
  <dcterms:modified xsi:type="dcterms:W3CDTF">2022-10-29T14:56:28Z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0x0101007C67354BEFFBC8418530328A31BC0847</vt:lpwstr>
  </property>
</Properties>
</file>