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4" r:id="rId2"/>
    <p:sldId id="257" r:id="rId3"/>
    <p:sldId id="258" r:id="rId4"/>
    <p:sldId id="259" r:id="rId5"/>
    <p:sldId id="260" r:id="rId6"/>
    <p:sldId id="261" r:id="rId7"/>
    <p:sldId id="262" r:id="rId8"/>
    <p:sldId id="263" r:id="rId9"/>
    <p:sldId id="265" r:id="rId10"/>
    <p:sldId id="266" r:id="rId11"/>
    <p:sldId id="267" r:id="rId12"/>
    <p:sldId id="268" r:id="rId13"/>
    <p:sldId id="270"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F35BC9-290A-48B4-88EA-4D95EC74E1FF}" type="datetimeFigureOut">
              <a:rPr lang="en-IE" smtClean="0"/>
              <a:t>07/11/2022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E88701B-C3B3-4467-9F5A-2904E7D52626}" type="slidenum">
              <a:rPr lang="en-IE" smtClean="0"/>
              <a:t>‹#›</a:t>
            </a:fld>
            <a:endParaRPr lang="en-IE"/>
          </a:p>
        </p:txBody>
      </p:sp>
    </p:spTree>
    <p:extLst>
      <p:ext uri="{BB962C8B-B14F-4D97-AF65-F5344CB8AC3E}">
        <p14:creationId xmlns:p14="http://schemas.microsoft.com/office/powerpoint/2010/main" val="1990927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F35BC9-290A-48B4-88EA-4D95EC74E1FF}" type="datetimeFigureOut">
              <a:rPr lang="en-IE" smtClean="0"/>
              <a:t>07/11/2022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E88701B-C3B3-4467-9F5A-2904E7D52626}" type="slidenum">
              <a:rPr lang="en-IE" smtClean="0"/>
              <a:t>‹#›</a:t>
            </a:fld>
            <a:endParaRPr lang="en-IE"/>
          </a:p>
        </p:txBody>
      </p:sp>
    </p:spTree>
    <p:extLst>
      <p:ext uri="{BB962C8B-B14F-4D97-AF65-F5344CB8AC3E}">
        <p14:creationId xmlns:p14="http://schemas.microsoft.com/office/powerpoint/2010/main" val="317885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6F35BC9-290A-48B4-88EA-4D95EC74E1FF}" type="datetimeFigureOut">
              <a:rPr lang="en-IE" smtClean="0"/>
              <a:t>07/11/2022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E88701B-C3B3-4467-9F5A-2904E7D52626}" type="slidenum">
              <a:rPr lang="en-IE" smtClean="0"/>
              <a:t>‹#›</a:t>
            </a:fld>
            <a:endParaRPr lang="en-IE"/>
          </a:p>
        </p:txBody>
      </p:sp>
    </p:spTree>
    <p:extLst>
      <p:ext uri="{BB962C8B-B14F-4D97-AF65-F5344CB8AC3E}">
        <p14:creationId xmlns:p14="http://schemas.microsoft.com/office/powerpoint/2010/main" val="1677207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6F35BC9-290A-48B4-88EA-4D95EC74E1FF}" type="datetimeFigureOut">
              <a:rPr lang="en-IE" smtClean="0"/>
              <a:t>07/11/2022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E88701B-C3B3-4467-9F5A-2904E7D52626}" type="slidenum">
              <a:rPr lang="en-IE" smtClean="0"/>
              <a:t>‹#›</a:t>
            </a:fld>
            <a:endParaRPr lang="en-I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44297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F35BC9-290A-48B4-88EA-4D95EC74E1FF}" type="datetimeFigureOut">
              <a:rPr lang="en-IE" smtClean="0"/>
              <a:t>07/11/2022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E88701B-C3B3-4467-9F5A-2904E7D52626}" type="slidenum">
              <a:rPr lang="en-IE" smtClean="0"/>
              <a:t>‹#›</a:t>
            </a:fld>
            <a:endParaRPr lang="en-IE"/>
          </a:p>
        </p:txBody>
      </p:sp>
    </p:spTree>
    <p:extLst>
      <p:ext uri="{BB962C8B-B14F-4D97-AF65-F5344CB8AC3E}">
        <p14:creationId xmlns:p14="http://schemas.microsoft.com/office/powerpoint/2010/main" val="2415918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6F35BC9-290A-48B4-88EA-4D95EC74E1FF}" type="datetimeFigureOut">
              <a:rPr lang="en-IE" smtClean="0"/>
              <a:t>07/11/2022</a:t>
            </a:fld>
            <a:endParaRPr lang="en-IE"/>
          </a:p>
        </p:txBody>
      </p:sp>
      <p:sp>
        <p:nvSpPr>
          <p:cNvPr id="4"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E88701B-C3B3-4467-9F5A-2904E7D52626}" type="slidenum">
              <a:rPr lang="en-IE" smtClean="0"/>
              <a:t>‹#›</a:t>
            </a:fld>
            <a:endParaRPr lang="en-IE"/>
          </a:p>
        </p:txBody>
      </p:sp>
    </p:spTree>
    <p:extLst>
      <p:ext uri="{BB962C8B-B14F-4D97-AF65-F5344CB8AC3E}">
        <p14:creationId xmlns:p14="http://schemas.microsoft.com/office/powerpoint/2010/main" val="607197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6F35BC9-290A-48B4-88EA-4D95EC74E1FF}" type="datetimeFigureOut">
              <a:rPr lang="en-IE" smtClean="0"/>
              <a:t>07/11/2022</a:t>
            </a:fld>
            <a:endParaRPr lang="en-IE"/>
          </a:p>
        </p:txBody>
      </p:sp>
      <p:sp>
        <p:nvSpPr>
          <p:cNvPr id="4"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E88701B-C3B3-4467-9F5A-2904E7D52626}" type="slidenum">
              <a:rPr lang="en-IE" smtClean="0"/>
              <a:t>‹#›</a:t>
            </a:fld>
            <a:endParaRPr lang="en-IE"/>
          </a:p>
        </p:txBody>
      </p:sp>
    </p:spTree>
    <p:extLst>
      <p:ext uri="{BB962C8B-B14F-4D97-AF65-F5344CB8AC3E}">
        <p14:creationId xmlns:p14="http://schemas.microsoft.com/office/powerpoint/2010/main" val="1003763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F35BC9-290A-48B4-88EA-4D95EC74E1FF}" type="datetimeFigureOut">
              <a:rPr lang="en-IE" smtClean="0"/>
              <a:t>07/11/2022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E88701B-C3B3-4467-9F5A-2904E7D52626}" type="slidenum">
              <a:rPr lang="en-IE" smtClean="0"/>
              <a:t>‹#›</a:t>
            </a:fld>
            <a:endParaRPr lang="en-IE"/>
          </a:p>
        </p:txBody>
      </p:sp>
    </p:spTree>
    <p:extLst>
      <p:ext uri="{BB962C8B-B14F-4D97-AF65-F5344CB8AC3E}">
        <p14:creationId xmlns:p14="http://schemas.microsoft.com/office/powerpoint/2010/main" val="2345831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F35BC9-290A-48B4-88EA-4D95EC74E1FF}" type="datetimeFigureOut">
              <a:rPr lang="en-IE" smtClean="0"/>
              <a:t>07/11/2022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E88701B-C3B3-4467-9F5A-2904E7D52626}" type="slidenum">
              <a:rPr lang="en-IE" smtClean="0"/>
              <a:t>‹#›</a:t>
            </a:fld>
            <a:endParaRPr lang="en-IE"/>
          </a:p>
        </p:txBody>
      </p:sp>
    </p:spTree>
    <p:extLst>
      <p:ext uri="{BB962C8B-B14F-4D97-AF65-F5344CB8AC3E}">
        <p14:creationId xmlns:p14="http://schemas.microsoft.com/office/powerpoint/2010/main" val="233269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6F35BC9-290A-48B4-88EA-4D95EC74E1FF}" type="datetimeFigureOut">
              <a:rPr lang="en-IE" smtClean="0"/>
              <a:t>07/11/2022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E88701B-C3B3-4467-9F5A-2904E7D52626}" type="slidenum">
              <a:rPr lang="en-IE" smtClean="0"/>
              <a:t>‹#›</a:t>
            </a:fld>
            <a:endParaRPr lang="en-IE"/>
          </a:p>
        </p:txBody>
      </p:sp>
    </p:spTree>
    <p:extLst>
      <p:ext uri="{BB962C8B-B14F-4D97-AF65-F5344CB8AC3E}">
        <p14:creationId xmlns:p14="http://schemas.microsoft.com/office/powerpoint/2010/main" val="268860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F35BC9-290A-48B4-88EA-4D95EC74E1FF}" type="datetimeFigureOut">
              <a:rPr lang="en-IE" smtClean="0"/>
              <a:t>07/11/2022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E88701B-C3B3-4467-9F5A-2904E7D52626}" type="slidenum">
              <a:rPr lang="en-IE" smtClean="0"/>
              <a:t>‹#›</a:t>
            </a:fld>
            <a:endParaRPr lang="en-IE"/>
          </a:p>
        </p:txBody>
      </p:sp>
    </p:spTree>
    <p:extLst>
      <p:ext uri="{BB962C8B-B14F-4D97-AF65-F5344CB8AC3E}">
        <p14:creationId xmlns:p14="http://schemas.microsoft.com/office/powerpoint/2010/main" val="3890057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F35BC9-290A-48B4-88EA-4D95EC74E1FF}" type="datetimeFigureOut">
              <a:rPr lang="en-IE" smtClean="0"/>
              <a:t>07/11/2022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E88701B-C3B3-4467-9F5A-2904E7D52626}" type="slidenum">
              <a:rPr lang="en-IE" smtClean="0"/>
              <a:t>‹#›</a:t>
            </a:fld>
            <a:endParaRPr lang="en-IE"/>
          </a:p>
        </p:txBody>
      </p:sp>
    </p:spTree>
    <p:extLst>
      <p:ext uri="{BB962C8B-B14F-4D97-AF65-F5344CB8AC3E}">
        <p14:creationId xmlns:p14="http://schemas.microsoft.com/office/powerpoint/2010/main" val="336424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F35BC9-290A-48B4-88EA-4D95EC74E1FF}" type="datetimeFigureOut">
              <a:rPr lang="en-IE" smtClean="0"/>
              <a:t>07/11/2022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E88701B-C3B3-4467-9F5A-2904E7D52626}" type="slidenum">
              <a:rPr lang="en-IE" smtClean="0"/>
              <a:t>‹#›</a:t>
            </a:fld>
            <a:endParaRPr lang="en-IE"/>
          </a:p>
        </p:txBody>
      </p:sp>
    </p:spTree>
    <p:extLst>
      <p:ext uri="{BB962C8B-B14F-4D97-AF65-F5344CB8AC3E}">
        <p14:creationId xmlns:p14="http://schemas.microsoft.com/office/powerpoint/2010/main" val="1265348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6F35BC9-290A-48B4-88EA-4D95EC74E1FF}" type="datetimeFigureOut">
              <a:rPr lang="en-IE" smtClean="0"/>
              <a:t>07/11/2022</a:t>
            </a:fld>
            <a:endParaRPr lang="en-IE"/>
          </a:p>
        </p:txBody>
      </p:sp>
      <p:sp>
        <p:nvSpPr>
          <p:cNvPr id="5" name="Footer Placeholder 3"/>
          <p:cNvSpPr>
            <a:spLocks noGrp="1"/>
          </p:cNvSpPr>
          <p:nvPr>
            <p:ph type="ftr" sz="quarter" idx="11"/>
          </p:nvPr>
        </p:nvSpPr>
        <p:spPr/>
        <p:txBody>
          <a:bodyPr/>
          <a:lstStyle/>
          <a:p>
            <a:endParaRPr lang="en-IE"/>
          </a:p>
        </p:txBody>
      </p:sp>
      <p:sp>
        <p:nvSpPr>
          <p:cNvPr id="6" name="Slide Number Placeholder 4"/>
          <p:cNvSpPr>
            <a:spLocks noGrp="1"/>
          </p:cNvSpPr>
          <p:nvPr>
            <p:ph type="sldNum" sz="quarter" idx="12"/>
          </p:nvPr>
        </p:nvSpPr>
        <p:spPr/>
        <p:txBody>
          <a:bodyPr/>
          <a:lstStyle/>
          <a:p>
            <a:fld id="{AE88701B-C3B3-4467-9F5A-2904E7D52626}" type="slidenum">
              <a:rPr lang="en-IE" smtClean="0"/>
              <a:t>‹#›</a:t>
            </a:fld>
            <a:endParaRPr lang="en-IE"/>
          </a:p>
        </p:txBody>
      </p:sp>
    </p:spTree>
    <p:extLst>
      <p:ext uri="{BB962C8B-B14F-4D97-AF65-F5344CB8AC3E}">
        <p14:creationId xmlns:p14="http://schemas.microsoft.com/office/powerpoint/2010/main" val="188200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6F35BC9-290A-48B4-88EA-4D95EC74E1FF}" type="datetimeFigureOut">
              <a:rPr lang="en-IE" smtClean="0"/>
              <a:t>07/11/2022</a:t>
            </a:fld>
            <a:endParaRPr lang="en-IE"/>
          </a:p>
        </p:txBody>
      </p:sp>
      <p:sp>
        <p:nvSpPr>
          <p:cNvPr id="5" name="Footer Placeholder 2"/>
          <p:cNvSpPr>
            <a:spLocks noGrp="1"/>
          </p:cNvSpPr>
          <p:nvPr>
            <p:ph type="ftr" sz="quarter" idx="11"/>
          </p:nvPr>
        </p:nvSpPr>
        <p:spPr/>
        <p:txBody>
          <a:bodyPr/>
          <a:lstStyle/>
          <a:p>
            <a:endParaRPr lang="en-IE"/>
          </a:p>
        </p:txBody>
      </p:sp>
      <p:sp>
        <p:nvSpPr>
          <p:cNvPr id="6" name="Slide Number Placeholder 3"/>
          <p:cNvSpPr>
            <a:spLocks noGrp="1"/>
          </p:cNvSpPr>
          <p:nvPr>
            <p:ph type="sldNum" sz="quarter" idx="12"/>
          </p:nvPr>
        </p:nvSpPr>
        <p:spPr/>
        <p:txBody>
          <a:bodyPr/>
          <a:lstStyle/>
          <a:p>
            <a:fld id="{AE88701B-C3B3-4467-9F5A-2904E7D52626}" type="slidenum">
              <a:rPr lang="en-IE" smtClean="0"/>
              <a:t>‹#›</a:t>
            </a:fld>
            <a:endParaRPr lang="en-IE"/>
          </a:p>
        </p:txBody>
      </p:sp>
    </p:spTree>
    <p:extLst>
      <p:ext uri="{BB962C8B-B14F-4D97-AF65-F5344CB8AC3E}">
        <p14:creationId xmlns:p14="http://schemas.microsoft.com/office/powerpoint/2010/main" val="341659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6F35BC9-290A-48B4-88EA-4D95EC74E1FF}" type="datetimeFigureOut">
              <a:rPr lang="en-IE" smtClean="0"/>
              <a:t>07/11/2022</a:t>
            </a:fld>
            <a:endParaRPr lang="en-IE"/>
          </a:p>
        </p:txBody>
      </p:sp>
      <p:sp>
        <p:nvSpPr>
          <p:cNvPr id="5" name="Footer Placeholder 5"/>
          <p:cNvSpPr>
            <a:spLocks noGrp="1"/>
          </p:cNvSpPr>
          <p:nvPr>
            <p:ph type="ftr" sz="quarter" idx="11"/>
          </p:nvPr>
        </p:nvSpPr>
        <p:spPr/>
        <p:txBody>
          <a:bodyPr/>
          <a:lstStyle/>
          <a:p>
            <a:endParaRPr lang="en-IE"/>
          </a:p>
        </p:txBody>
      </p:sp>
      <p:sp>
        <p:nvSpPr>
          <p:cNvPr id="6" name="Slide Number Placeholder 6"/>
          <p:cNvSpPr>
            <a:spLocks noGrp="1"/>
          </p:cNvSpPr>
          <p:nvPr>
            <p:ph type="sldNum" sz="quarter" idx="12"/>
          </p:nvPr>
        </p:nvSpPr>
        <p:spPr/>
        <p:txBody>
          <a:bodyPr/>
          <a:lstStyle/>
          <a:p>
            <a:fld id="{AE88701B-C3B3-4467-9F5A-2904E7D52626}" type="slidenum">
              <a:rPr lang="en-IE" smtClean="0"/>
              <a:t>‹#›</a:t>
            </a:fld>
            <a:endParaRPr lang="en-IE"/>
          </a:p>
        </p:txBody>
      </p:sp>
    </p:spTree>
    <p:extLst>
      <p:ext uri="{BB962C8B-B14F-4D97-AF65-F5344CB8AC3E}">
        <p14:creationId xmlns:p14="http://schemas.microsoft.com/office/powerpoint/2010/main" val="2012574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F35BC9-290A-48B4-88EA-4D95EC74E1FF}" type="datetimeFigureOut">
              <a:rPr lang="en-IE" smtClean="0"/>
              <a:t>07/11/2022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E88701B-C3B3-4467-9F5A-2904E7D52626}" type="slidenum">
              <a:rPr lang="en-IE" smtClean="0"/>
              <a:t>‹#›</a:t>
            </a:fld>
            <a:endParaRPr lang="en-IE"/>
          </a:p>
        </p:txBody>
      </p:sp>
    </p:spTree>
    <p:extLst>
      <p:ext uri="{BB962C8B-B14F-4D97-AF65-F5344CB8AC3E}">
        <p14:creationId xmlns:p14="http://schemas.microsoft.com/office/powerpoint/2010/main" val="1934541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6F35BC9-290A-48B4-88EA-4D95EC74E1FF}" type="datetimeFigureOut">
              <a:rPr lang="en-IE" smtClean="0"/>
              <a:t>07/11/2022</a:t>
            </a:fld>
            <a:endParaRPr lang="en-I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E"/>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E88701B-C3B3-4467-9F5A-2904E7D52626}" type="slidenum">
              <a:rPr lang="en-IE" smtClean="0"/>
              <a:t>‹#›</a:t>
            </a:fld>
            <a:endParaRPr lang="en-IE"/>
          </a:p>
        </p:txBody>
      </p:sp>
    </p:spTree>
    <p:extLst>
      <p:ext uri="{BB962C8B-B14F-4D97-AF65-F5344CB8AC3E}">
        <p14:creationId xmlns:p14="http://schemas.microsoft.com/office/powerpoint/2010/main" val="45765087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23D79-2A92-D852-B6AB-327D871DF80D}"/>
              </a:ext>
            </a:extLst>
          </p:cNvPr>
          <p:cNvSpPr>
            <a:spLocks noGrp="1"/>
          </p:cNvSpPr>
          <p:nvPr>
            <p:ph type="title"/>
          </p:nvPr>
        </p:nvSpPr>
        <p:spPr>
          <a:xfrm>
            <a:off x="1325349" y="1778240"/>
            <a:ext cx="9404723" cy="1400530"/>
          </a:xfrm>
          <a:ln w="47625">
            <a:solidFill>
              <a:schemeClr val="tx1"/>
            </a:solidFill>
            <a:prstDash val="lgDashDot"/>
          </a:ln>
        </p:spPr>
        <p:txBody>
          <a:bodyPr/>
          <a:lstStyle/>
          <a:p>
            <a:pPr algn="ctr">
              <a:lnSpc>
                <a:spcPct val="120000"/>
              </a:lnSpc>
              <a:spcAft>
                <a:spcPts val="0"/>
              </a:spcAft>
            </a:pPr>
            <a:r>
              <a:rPr lang="en-GB" sz="2800" b="1" dirty="0">
                <a:latin typeface="Times New Roman" panose="02020603050405020304" pitchFamily="18" charset="0"/>
                <a:ea typeface="Times New Roman" panose="02020603050405020304" pitchFamily="18" charset="0"/>
              </a:rPr>
              <a:t>New European Bauhaus</a:t>
            </a:r>
            <a:r>
              <a:rPr lang="en-IE" sz="2800" dirty="0">
                <a:latin typeface="Times New Roman" panose="02020603050405020304" pitchFamily="18" charset="0"/>
                <a:ea typeface="Times New Roman" panose="02020603050405020304" pitchFamily="18" charset="0"/>
              </a:rPr>
              <a:t/>
            </a:r>
            <a:br>
              <a:rPr lang="en-IE" sz="2800" dirty="0">
                <a:latin typeface="Times New Roman" panose="02020603050405020304" pitchFamily="18" charset="0"/>
                <a:ea typeface="Times New Roman" panose="02020603050405020304" pitchFamily="18" charset="0"/>
              </a:rPr>
            </a:br>
            <a:r>
              <a:rPr lang="en-GB" sz="2800" b="1" dirty="0">
                <a:latin typeface="Times New Roman" panose="02020603050405020304" pitchFamily="18" charset="0"/>
                <a:ea typeface="Times New Roman" panose="02020603050405020304" pitchFamily="18" charset="0"/>
              </a:rPr>
              <a:t>Beautiful, Sustainable, Together</a:t>
            </a:r>
            <a:r>
              <a:rPr lang="en-IE" sz="4400" dirty="0">
                <a:latin typeface="Times New Roman" panose="02020603050405020304" pitchFamily="18" charset="0"/>
                <a:ea typeface="Times New Roman" panose="02020603050405020304" pitchFamily="18" charset="0"/>
              </a:rPr>
              <a:t/>
            </a:r>
            <a:br>
              <a:rPr lang="en-IE" sz="4400" dirty="0">
                <a:latin typeface="Times New Roman" panose="02020603050405020304" pitchFamily="18" charset="0"/>
                <a:ea typeface="Times New Roman" panose="02020603050405020304" pitchFamily="18" charset="0"/>
              </a:rPr>
            </a:br>
            <a:endParaRPr lang="en-IE" dirty="0"/>
          </a:p>
        </p:txBody>
      </p:sp>
      <p:sp>
        <p:nvSpPr>
          <p:cNvPr id="3" name="Content Placeholder 2">
            <a:extLst>
              <a:ext uri="{FF2B5EF4-FFF2-40B4-BE49-F238E27FC236}">
                <a16:creationId xmlns:a16="http://schemas.microsoft.com/office/drawing/2014/main" id="{9380AC48-BC40-0FB7-5128-B5072E87F00F}"/>
              </a:ext>
            </a:extLst>
          </p:cNvPr>
          <p:cNvSpPr>
            <a:spLocks noGrp="1"/>
          </p:cNvSpPr>
          <p:nvPr>
            <p:ph idx="1"/>
          </p:nvPr>
        </p:nvSpPr>
        <p:spPr>
          <a:xfrm>
            <a:off x="5877070" y="6078353"/>
            <a:ext cx="5812178" cy="507669"/>
          </a:xfrm>
        </p:spPr>
        <p:txBody>
          <a:bodyPr>
            <a:noAutofit/>
          </a:bodyPr>
          <a:lstStyle/>
          <a:p>
            <a:pPr algn="ctr"/>
            <a:r>
              <a:rPr lang="en-GB" sz="2400" dirty="0">
                <a:latin typeface="Times New Roman" panose="02020603050405020304" pitchFamily="18" charset="0"/>
                <a:cs typeface="Times New Roman" panose="02020603050405020304" pitchFamily="18" charset="0"/>
              </a:rPr>
              <a:t>Dr Kieran McCarthy, Cork City Council</a:t>
            </a:r>
            <a:endParaRPr lang="en-IE" sz="2400" dirty="0">
              <a:latin typeface="Times New Roman" panose="02020603050405020304" pitchFamily="18" charset="0"/>
              <a:cs typeface="Times New Roman" panose="02020603050405020304" pitchFamily="18" charset="0"/>
            </a:endParaRPr>
          </a:p>
        </p:txBody>
      </p:sp>
      <p:pic>
        <p:nvPicPr>
          <p:cNvPr id="1026" name="Picture 2" descr="New European Bauhaus. Beautiful, sustainable, together. Sketch of trees and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44" y="209006"/>
            <a:ext cx="11728196" cy="559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698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12B8-6B37-19B3-A752-0B17262B5EEF}"/>
              </a:ext>
            </a:extLst>
          </p:cNvPr>
          <p:cNvSpPr>
            <a:spLocks noGrp="1"/>
          </p:cNvSpPr>
          <p:nvPr>
            <p:ph type="title"/>
          </p:nvPr>
        </p:nvSpPr>
        <p:spPr/>
        <p:txBody>
          <a:bodyPr/>
          <a:lstStyle/>
          <a:p>
            <a:r>
              <a:rPr lang="en-GB" sz="3200" b="1" dirty="0">
                <a:latin typeface="Times New Roman" panose="02020603050405020304" pitchFamily="18" charset="0"/>
                <a:cs typeface="Times New Roman" panose="02020603050405020304" pitchFamily="18" charset="0"/>
              </a:rPr>
              <a:t>Projects/Programmes/ Schemes (1)</a:t>
            </a:r>
            <a:endParaRPr lang="en-IE"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B6FE9D9-A5A0-0C88-4B19-9BFE9CCAB5FC}"/>
              </a:ext>
            </a:extLst>
          </p:cNvPr>
          <p:cNvSpPr>
            <a:spLocks noGrp="1"/>
          </p:cNvSpPr>
          <p:nvPr>
            <p:ph idx="1"/>
          </p:nvPr>
        </p:nvSpPr>
        <p:spPr>
          <a:xfrm>
            <a:off x="646111" y="1602752"/>
            <a:ext cx="7005973" cy="4195481"/>
          </a:xfrm>
        </p:spPr>
        <p:txBody>
          <a:bodyPr>
            <a:noAutofit/>
          </a:bodyPr>
          <a:lstStyle/>
          <a:p>
            <a:r>
              <a:rPr lang="en-GB" sz="2400" dirty="0">
                <a:effectLst/>
                <a:latin typeface="Times New Roman" panose="02020603050405020304" pitchFamily="18" charset="0"/>
                <a:ea typeface="Times New Roman" panose="02020603050405020304" pitchFamily="18" charset="0"/>
              </a:rPr>
              <a:t>NEB Lab</a:t>
            </a:r>
          </a:p>
          <a:p>
            <a:r>
              <a:rPr lang="en-GB" sz="2400" dirty="0">
                <a:effectLst/>
                <a:latin typeface="Times New Roman" panose="02020603050405020304" pitchFamily="18" charset="0"/>
                <a:ea typeface="Times New Roman" panose="02020603050405020304" pitchFamily="18" charset="0"/>
              </a:rPr>
              <a:t>New European Bauhaus Festival</a:t>
            </a:r>
            <a:endParaRPr lang="en-GB" sz="2400" dirty="0">
              <a:latin typeface="Times New Roman" panose="02020603050405020304" pitchFamily="18" charset="0"/>
              <a:ea typeface="Times New Roman" panose="02020603050405020304" pitchFamily="18" charset="0"/>
            </a:endParaRPr>
          </a:p>
          <a:p>
            <a:r>
              <a:rPr lang="en-GB" sz="2400" dirty="0">
                <a:effectLst/>
                <a:latin typeface="Times New Roman" panose="02020603050405020304" pitchFamily="18" charset="0"/>
                <a:ea typeface="Times New Roman" panose="02020603050405020304" pitchFamily="18" charset="0"/>
              </a:rPr>
              <a:t>Selecting innovative pilot projects </a:t>
            </a:r>
          </a:p>
          <a:p>
            <a:r>
              <a:rPr lang="en-GB" sz="2400" dirty="0">
                <a:effectLst/>
                <a:latin typeface="Times New Roman" panose="02020603050405020304" pitchFamily="18" charset="0"/>
                <a:ea typeface="Times New Roman" panose="02020603050405020304" pitchFamily="18" charset="0"/>
              </a:rPr>
              <a:t>Providing technical assistance to support interested stakeholders, such as regional and local administrations</a:t>
            </a:r>
            <a:endParaRPr lang="en-GB" sz="2400" dirty="0">
              <a:latin typeface="Times New Roman" panose="02020603050405020304" pitchFamily="18" charset="0"/>
              <a:ea typeface="Times New Roman" panose="02020603050405020304" pitchFamily="18" charset="0"/>
            </a:endParaRPr>
          </a:p>
          <a:p>
            <a:r>
              <a:rPr lang="en-GB" sz="2400" dirty="0">
                <a:effectLst/>
                <a:latin typeface="Times New Roman" panose="02020603050405020304" pitchFamily="18" charset="0"/>
                <a:ea typeface="Times New Roman" panose="02020603050405020304" pitchFamily="18" charset="0"/>
              </a:rPr>
              <a:t>Introducing a dedicated urban development financial instrument leveraging EU and private investment</a:t>
            </a:r>
          </a:p>
          <a:p>
            <a:r>
              <a:rPr lang="en-GB" sz="2400" dirty="0">
                <a:effectLst/>
                <a:latin typeface="Times New Roman" panose="02020603050405020304" pitchFamily="18" charset="0"/>
                <a:ea typeface="Times New Roman" panose="02020603050405020304" pitchFamily="18" charset="0"/>
              </a:rPr>
              <a:t>New European Bauhaus Seal of Excellence </a:t>
            </a:r>
            <a:endParaRPr lang="en-GB" sz="2400" dirty="0">
              <a:latin typeface="Times New Roman" panose="02020603050405020304" pitchFamily="18" charset="0"/>
              <a:ea typeface="Times New Roman" panose="02020603050405020304" pitchFamily="18" charset="0"/>
            </a:endParaRPr>
          </a:p>
          <a:p>
            <a:r>
              <a:rPr lang="en-GB" sz="2400" dirty="0">
                <a:latin typeface="Times New Roman" panose="02020603050405020304" pitchFamily="18" charset="0"/>
                <a:ea typeface="Times New Roman" panose="02020603050405020304" pitchFamily="18" charset="0"/>
              </a:rPr>
              <a:t>T</a:t>
            </a:r>
            <a:r>
              <a:rPr lang="en-GB" sz="2400" dirty="0">
                <a:effectLst/>
                <a:latin typeface="Times New Roman" panose="02020603050405020304" pitchFamily="18" charset="0"/>
                <a:ea typeface="Times New Roman" panose="02020603050405020304" pitchFamily="18" charset="0"/>
              </a:rPr>
              <a:t>ransition pathways </a:t>
            </a:r>
          </a:p>
          <a:p>
            <a:r>
              <a:rPr lang="en-GB" sz="2400" dirty="0">
                <a:effectLst/>
                <a:latin typeface="Times New Roman" panose="02020603050405020304" pitchFamily="18" charset="0"/>
                <a:ea typeface="Times New Roman" panose="02020603050405020304" pitchFamily="18" charset="0"/>
              </a:rPr>
              <a:t>Cohesion Policy 2021-2027 </a:t>
            </a:r>
            <a:endParaRPr lang="en-IE" sz="2400" dirty="0"/>
          </a:p>
        </p:txBody>
      </p:sp>
      <p:sp>
        <p:nvSpPr>
          <p:cNvPr id="4" name="AutoShape 2" descr="Deadlines extended: Join the New European Bauhaus Festival! | European  Youth Portal">
            <a:extLst>
              <a:ext uri="{FF2B5EF4-FFF2-40B4-BE49-F238E27FC236}">
                <a16:creationId xmlns:a16="http://schemas.microsoft.com/office/drawing/2014/main" id="{AEB9C57A-4630-E6EF-0153-E9209B09261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028" name="Picture 4" descr="The Festival of the New European Bauhaus visual">
            <a:extLst>
              <a:ext uri="{FF2B5EF4-FFF2-40B4-BE49-F238E27FC236}">
                <a16:creationId xmlns:a16="http://schemas.microsoft.com/office/drawing/2014/main" id="{9A1E2141-3174-4BA7-690A-F7DCDFD6C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4186" y="1695597"/>
            <a:ext cx="3629526" cy="263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214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BE6AB-338E-D6BD-A8C9-F3C19D5B5097}"/>
              </a:ext>
            </a:extLst>
          </p:cNvPr>
          <p:cNvSpPr>
            <a:spLocks noGrp="1"/>
          </p:cNvSpPr>
          <p:nvPr>
            <p:ph type="title"/>
          </p:nvPr>
        </p:nvSpPr>
        <p:spPr/>
        <p:txBody>
          <a:bodyPr/>
          <a:lstStyle/>
          <a:p>
            <a:r>
              <a:rPr lang="en-GB" sz="3200" b="1" dirty="0">
                <a:latin typeface="Times New Roman" panose="02020603050405020304" pitchFamily="18" charset="0"/>
                <a:cs typeface="Times New Roman" panose="02020603050405020304" pitchFamily="18" charset="0"/>
              </a:rPr>
              <a:t>Projects/Programmes/ Schemes (2)</a:t>
            </a:r>
            <a:endParaRPr lang="en-IE" sz="3200" dirty="0"/>
          </a:p>
        </p:txBody>
      </p:sp>
      <p:sp>
        <p:nvSpPr>
          <p:cNvPr id="3" name="Content Placeholder 2">
            <a:extLst>
              <a:ext uri="{FF2B5EF4-FFF2-40B4-BE49-F238E27FC236}">
                <a16:creationId xmlns:a16="http://schemas.microsoft.com/office/drawing/2014/main" id="{19112FAA-A4F5-09CB-7B24-81FEB29BF72A}"/>
              </a:ext>
            </a:extLst>
          </p:cNvPr>
          <p:cNvSpPr>
            <a:spLocks noGrp="1"/>
          </p:cNvSpPr>
          <p:nvPr>
            <p:ph idx="1"/>
          </p:nvPr>
        </p:nvSpPr>
        <p:spPr>
          <a:xfrm>
            <a:off x="646111" y="1687158"/>
            <a:ext cx="10495501" cy="4195481"/>
          </a:xfrm>
        </p:spPr>
        <p:txBody>
          <a:bodyPr>
            <a:noAutofit/>
          </a:bodyPr>
          <a:lstStyle/>
          <a:p>
            <a:r>
              <a:rPr lang="en-GB" sz="2400" dirty="0">
                <a:latin typeface="Times New Roman" panose="02020603050405020304" pitchFamily="18" charset="0"/>
                <a:ea typeface="Times New Roman" panose="02020603050405020304" pitchFamily="18" charset="0"/>
              </a:rPr>
              <a:t>S</a:t>
            </a:r>
            <a:r>
              <a:rPr lang="en-GB" sz="2400" dirty="0">
                <a:effectLst/>
                <a:latin typeface="Times New Roman" panose="02020603050405020304" pitchFamily="18" charset="0"/>
                <a:ea typeface="Times New Roman" panose="02020603050405020304" pitchFamily="18" charset="0"/>
              </a:rPr>
              <a:t>elf-assessment tool </a:t>
            </a:r>
          </a:p>
          <a:p>
            <a:r>
              <a:rPr lang="en-GB" sz="2400" dirty="0">
                <a:effectLst/>
                <a:latin typeface="Times New Roman" panose="02020603050405020304" pitchFamily="18" charset="0"/>
                <a:ea typeface="Times New Roman" panose="02020603050405020304" pitchFamily="18" charset="0"/>
              </a:rPr>
              <a:t>Horizon Europe programme </a:t>
            </a:r>
            <a:endParaRPr lang="en-GB" sz="2400" dirty="0">
              <a:latin typeface="Times New Roman" panose="02020603050405020304" pitchFamily="18" charset="0"/>
              <a:ea typeface="Times New Roman" panose="02020603050405020304" pitchFamily="18" charset="0"/>
            </a:endParaRPr>
          </a:p>
          <a:p>
            <a:r>
              <a:rPr lang="en-GB" sz="2400" dirty="0">
                <a:effectLst/>
                <a:latin typeface="Times New Roman" panose="02020603050405020304" pitchFamily="18" charset="0"/>
                <a:ea typeface="Times New Roman" panose="02020603050405020304" pitchFamily="18" charset="0"/>
              </a:rPr>
              <a:t>Mobilising the European Institute of Innovation and Technology (EIT) &amp; European Innovation Council</a:t>
            </a:r>
            <a:endParaRPr lang="en-IE" sz="2400" dirty="0">
              <a:effectLst/>
              <a:latin typeface="Times New Roman" panose="02020603050405020304" pitchFamily="18" charset="0"/>
              <a:ea typeface="Times New Roman" panose="02020603050405020304" pitchFamily="18" charset="0"/>
            </a:endParaRPr>
          </a:p>
          <a:p>
            <a:r>
              <a:rPr lang="en-GB" sz="2400" dirty="0">
                <a:effectLst/>
                <a:latin typeface="Times New Roman" panose="02020603050405020304" pitchFamily="18" charset="0"/>
                <a:ea typeface="Times New Roman" panose="02020603050405020304" pitchFamily="18" charset="0"/>
              </a:rPr>
              <a:t>LIFE Programme </a:t>
            </a:r>
          </a:p>
          <a:p>
            <a:r>
              <a:rPr lang="en-GB" sz="2400" dirty="0">
                <a:effectLst/>
                <a:latin typeface="Times New Roman" panose="02020603050405020304" pitchFamily="18" charset="0"/>
                <a:ea typeface="Times New Roman" panose="02020603050405020304" pitchFamily="18" charset="0"/>
              </a:rPr>
              <a:t>Single Market Programme and its COSME pillar </a:t>
            </a:r>
            <a:endParaRPr lang="en-GB" sz="2400" dirty="0">
              <a:latin typeface="Times New Roman" panose="02020603050405020304" pitchFamily="18" charset="0"/>
              <a:ea typeface="Times New Roman" panose="02020603050405020304" pitchFamily="18" charset="0"/>
            </a:endParaRPr>
          </a:p>
          <a:p>
            <a:r>
              <a:rPr lang="en-GB" sz="2400" dirty="0">
                <a:effectLst/>
                <a:latin typeface="Times New Roman" panose="02020603050405020304" pitchFamily="18" charset="0"/>
                <a:ea typeface="Times New Roman" panose="02020603050405020304" pitchFamily="18" charset="0"/>
              </a:rPr>
              <a:t>Creative Europe Programme</a:t>
            </a:r>
          </a:p>
          <a:p>
            <a:r>
              <a:rPr lang="en-GB" sz="2400" dirty="0">
                <a:effectLst/>
                <a:latin typeface="Times New Roman" panose="02020603050405020304" pitchFamily="18" charset="0"/>
                <a:ea typeface="Times New Roman" panose="02020603050405020304" pitchFamily="18" charset="0"/>
              </a:rPr>
              <a:t>Mobilising Digital Innovation Hubs </a:t>
            </a:r>
            <a:endParaRPr lang="en-GB" sz="2400" dirty="0">
              <a:latin typeface="Times New Roman" panose="02020603050405020304" pitchFamily="18" charset="0"/>
              <a:ea typeface="Times New Roman" panose="02020603050405020304" pitchFamily="18" charset="0"/>
            </a:endParaRPr>
          </a:p>
          <a:p>
            <a:r>
              <a:rPr lang="en-GB" sz="2400" dirty="0">
                <a:effectLst/>
                <a:latin typeface="Times New Roman" panose="02020603050405020304" pitchFamily="18" charset="0"/>
                <a:ea typeface="Times New Roman" panose="02020603050405020304" pitchFamily="18" charset="0"/>
              </a:rPr>
              <a:t>Digital Europe Work Programmes</a:t>
            </a:r>
          </a:p>
          <a:p>
            <a:r>
              <a:rPr lang="en-GB" sz="2400" dirty="0">
                <a:latin typeface="Times New Roman" panose="02020603050405020304" pitchFamily="18" charset="0"/>
                <a:ea typeface="Times New Roman" panose="02020603050405020304" pitchFamily="18" charset="0"/>
              </a:rPr>
              <a:t>Green</a:t>
            </a:r>
            <a:r>
              <a:rPr lang="en-GB" sz="2400" dirty="0">
                <a:effectLst/>
                <a:latin typeface="Times New Roman" panose="02020603050405020304" pitchFamily="18" charset="0"/>
                <a:ea typeface="Times New Roman" panose="02020603050405020304" pitchFamily="18" charset="0"/>
              </a:rPr>
              <a:t> procurement </a:t>
            </a:r>
            <a:endParaRPr lang="en-IE" sz="2400" dirty="0"/>
          </a:p>
        </p:txBody>
      </p:sp>
    </p:spTree>
    <p:extLst>
      <p:ext uri="{BB962C8B-B14F-4D97-AF65-F5344CB8AC3E}">
        <p14:creationId xmlns:p14="http://schemas.microsoft.com/office/powerpoint/2010/main" val="3827310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024A9-5FF6-5409-659B-53CD2E4188A0}"/>
              </a:ext>
            </a:extLst>
          </p:cNvPr>
          <p:cNvSpPr>
            <a:spLocks noGrp="1"/>
          </p:cNvSpPr>
          <p:nvPr>
            <p:ph type="title"/>
          </p:nvPr>
        </p:nvSpPr>
        <p:spPr/>
        <p:txBody>
          <a:bodyPr/>
          <a:lstStyle/>
          <a:p>
            <a:r>
              <a:rPr lang="en-GB" sz="3200" b="1" dirty="0">
                <a:effectLst/>
                <a:latin typeface="Times New Roman" panose="02020603050405020304" pitchFamily="18" charset="0"/>
                <a:ea typeface="Times New Roman" panose="02020603050405020304" pitchFamily="18" charset="0"/>
              </a:rPr>
              <a:t>Education and Training:</a:t>
            </a:r>
            <a:r>
              <a:rPr lang="en-IE" sz="3200" dirty="0">
                <a:effectLst/>
                <a:latin typeface="Times New Roman" panose="02020603050405020304" pitchFamily="18" charset="0"/>
                <a:ea typeface="Times New Roman" panose="02020603050405020304" pitchFamily="18" charset="0"/>
              </a:rPr>
              <a:t/>
            </a:r>
            <a:br>
              <a:rPr lang="en-IE" sz="3200" dirty="0">
                <a:effectLst/>
                <a:latin typeface="Times New Roman" panose="02020603050405020304" pitchFamily="18" charset="0"/>
                <a:ea typeface="Times New Roman" panose="02020603050405020304" pitchFamily="18" charset="0"/>
              </a:rPr>
            </a:br>
            <a:endParaRPr lang="en-IE" sz="3200" dirty="0"/>
          </a:p>
        </p:txBody>
      </p:sp>
      <p:sp>
        <p:nvSpPr>
          <p:cNvPr id="3" name="Content Placeholder 2">
            <a:extLst>
              <a:ext uri="{FF2B5EF4-FFF2-40B4-BE49-F238E27FC236}">
                <a16:creationId xmlns:a16="http://schemas.microsoft.com/office/drawing/2014/main" id="{3D68D2C7-2ACA-2976-CC63-2259D8F59DCF}"/>
              </a:ext>
            </a:extLst>
          </p:cNvPr>
          <p:cNvSpPr>
            <a:spLocks noGrp="1"/>
          </p:cNvSpPr>
          <p:nvPr>
            <p:ph idx="1"/>
          </p:nvPr>
        </p:nvSpPr>
        <p:spPr>
          <a:xfrm>
            <a:off x="875201" y="1853248"/>
            <a:ext cx="8946541" cy="4195481"/>
          </a:xfrm>
        </p:spPr>
        <p:txBody>
          <a:bodyPr>
            <a:normAutofit/>
          </a:bodyPr>
          <a:lstStyle/>
          <a:p>
            <a:r>
              <a:rPr lang="en-GB" sz="2400" dirty="0">
                <a:effectLst/>
                <a:latin typeface="Times New Roman" panose="02020603050405020304" pitchFamily="18" charset="0"/>
                <a:ea typeface="Times New Roman" panose="02020603050405020304" pitchFamily="18" charset="0"/>
              </a:rPr>
              <a:t>Erasmus + </a:t>
            </a:r>
          </a:p>
          <a:p>
            <a:r>
              <a:rPr lang="en-GB" sz="2400" dirty="0">
                <a:effectLst/>
                <a:latin typeface="Times New Roman" panose="02020603050405020304" pitchFamily="18" charset="0"/>
                <a:ea typeface="Times New Roman" panose="02020603050405020304" pitchFamily="18" charset="0"/>
              </a:rPr>
              <a:t>New European Bauhaus prize </a:t>
            </a:r>
            <a:endParaRPr lang="en-GB" sz="2400" dirty="0">
              <a:latin typeface="Times New Roman" panose="02020603050405020304" pitchFamily="18" charset="0"/>
              <a:ea typeface="Times New Roman" panose="02020603050405020304" pitchFamily="18" charset="0"/>
            </a:endParaRPr>
          </a:p>
          <a:p>
            <a:r>
              <a:rPr lang="en-GB" sz="2400" dirty="0">
                <a:effectLst/>
                <a:latin typeface="Times New Roman" panose="02020603050405020304" pitchFamily="18" charset="0"/>
                <a:ea typeface="Times New Roman" panose="02020603050405020304" pitchFamily="18" charset="0"/>
              </a:rPr>
              <a:t>peer learning action to help local authorities</a:t>
            </a:r>
          </a:p>
          <a:p>
            <a:r>
              <a:rPr lang="en-GB" sz="2400" dirty="0">
                <a:effectLst/>
                <a:latin typeface="Times New Roman" panose="02020603050405020304" pitchFamily="18" charset="0"/>
                <a:ea typeface="Times New Roman" panose="02020603050405020304" pitchFamily="18" charset="0"/>
              </a:rPr>
              <a:t>eTwinning 2022 annual theme on topics related to the New European Bauhaus. </a:t>
            </a:r>
            <a:endParaRPr lang="en-IE" sz="2400" dirty="0">
              <a:effectLst/>
              <a:latin typeface="Times New Roman" panose="02020603050405020304" pitchFamily="18" charset="0"/>
              <a:ea typeface="Times New Roman" panose="02020603050405020304" pitchFamily="18" charset="0"/>
            </a:endParaRPr>
          </a:p>
          <a:p>
            <a:r>
              <a:rPr lang="en-GB" sz="2400" dirty="0">
                <a:effectLst/>
                <a:latin typeface="Times New Roman" panose="02020603050405020304" pitchFamily="18" charset="0"/>
                <a:ea typeface="Times New Roman" panose="02020603050405020304" pitchFamily="18" charset="0"/>
              </a:rPr>
              <a:t> European Innovative Teaching Award 2022 </a:t>
            </a:r>
          </a:p>
          <a:p>
            <a:r>
              <a:rPr lang="en-GB" sz="2400" dirty="0">
                <a:effectLst/>
                <a:latin typeface="Times New Roman" panose="02020603050405020304" pitchFamily="18" charset="0"/>
                <a:ea typeface="Times New Roman" panose="02020603050405020304" pitchFamily="18" charset="0"/>
              </a:rPr>
              <a:t>2022 </a:t>
            </a:r>
            <a:r>
              <a:rPr lang="en-GB" sz="2400" dirty="0" err="1">
                <a:effectLst/>
                <a:latin typeface="Times New Roman" panose="02020603050405020304" pitchFamily="18" charset="0"/>
                <a:ea typeface="Times New Roman" panose="02020603050405020304" pitchFamily="18" charset="0"/>
              </a:rPr>
              <a:t>DiscoverEU</a:t>
            </a:r>
            <a:r>
              <a:rPr lang="en-GB" sz="2400" dirty="0">
                <a:effectLst/>
                <a:latin typeface="Times New Roman" panose="02020603050405020304" pitchFamily="18" charset="0"/>
                <a:ea typeface="Times New Roman" panose="02020603050405020304" pitchFamily="18" charset="0"/>
              </a:rPr>
              <a:t> action </a:t>
            </a:r>
            <a:endParaRPr lang="en-GB" sz="2400" dirty="0">
              <a:latin typeface="Times New Roman" panose="02020603050405020304" pitchFamily="18" charset="0"/>
              <a:ea typeface="Times New Roman" panose="02020603050405020304" pitchFamily="18" charset="0"/>
            </a:endParaRPr>
          </a:p>
          <a:p>
            <a:r>
              <a:rPr lang="en-GB" sz="2400" dirty="0">
                <a:effectLst/>
                <a:latin typeface="Times New Roman" panose="02020603050405020304" pitchFamily="18" charset="0"/>
                <a:ea typeface="Times New Roman" panose="02020603050405020304" pitchFamily="18" charset="0"/>
              </a:rPr>
              <a:t>European Solidarity Corps 2022 annual call </a:t>
            </a:r>
            <a:endParaRPr lang="en-IE" sz="2400" dirty="0"/>
          </a:p>
        </p:txBody>
      </p:sp>
    </p:spTree>
    <p:extLst>
      <p:ext uri="{BB962C8B-B14F-4D97-AF65-F5344CB8AC3E}">
        <p14:creationId xmlns:p14="http://schemas.microsoft.com/office/powerpoint/2010/main" val="1548597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CE3E6-CDE6-FCE0-29C0-94B69383E937}"/>
              </a:ext>
            </a:extLst>
          </p:cNvPr>
          <p:cNvSpPr>
            <a:spLocks noGrp="1"/>
          </p:cNvSpPr>
          <p:nvPr>
            <p:ph type="title"/>
          </p:nvPr>
        </p:nvSpPr>
        <p:spPr/>
        <p:txBody>
          <a:bodyPr/>
          <a:lstStyle/>
          <a:p>
            <a:r>
              <a:rPr lang="en-GB" sz="3200" b="1" dirty="0">
                <a:latin typeface="Times New Roman" panose="02020603050405020304" pitchFamily="18" charset="0"/>
                <a:cs typeface="Times New Roman" panose="02020603050405020304" pitchFamily="18" charset="0"/>
              </a:rPr>
              <a:t>KMC Opinion</a:t>
            </a:r>
            <a:endParaRPr lang="en-IE"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44F4285-37A2-98C0-DC3A-37FE9F14198D}"/>
              </a:ext>
            </a:extLst>
          </p:cNvPr>
          <p:cNvSpPr>
            <a:spLocks noGrp="1"/>
          </p:cNvSpPr>
          <p:nvPr>
            <p:ph idx="1"/>
          </p:nvPr>
        </p:nvSpPr>
        <p:spPr/>
        <p:txBody>
          <a:bodyPr>
            <a:normAutofit/>
          </a:bodyPr>
          <a:lstStyle/>
          <a:p>
            <a:r>
              <a:rPr lang="en-GB" sz="2600" dirty="0">
                <a:effectLst/>
                <a:latin typeface="Times New Roman" panose="02020603050405020304" pitchFamily="18" charset="0"/>
                <a:ea typeface="Times New Roman" panose="02020603050405020304" pitchFamily="18" charset="0"/>
                <a:cs typeface="Times New Roman" panose="02020603050405020304" pitchFamily="18" charset="0"/>
              </a:rPr>
              <a:t>Role of cities and regions</a:t>
            </a:r>
          </a:p>
          <a:p>
            <a:r>
              <a:rPr lang="en-GB" sz="2600" dirty="0">
                <a:effectLst/>
                <a:latin typeface="Times New Roman" panose="02020603050405020304" pitchFamily="18" charset="0"/>
                <a:ea typeface="Times New Roman" panose="02020603050405020304" pitchFamily="18" charset="0"/>
                <a:cs typeface="Times New Roman" panose="02020603050405020304" pitchFamily="18" charset="0"/>
              </a:rPr>
              <a:t>Key performance indicators</a:t>
            </a:r>
          </a:p>
          <a:p>
            <a:r>
              <a:rPr lang="en-GB" sz="2600" dirty="0">
                <a:effectLst/>
                <a:latin typeface="Times New Roman" panose="02020603050405020304" pitchFamily="18" charset="0"/>
                <a:ea typeface="Times New Roman" panose="02020603050405020304" pitchFamily="18" charset="0"/>
                <a:cs typeface="Times New Roman" panose="02020603050405020304" pitchFamily="18" charset="0"/>
              </a:rPr>
              <a:t>Lab</a:t>
            </a:r>
            <a:endParaRPr lang="en-GB"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GB"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Knowledge already </a:t>
            </a:r>
            <a:r>
              <a:rPr lang="en-GB" sz="2600" dirty="0">
                <a:effectLst/>
                <a:latin typeface="Times New Roman" panose="02020603050405020304" pitchFamily="18" charset="0"/>
                <a:ea typeface="Times New Roman" panose="02020603050405020304" pitchFamily="18" charset="0"/>
                <a:cs typeface="Times New Roman" panose="02020603050405020304" pitchFamily="18" charset="0"/>
              </a:rPr>
              <a:t>in place</a:t>
            </a:r>
            <a:endParaRPr lang="en-GB"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GB" sz="2600" dirty="0">
                <a:latin typeface="Times New Roman" panose="02020603050405020304" pitchFamily="18" charset="0"/>
                <a:cs typeface="Times New Roman" panose="02020603050405020304" pitchFamily="18" charset="0"/>
              </a:rPr>
              <a:t>Cohesion funding</a:t>
            </a:r>
          </a:p>
          <a:p>
            <a:r>
              <a:rPr lang="en-IE" sz="2600" dirty="0">
                <a:latin typeface="Times New Roman" panose="02020603050405020304" pitchFamily="18" charset="0"/>
                <a:cs typeface="Times New Roman" panose="02020603050405020304" pitchFamily="18" charset="0"/>
              </a:rPr>
              <a:t>NEB 4 EU proposal</a:t>
            </a:r>
          </a:p>
        </p:txBody>
      </p:sp>
      <p:sp>
        <p:nvSpPr>
          <p:cNvPr id="4" name="AutoShape 2">
            <a:extLst>
              <a:ext uri="{FF2B5EF4-FFF2-40B4-BE49-F238E27FC236}">
                <a16:creationId xmlns:a16="http://schemas.microsoft.com/office/drawing/2014/main" id="{435B59E9-9074-0F1E-32F5-5B42500C22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6" name="Picture 5">
            <a:extLst>
              <a:ext uri="{FF2B5EF4-FFF2-40B4-BE49-F238E27FC236}">
                <a16:creationId xmlns:a16="http://schemas.microsoft.com/office/drawing/2014/main" id="{84F7F466-59A0-02D2-90C3-376969F50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914262"/>
            <a:ext cx="5536531" cy="3685748"/>
          </a:xfrm>
          <a:prstGeom prst="rect">
            <a:avLst/>
          </a:prstGeom>
        </p:spPr>
      </p:pic>
    </p:spTree>
    <p:extLst>
      <p:ext uri="{BB962C8B-B14F-4D97-AF65-F5344CB8AC3E}">
        <p14:creationId xmlns:p14="http://schemas.microsoft.com/office/powerpoint/2010/main" val="2069378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316" y="2343064"/>
            <a:ext cx="3235569" cy="1033182"/>
          </a:xfrm>
        </p:spPr>
        <p:txBody>
          <a:bodyPr/>
          <a:lstStyle/>
          <a:p>
            <a:r>
              <a:rPr lang="en-GB" dirty="0" smtClean="0"/>
              <a:t>Thank You!</a:t>
            </a:r>
            <a:endParaRPr lang="en-GB" dirty="0"/>
          </a:p>
        </p:txBody>
      </p:sp>
      <p:sp>
        <p:nvSpPr>
          <p:cNvPr id="3" name="Content Placeholder 2"/>
          <p:cNvSpPr>
            <a:spLocks noGrp="1"/>
          </p:cNvSpPr>
          <p:nvPr>
            <p:ph idx="1"/>
          </p:nvPr>
        </p:nvSpPr>
        <p:spPr>
          <a:xfrm>
            <a:off x="1164858" y="5956703"/>
            <a:ext cx="10660796" cy="637528"/>
          </a:xfrm>
        </p:spPr>
        <p:txBody>
          <a:bodyPr/>
          <a:lstStyle/>
          <a:p>
            <a:pPr algn="r"/>
            <a:r>
              <a:rPr lang="en-GB" dirty="0" smtClean="0"/>
              <a:t>Contact: kieran_mccarthy@corkcity.ie</a:t>
            </a:r>
            <a:endParaRPr lang="en-GB" dirty="0"/>
          </a:p>
        </p:txBody>
      </p:sp>
    </p:spTree>
    <p:extLst>
      <p:ext uri="{BB962C8B-B14F-4D97-AF65-F5344CB8AC3E}">
        <p14:creationId xmlns:p14="http://schemas.microsoft.com/office/powerpoint/2010/main" val="1648491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273A-3743-3F89-C510-1D96D318D828}"/>
              </a:ext>
            </a:extLst>
          </p:cNvPr>
          <p:cNvSpPr>
            <a:spLocks noGrp="1"/>
          </p:cNvSpPr>
          <p:nvPr>
            <p:ph type="title"/>
          </p:nvPr>
        </p:nvSpPr>
        <p:spPr/>
        <p:txBody>
          <a:bodyPr/>
          <a:lstStyle/>
          <a:p>
            <a:r>
              <a:rPr lang="en-GB" sz="3200" b="1" dirty="0">
                <a:latin typeface="Times New Roman" panose="02020603050405020304" pitchFamily="18" charset="0"/>
                <a:cs typeface="Times New Roman" panose="02020603050405020304" pitchFamily="18" charset="0"/>
              </a:rPr>
              <a:t>What is it</a:t>
            </a:r>
            <a:r>
              <a:rPr lang="en-GB"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GB" sz="3200" b="1" dirty="0">
                <a:latin typeface="Times New Roman" panose="02020603050405020304" pitchFamily="18" charset="0"/>
                <a:ea typeface="Times New Roman" panose="02020603050405020304" pitchFamily="18" charset="0"/>
              </a:rPr>
              <a:t/>
            </a:r>
            <a:br>
              <a:rPr lang="en-GB" sz="3200" b="1" dirty="0">
                <a:latin typeface="Times New Roman" panose="02020603050405020304" pitchFamily="18" charset="0"/>
                <a:ea typeface="Times New Roman" panose="02020603050405020304" pitchFamily="18" charset="0"/>
              </a:rPr>
            </a:br>
            <a:endParaRPr lang="en-IE" sz="3200" dirty="0"/>
          </a:p>
        </p:txBody>
      </p:sp>
      <p:sp>
        <p:nvSpPr>
          <p:cNvPr id="3" name="Content Placeholder 2">
            <a:extLst>
              <a:ext uri="{FF2B5EF4-FFF2-40B4-BE49-F238E27FC236}">
                <a16:creationId xmlns:a16="http://schemas.microsoft.com/office/drawing/2014/main" id="{5DED09AD-8F05-BE07-8043-932912AFAB91}"/>
              </a:ext>
            </a:extLst>
          </p:cNvPr>
          <p:cNvSpPr>
            <a:spLocks noGrp="1"/>
          </p:cNvSpPr>
          <p:nvPr>
            <p:ph idx="1"/>
          </p:nvPr>
        </p:nvSpPr>
        <p:spPr>
          <a:xfrm>
            <a:off x="646111" y="1152984"/>
            <a:ext cx="9660483" cy="3523520"/>
          </a:xfrm>
        </p:spPr>
        <p:txBody>
          <a:bodyPr/>
          <a:lstStyle/>
          <a:p>
            <a:r>
              <a:rPr lang="en-GB" sz="2400" dirty="0">
                <a:effectLst/>
                <a:latin typeface="Times New Roman" panose="02020603050405020304" pitchFamily="18" charset="0"/>
                <a:ea typeface="Times New Roman" panose="02020603050405020304" pitchFamily="18" charset="0"/>
              </a:rPr>
              <a:t>a cross environmental, economic and cultural movement to help deliver the European Green Deal and support the recovery and transformation and of Europe following the COVID-19 pandemic. </a:t>
            </a:r>
          </a:p>
          <a:p>
            <a:endParaRPr lang="en-GB" sz="2400" dirty="0">
              <a:latin typeface="Times New Roman" panose="02020603050405020304" pitchFamily="18" charset="0"/>
            </a:endParaRPr>
          </a:p>
          <a:p>
            <a:r>
              <a:rPr lang="en-GB" sz="2400" dirty="0">
                <a:effectLst/>
                <a:latin typeface="Times New Roman" panose="02020603050405020304" pitchFamily="18" charset="0"/>
                <a:ea typeface="Times New Roman" panose="02020603050405020304" pitchFamily="18" charset="0"/>
              </a:rPr>
              <a:t>envisages the participation of a wide range of actors, including students and academics, in a vast effort of cooperation between science, technology, the arts and culture. Its core values are sustainability, aesthetics and inclusiveness.</a:t>
            </a:r>
            <a:endParaRPr lang="en-IE" sz="2400" dirty="0">
              <a:effectLst/>
              <a:latin typeface="Times New Roman" panose="02020603050405020304" pitchFamily="18" charset="0"/>
              <a:ea typeface="Times New Roman" panose="02020603050405020304" pitchFamily="18" charset="0"/>
            </a:endParaRPr>
          </a:p>
          <a:p>
            <a:endParaRPr lang="en-IE" dirty="0"/>
          </a:p>
        </p:txBody>
      </p:sp>
      <p:pic>
        <p:nvPicPr>
          <p:cNvPr id="4" name="Picture 2" descr="New European Bauhaus. Beautiful, sustainable, together. Sketch of trees and people."/>
          <p:cNvPicPr>
            <a:picLocks noChangeAspect="1" noChangeArrowheads="1"/>
          </p:cNvPicPr>
          <p:nvPr/>
        </p:nvPicPr>
        <p:blipFill rotWithShape="1">
          <a:blip r:embed="rId2">
            <a:extLst>
              <a:ext uri="{28A0092B-C50C-407E-A947-70E740481C1C}">
                <a14:useLocalDpi xmlns:a14="http://schemas.microsoft.com/office/drawing/2010/main" val="0"/>
              </a:ext>
            </a:extLst>
          </a:blip>
          <a:srcRect t="18457" b="28739"/>
          <a:stretch/>
        </p:blipFill>
        <p:spPr bwMode="auto">
          <a:xfrm>
            <a:off x="0" y="5133702"/>
            <a:ext cx="12192000" cy="172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148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24DE7-9584-04D4-052A-C0B865EA46E3}"/>
              </a:ext>
            </a:extLst>
          </p:cNvPr>
          <p:cNvSpPr>
            <a:spLocks noGrp="1"/>
          </p:cNvSpPr>
          <p:nvPr>
            <p:ph type="title"/>
          </p:nvPr>
        </p:nvSpPr>
        <p:spPr/>
        <p:txBody>
          <a:bodyPr/>
          <a:lstStyle/>
          <a:p>
            <a:r>
              <a:rPr lang="en-GB" sz="3200" b="1" dirty="0">
                <a:latin typeface="Times New Roman" panose="02020603050405020304" pitchFamily="18" charset="0"/>
                <a:cs typeface="Times New Roman" panose="02020603050405020304" pitchFamily="18" charset="0"/>
              </a:rPr>
              <a:t>Historical Bauhaus</a:t>
            </a:r>
            <a:endParaRPr lang="en-IE"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7B52BD3-D6A4-1F26-96CE-A6BA81BDAA06}"/>
              </a:ext>
            </a:extLst>
          </p:cNvPr>
          <p:cNvSpPr>
            <a:spLocks noGrp="1"/>
          </p:cNvSpPr>
          <p:nvPr>
            <p:ph idx="1"/>
          </p:nvPr>
        </p:nvSpPr>
        <p:spPr>
          <a:xfrm>
            <a:off x="646111" y="1439969"/>
            <a:ext cx="6460083" cy="4704056"/>
          </a:xfrm>
        </p:spPr>
        <p:txBody>
          <a:bodyPr>
            <a:normAutofit fontScale="92500" lnSpcReduction="10000"/>
          </a:bodyPr>
          <a:lstStyle/>
          <a:p>
            <a:r>
              <a:rPr lang="en-GB" sz="2400" dirty="0">
                <a:effectLst/>
                <a:latin typeface="Times New Roman" panose="02020603050405020304" pitchFamily="18" charset="0"/>
                <a:ea typeface="Times New Roman" panose="02020603050405020304" pitchFamily="18" charset="0"/>
              </a:rPr>
              <a:t>The </a:t>
            </a:r>
            <a:r>
              <a:rPr lang="en-GB" sz="2400" dirty="0" err="1">
                <a:effectLst/>
                <a:latin typeface="Times New Roman" panose="02020603050405020304" pitchFamily="18" charset="0"/>
                <a:ea typeface="Times New Roman" panose="02020603050405020304" pitchFamily="18" charset="0"/>
              </a:rPr>
              <a:t>Staatliches</a:t>
            </a:r>
            <a:r>
              <a:rPr lang="en-GB" sz="2400" dirty="0">
                <a:effectLst/>
                <a:latin typeface="Times New Roman" panose="02020603050405020304" pitchFamily="18" charset="0"/>
                <a:ea typeface="Times New Roman" panose="02020603050405020304" pitchFamily="18" charset="0"/>
              </a:rPr>
              <a:t> Bauhaus – commonly known as the Bauhaus, literally meaning </a:t>
            </a:r>
            <a:r>
              <a:rPr lang="en-GB" sz="2400" dirty="0" smtClean="0">
                <a:effectLst/>
                <a:latin typeface="Times New Roman" panose="02020603050405020304" pitchFamily="18" charset="0"/>
                <a:ea typeface="Times New Roman" panose="02020603050405020304" pitchFamily="18" charset="0"/>
              </a:rPr>
              <a:t>“house construction” </a:t>
            </a:r>
            <a:r>
              <a:rPr lang="en-GB" sz="2400" dirty="0">
                <a:effectLst/>
                <a:latin typeface="Times New Roman" panose="02020603050405020304" pitchFamily="18" charset="0"/>
                <a:ea typeface="Times New Roman" panose="02020603050405020304" pitchFamily="18" charset="0"/>
              </a:rPr>
              <a:t>– began as a German school of the arts in the early 20th century. </a:t>
            </a:r>
          </a:p>
          <a:p>
            <a:r>
              <a:rPr lang="en-GB" sz="2400" dirty="0">
                <a:effectLst/>
                <a:latin typeface="Times New Roman" panose="02020603050405020304" pitchFamily="18" charset="0"/>
                <a:ea typeface="Times New Roman" panose="02020603050405020304" pitchFamily="18" charset="0"/>
              </a:rPr>
              <a:t>Established by Walter Gropius in 1919, the school became famous for its approach to design, which strived to unify the principles of mass production with individual artistic vision and endeavoured to combine aesthetics with everyday function.</a:t>
            </a:r>
          </a:p>
          <a:p>
            <a:endParaRPr lang="en-IE" sz="2400" dirty="0">
              <a:effectLst/>
              <a:latin typeface="Times New Roman" panose="02020603050405020304" pitchFamily="18" charset="0"/>
              <a:ea typeface="Times New Roman" panose="02020603050405020304" pitchFamily="18" charset="0"/>
            </a:endParaRPr>
          </a:p>
          <a:p>
            <a:r>
              <a:rPr lang="en-GB" sz="2400" dirty="0">
                <a:effectLst/>
                <a:latin typeface="Times New Roman" panose="02020603050405020304" pitchFamily="18" charset="0"/>
                <a:ea typeface="Times New Roman" panose="02020603050405020304" pitchFamily="18" charset="0"/>
              </a:rPr>
              <a:t>The Historical Bauhaus was created in a time of profound transformation as cities and regions were being reconstructed physically and economically after the First World War. </a:t>
            </a:r>
            <a:endParaRPr lang="en-IE" sz="2400" dirty="0">
              <a:effectLst/>
              <a:latin typeface="Times New Roman" panose="02020603050405020304" pitchFamily="18" charset="0"/>
              <a:ea typeface="Times New Roman" panose="02020603050405020304" pitchFamily="18" charset="0"/>
            </a:endParaRPr>
          </a:p>
          <a:p>
            <a:endParaRPr lang="en-IE" dirty="0"/>
          </a:p>
        </p:txBody>
      </p:sp>
      <p:pic>
        <p:nvPicPr>
          <p:cNvPr id="4" name="Picture 2" descr="Image illustrative de l'article Walter Gropius">
            <a:extLst>
              <a:ext uri="{FF2B5EF4-FFF2-40B4-BE49-F238E27FC236}">
                <a16:creationId xmlns:a16="http://schemas.microsoft.com/office/drawing/2014/main" id="{994F278E-21C7-B255-09E7-F72AE1EC3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064" y="1333626"/>
            <a:ext cx="3131540" cy="4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5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7482-D397-7526-43B3-A10095D4697C}"/>
              </a:ext>
            </a:extLst>
          </p:cNvPr>
          <p:cNvSpPr>
            <a:spLocks noGrp="1"/>
          </p:cNvSpPr>
          <p:nvPr>
            <p:ph type="title"/>
          </p:nvPr>
        </p:nvSpPr>
        <p:spPr/>
        <p:txBody>
          <a:bodyPr/>
          <a:lstStyle/>
          <a:p>
            <a:r>
              <a:rPr lang="en-GB" sz="3200" b="1" dirty="0">
                <a:latin typeface="Times New Roman" panose="02020603050405020304" pitchFamily="18" charset="0"/>
                <a:cs typeface="Times New Roman" panose="02020603050405020304" pitchFamily="18" charset="0"/>
              </a:rPr>
              <a:t>Bauhaus &amp; </a:t>
            </a:r>
            <a:r>
              <a:rPr lang="en-GB" sz="3200" b="1" dirty="0" smtClean="0">
                <a:latin typeface="Times New Roman" panose="02020603050405020304" pitchFamily="18" charset="0"/>
                <a:cs typeface="Times New Roman" panose="02020603050405020304" pitchFamily="18" charset="0"/>
              </a:rPr>
              <a:t>UNESCO</a:t>
            </a:r>
            <a:endParaRPr lang="en-IE"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7AE9C2E-C9C8-4C60-25D9-75B05A526273}"/>
              </a:ext>
            </a:extLst>
          </p:cNvPr>
          <p:cNvSpPr>
            <a:spLocks noGrp="1"/>
          </p:cNvSpPr>
          <p:nvPr>
            <p:ph idx="1"/>
          </p:nvPr>
        </p:nvSpPr>
        <p:spPr>
          <a:xfrm>
            <a:off x="208549" y="1853248"/>
            <a:ext cx="6649452" cy="4195481"/>
          </a:xfrm>
        </p:spPr>
        <p:txBody>
          <a:bodyPr>
            <a:normAutofit/>
          </a:bodyPr>
          <a:lstStyle/>
          <a:p>
            <a:r>
              <a:rPr lang="en-GB" sz="2400" dirty="0">
                <a:effectLst/>
                <a:latin typeface="Times New Roman" panose="02020603050405020304" pitchFamily="18" charset="0"/>
                <a:ea typeface="Times New Roman" panose="02020603050405020304" pitchFamily="18" charset="0"/>
              </a:rPr>
              <a:t>Bauhaus arguably became the most visionary and influential art and design movement in history</a:t>
            </a:r>
            <a:r>
              <a:rPr lang="en-GB" sz="2400" dirty="0">
                <a:solidFill>
                  <a:srgbClr val="000000"/>
                </a:solidFill>
                <a:effectLst/>
                <a:latin typeface="Times New Roman" panose="02020603050405020304" pitchFamily="18" charset="0"/>
                <a:ea typeface="Times New Roman" panose="02020603050405020304" pitchFamily="18" charset="0"/>
              </a:rPr>
              <a:t>. </a:t>
            </a:r>
            <a:r>
              <a:rPr lang="en-GB" sz="2400" dirty="0">
                <a:effectLst/>
                <a:latin typeface="Times New Roman" panose="02020603050405020304" pitchFamily="18" charset="0"/>
                <a:ea typeface="Times New Roman" panose="02020603050405020304" pitchFamily="18" charset="0"/>
              </a:rPr>
              <a:t>It had a deep diffusion across the Europe of the day and further afield in the United States. </a:t>
            </a:r>
          </a:p>
          <a:p>
            <a:endParaRPr lang="en-GB" sz="2400" dirty="0">
              <a:latin typeface="Times New Roman" panose="02020603050405020304" pitchFamily="18" charset="0"/>
              <a:ea typeface="Times New Roman" panose="02020603050405020304" pitchFamily="18" charset="0"/>
            </a:endParaRPr>
          </a:p>
          <a:p>
            <a:r>
              <a:rPr lang="en-GB" sz="2400" dirty="0">
                <a:effectLst/>
                <a:latin typeface="Times New Roman" panose="02020603050405020304" pitchFamily="18" charset="0"/>
                <a:ea typeface="Times New Roman" panose="02020603050405020304" pitchFamily="18" charset="0"/>
              </a:rPr>
              <a:t>UNESCO has acknowledged the value of its ideas of sober design, functionalism and social reform as embodied in the original buildings. Some of the movement's achievements are on the World Heritage List.</a:t>
            </a:r>
            <a:endParaRPr lang="en-IE" sz="2400" dirty="0">
              <a:effectLst/>
              <a:latin typeface="Times New Roman" panose="02020603050405020304" pitchFamily="18" charset="0"/>
              <a:ea typeface="Times New Roman" panose="02020603050405020304" pitchFamily="18" charset="0"/>
            </a:endParaRPr>
          </a:p>
          <a:p>
            <a:endParaRPr lang="en-IE" dirty="0"/>
          </a:p>
        </p:txBody>
      </p:sp>
      <p:sp>
        <p:nvSpPr>
          <p:cNvPr id="4" name="AutoShape 4" descr="Walter Gropius. Bauhaus building">
            <a:extLst>
              <a:ext uri="{FF2B5EF4-FFF2-40B4-BE49-F238E27FC236}">
                <a16:creationId xmlns:a16="http://schemas.microsoft.com/office/drawing/2014/main" id="{FF0EA151-563C-C875-B4B3-EC23514B3663}"/>
              </a:ext>
            </a:extLst>
          </p:cNvPr>
          <p:cNvSpPr>
            <a:spLocks noChangeAspect="1" noChangeArrowheads="1"/>
          </p:cNvSpPr>
          <p:nvPr/>
        </p:nvSpPr>
        <p:spPr bwMode="auto">
          <a:xfrm>
            <a:off x="5943599" y="3276599"/>
            <a:ext cx="3104147" cy="31041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2050" name="Picture 2" descr="Fagus-Werk (picture-alliance/dpa/Carsten Janss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4655" y="4102076"/>
            <a:ext cx="4428275" cy="24924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auhaus Universität Weimar (Bauhaus-Universität Weimar, Foto: Nathalie Mohadj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4655" y="1469311"/>
            <a:ext cx="4297408" cy="2418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461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4E1E2-6B47-0E04-BA88-C9AF1F467F55}"/>
              </a:ext>
            </a:extLst>
          </p:cNvPr>
          <p:cNvSpPr>
            <a:spLocks noGrp="1"/>
          </p:cNvSpPr>
          <p:nvPr>
            <p:ph type="title"/>
          </p:nvPr>
        </p:nvSpPr>
        <p:spPr/>
        <p:txBody>
          <a:bodyPr/>
          <a:lstStyle/>
          <a:p>
            <a:r>
              <a:rPr lang="en-GB" sz="3200" b="1" dirty="0">
                <a:effectLst/>
                <a:latin typeface="Times New Roman" panose="02020603050405020304" pitchFamily="18" charset="0"/>
                <a:ea typeface="Times New Roman" panose="02020603050405020304" pitchFamily="18" charset="0"/>
              </a:rPr>
              <a:t>New European Bauhaus is </a:t>
            </a:r>
            <a:r>
              <a:rPr lang="en-GB" sz="3200" b="1" dirty="0" smtClean="0">
                <a:effectLst/>
                <a:latin typeface="Times New Roman" panose="02020603050405020304" pitchFamily="18" charset="0"/>
                <a:ea typeface="Times New Roman" panose="02020603050405020304" pitchFamily="18" charset="0"/>
              </a:rPr>
              <a:t>Highly Ambitious </a:t>
            </a:r>
            <a:endParaRPr lang="en-IE" sz="3200" b="1" dirty="0"/>
          </a:p>
        </p:txBody>
      </p:sp>
      <p:sp>
        <p:nvSpPr>
          <p:cNvPr id="3" name="Content Placeholder 2">
            <a:extLst>
              <a:ext uri="{FF2B5EF4-FFF2-40B4-BE49-F238E27FC236}">
                <a16:creationId xmlns:a16="http://schemas.microsoft.com/office/drawing/2014/main" id="{E50B6601-056D-F92D-3878-55D79B5274E3}"/>
              </a:ext>
            </a:extLst>
          </p:cNvPr>
          <p:cNvSpPr>
            <a:spLocks noGrp="1"/>
          </p:cNvSpPr>
          <p:nvPr>
            <p:ph idx="1"/>
          </p:nvPr>
        </p:nvSpPr>
        <p:spPr>
          <a:xfrm>
            <a:off x="580462" y="1457869"/>
            <a:ext cx="10411095" cy="4195481"/>
          </a:xfrm>
        </p:spPr>
        <p:txBody>
          <a:bodyPr>
            <a:noAutofit/>
          </a:bodyPr>
          <a:lstStyle/>
          <a:p>
            <a:r>
              <a:rPr lang="en-GB" sz="2300" dirty="0" smtClean="0">
                <a:effectLst/>
                <a:latin typeface="Times New Roman" panose="02020603050405020304" pitchFamily="18" charset="0"/>
                <a:ea typeface="Times New Roman" panose="02020603050405020304" pitchFamily="18" charset="0"/>
              </a:rPr>
              <a:t>Promotes </a:t>
            </a:r>
            <a:r>
              <a:rPr lang="en-GB" sz="2300" dirty="0">
                <a:effectLst/>
                <a:latin typeface="Times New Roman" panose="02020603050405020304" pitchFamily="18" charset="0"/>
                <a:ea typeface="Times New Roman" panose="02020603050405020304" pitchFamily="18" charset="0"/>
              </a:rPr>
              <a:t>a new lifestyle where sustainability matches style</a:t>
            </a:r>
          </a:p>
          <a:p>
            <a:r>
              <a:rPr lang="en-GB" sz="2300" dirty="0">
                <a:latin typeface="Times New Roman" panose="02020603050405020304" pitchFamily="18" charset="0"/>
                <a:ea typeface="Times New Roman" panose="02020603050405020304" pitchFamily="18" charset="0"/>
              </a:rPr>
              <a:t>A</a:t>
            </a:r>
            <a:r>
              <a:rPr lang="en-GB" sz="2300" dirty="0" smtClean="0">
                <a:effectLst/>
                <a:latin typeface="Times New Roman" panose="02020603050405020304" pitchFamily="18" charset="0"/>
                <a:ea typeface="Times New Roman" panose="02020603050405020304" pitchFamily="18" charset="0"/>
              </a:rPr>
              <a:t>ccelerating </a:t>
            </a:r>
            <a:r>
              <a:rPr lang="en-GB" sz="2300" dirty="0">
                <a:effectLst/>
                <a:latin typeface="Times New Roman" panose="02020603050405020304" pitchFamily="18" charset="0"/>
                <a:ea typeface="Times New Roman" panose="02020603050405020304" pitchFamily="18" charset="0"/>
              </a:rPr>
              <a:t>the green transition in various sectors of our economy such as construction, furniture, fashion and in our societies as well as other areas of our daily life. </a:t>
            </a:r>
            <a:endParaRPr lang="en-IE" sz="2300" dirty="0">
              <a:effectLst/>
              <a:latin typeface="Times New Roman" panose="02020603050405020304" pitchFamily="18" charset="0"/>
              <a:ea typeface="Times New Roman" panose="02020603050405020304" pitchFamily="18" charset="0"/>
            </a:endParaRPr>
          </a:p>
          <a:p>
            <a:r>
              <a:rPr lang="en-GB" sz="2300" dirty="0" smtClean="0">
                <a:effectLst/>
                <a:latin typeface="Times New Roman" panose="02020603050405020304" pitchFamily="18" charset="0"/>
                <a:ea typeface="Times New Roman" panose="02020603050405020304" pitchFamily="18" charset="0"/>
              </a:rPr>
              <a:t>A </a:t>
            </a:r>
            <a:r>
              <a:rPr lang="en-GB" sz="2300" dirty="0">
                <a:effectLst/>
                <a:latin typeface="Times New Roman" panose="02020603050405020304" pitchFamily="18" charset="0"/>
                <a:ea typeface="Times New Roman" panose="02020603050405020304" pitchFamily="18" charset="0"/>
              </a:rPr>
              <a:t>project of hope and positivity and in particular encourages working together in a participatory way. </a:t>
            </a:r>
          </a:p>
          <a:p>
            <a:r>
              <a:rPr lang="en-GB" sz="2300" dirty="0" smtClean="0">
                <a:effectLst/>
                <a:latin typeface="Times New Roman" panose="02020603050405020304" pitchFamily="18" charset="0"/>
                <a:ea typeface="Times New Roman" panose="02020603050405020304" pitchFamily="18" charset="0"/>
              </a:rPr>
              <a:t>New </a:t>
            </a:r>
            <a:r>
              <a:rPr lang="en-GB" sz="2300" dirty="0">
                <a:effectLst/>
                <a:latin typeface="Times New Roman" panose="02020603050405020304" pitchFamily="18" charset="0"/>
                <a:ea typeface="Times New Roman" panose="02020603050405020304" pitchFamily="18" charset="0"/>
              </a:rPr>
              <a:t>actions and funding possibilities</a:t>
            </a:r>
          </a:p>
          <a:p>
            <a:r>
              <a:rPr lang="en-GB" sz="2300" dirty="0" smtClean="0">
                <a:effectLst/>
                <a:latin typeface="Times New Roman" panose="02020603050405020304" pitchFamily="18" charset="0"/>
                <a:ea typeface="Times New Roman" panose="02020603050405020304" pitchFamily="18" charset="0"/>
              </a:rPr>
              <a:t>A </a:t>
            </a:r>
            <a:r>
              <a:rPr lang="en-GB" sz="2300" dirty="0">
                <a:effectLst/>
                <a:latin typeface="Times New Roman" panose="02020603050405020304" pitchFamily="18" charset="0"/>
                <a:ea typeface="Times New Roman" panose="02020603050405020304" pitchFamily="18" charset="0"/>
              </a:rPr>
              <a:t>cultural and creative dimension to the European Green Deal</a:t>
            </a:r>
          </a:p>
          <a:p>
            <a:r>
              <a:rPr lang="en-GB" sz="2300" dirty="0">
                <a:latin typeface="Times New Roman" panose="02020603050405020304" pitchFamily="18" charset="0"/>
                <a:ea typeface="Times New Roman" panose="02020603050405020304" pitchFamily="18" charset="0"/>
              </a:rPr>
              <a:t>C</a:t>
            </a:r>
            <a:r>
              <a:rPr lang="en-GB" sz="2300" dirty="0" smtClean="0">
                <a:effectLst/>
                <a:latin typeface="Times New Roman" panose="02020603050405020304" pitchFamily="18" charset="0"/>
                <a:ea typeface="Times New Roman" panose="02020603050405020304" pitchFamily="18" charset="0"/>
              </a:rPr>
              <a:t>ircular </a:t>
            </a:r>
            <a:r>
              <a:rPr lang="en-GB" sz="2300" dirty="0">
                <a:effectLst/>
                <a:latin typeface="Times New Roman" panose="02020603050405020304" pitchFamily="18" charset="0"/>
                <a:ea typeface="Times New Roman" panose="02020603050405020304" pitchFamily="18" charset="0"/>
              </a:rPr>
              <a:t>economy</a:t>
            </a:r>
            <a:endParaRPr lang="en-GB" sz="2300" dirty="0">
              <a:latin typeface="Times New Roman" panose="02020603050405020304" pitchFamily="18" charset="0"/>
              <a:ea typeface="Times New Roman" panose="02020603050405020304" pitchFamily="18" charset="0"/>
            </a:endParaRPr>
          </a:p>
          <a:p>
            <a:r>
              <a:rPr lang="en-GB" sz="2300" dirty="0">
                <a:latin typeface="Times New Roman" panose="02020603050405020304" pitchFamily="18" charset="0"/>
                <a:ea typeface="Times New Roman" panose="02020603050405020304" pitchFamily="18" charset="0"/>
              </a:rPr>
              <a:t>L</a:t>
            </a:r>
            <a:r>
              <a:rPr lang="en-GB" sz="2300" dirty="0" smtClean="0">
                <a:effectLst/>
                <a:latin typeface="Times New Roman" panose="02020603050405020304" pitchFamily="18" charset="0"/>
                <a:ea typeface="Times New Roman" panose="02020603050405020304" pitchFamily="18" charset="0"/>
              </a:rPr>
              <a:t>ink </a:t>
            </a:r>
            <a:r>
              <a:rPr lang="en-GB" sz="2300" dirty="0">
                <a:effectLst/>
                <a:latin typeface="Times New Roman" panose="02020603050405020304" pitchFamily="18" charset="0"/>
                <a:ea typeface="Times New Roman" panose="02020603050405020304" pitchFamily="18" charset="0"/>
              </a:rPr>
              <a:t>to nature-related and nature-based solutions</a:t>
            </a:r>
          </a:p>
          <a:p>
            <a:r>
              <a:rPr lang="en-GB" sz="2300" dirty="0">
                <a:latin typeface="Times New Roman" panose="02020603050405020304" pitchFamily="18" charset="0"/>
                <a:ea typeface="Times New Roman" panose="02020603050405020304" pitchFamily="18" charset="0"/>
              </a:rPr>
              <a:t>T</a:t>
            </a:r>
            <a:r>
              <a:rPr lang="en-GB" sz="2300" dirty="0" smtClean="0">
                <a:effectLst/>
                <a:latin typeface="Times New Roman" panose="02020603050405020304" pitchFamily="18" charset="0"/>
                <a:ea typeface="Times New Roman" panose="02020603050405020304" pitchFamily="18" charset="0"/>
              </a:rPr>
              <a:t>angible </a:t>
            </a:r>
            <a:r>
              <a:rPr lang="en-GB" sz="2300" dirty="0">
                <a:effectLst/>
                <a:latin typeface="Times New Roman" panose="02020603050405020304" pitchFamily="18" charset="0"/>
                <a:ea typeface="Times New Roman" panose="02020603050405020304" pitchFamily="18" charset="0"/>
              </a:rPr>
              <a:t>experiences at the local level </a:t>
            </a:r>
            <a:endParaRPr lang="en-IE" sz="2300" dirty="0"/>
          </a:p>
        </p:txBody>
      </p:sp>
    </p:spTree>
    <p:extLst>
      <p:ext uri="{BB962C8B-B14F-4D97-AF65-F5344CB8AC3E}">
        <p14:creationId xmlns:p14="http://schemas.microsoft.com/office/powerpoint/2010/main" val="1014894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5C84-653A-3CF7-BEDE-C057B1FE4BE9}"/>
              </a:ext>
            </a:extLst>
          </p:cNvPr>
          <p:cNvSpPr>
            <a:spLocks noGrp="1"/>
          </p:cNvSpPr>
          <p:nvPr>
            <p:ph type="title"/>
          </p:nvPr>
        </p:nvSpPr>
        <p:spPr/>
        <p:txBody>
          <a:bodyPr/>
          <a:lstStyle/>
          <a:p>
            <a:r>
              <a:rPr lang="en-GB" sz="3200" b="1" dirty="0">
                <a:latin typeface="Times New Roman" panose="02020603050405020304" pitchFamily="18" charset="0"/>
                <a:cs typeface="Times New Roman" panose="02020603050405020304" pitchFamily="18" charset="0"/>
              </a:rPr>
              <a:t>The Bauhaus Triangle</a:t>
            </a:r>
            <a:endParaRPr lang="en-IE"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A523E8A-BD9F-9E68-0215-144E7FD9AFAA}"/>
              </a:ext>
            </a:extLst>
          </p:cNvPr>
          <p:cNvSpPr>
            <a:spLocks noGrp="1"/>
          </p:cNvSpPr>
          <p:nvPr>
            <p:ph idx="1"/>
          </p:nvPr>
        </p:nvSpPr>
        <p:spPr>
          <a:xfrm>
            <a:off x="280351" y="1667908"/>
            <a:ext cx="5899067" cy="4195481"/>
          </a:xfrm>
        </p:spPr>
        <p:txBody>
          <a:bodyPr>
            <a:normAutofit fontScale="92500" lnSpcReduction="10000"/>
          </a:bodyPr>
          <a:lstStyle/>
          <a:p>
            <a:pPr algn="just">
              <a:lnSpc>
                <a:spcPct val="120000"/>
              </a:lnSpc>
            </a:pPr>
            <a:r>
              <a:rPr lang="en-GB" sz="2400" dirty="0">
                <a:effectLst/>
                <a:latin typeface="Times New Roman" panose="02020603050405020304" pitchFamily="18" charset="0"/>
                <a:ea typeface="Times New Roman" panose="02020603050405020304" pitchFamily="18" charset="0"/>
              </a:rPr>
              <a:t>A triangle of three core inseparable values guides the New European Bauhaus:</a:t>
            </a:r>
            <a:endParaRPr lang="en-IE" sz="2400" dirty="0">
              <a:effectLst/>
              <a:latin typeface="Times New Roman" panose="02020603050405020304" pitchFamily="18" charset="0"/>
              <a:ea typeface="Times New Roman" panose="02020603050405020304" pitchFamily="18" charset="0"/>
            </a:endParaRPr>
          </a:p>
          <a:p>
            <a:pPr algn="just">
              <a:lnSpc>
                <a:spcPct val="120000"/>
              </a:lnSpc>
            </a:pPr>
            <a:endParaRPr lang="en-IE" sz="24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Courier New" panose="02070309020205020404" pitchFamily="49" charset="0"/>
              <a:buChar char="o"/>
            </a:pPr>
            <a:r>
              <a:rPr lang="en-GB" sz="2400" u="sng" dirty="0" smtClean="0">
                <a:effectLst/>
                <a:latin typeface="Times New Roman" panose="02020603050405020304" pitchFamily="18" charset="0"/>
                <a:ea typeface="Times New Roman" panose="02020603050405020304" pitchFamily="18" charset="0"/>
              </a:rPr>
              <a:t>Sustainability</a:t>
            </a:r>
            <a:r>
              <a:rPr lang="en-GB" sz="2400" dirty="0">
                <a:effectLst/>
                <a:latin typeface="Times New Roman" panose="02020603050405020304" pitchFamily="18" charset="0"/>
                <a:ea typeface="Times New Roman" panose="02020603050405020304" pitchFamily="18" charset="0"/>
              </a:rPr>
              <a:t>, from climate goals, to circularity, zero pollution and biodiversity</a:t>
            </a:r>
            <a:endParaRPr lang="en-IE" sz="24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Courier New" panose="02070309020205020404" pitchFamily="49" charset="0"/>
              <a:buChar char="o"/>
            </a:pPr>
            <a:r>
              <a:rPr lang="en-GB" sz="2400" dirty="0" smtClean="0">
                <a:effectLst/>
                <a:latin typeface="Times New Roman" panose="02020603050405020304" pitchFamily="18" charset="0"/>
                <a:ea typeface="Times New Roman" panose="02020603050405020304" pitchFamily="18" charset="0"/>
              </a:rPr>
              <a:t>Aesthetics</a:t>
            </a:r>
            <a:r>
              <a:rPr lang="en-GB" sz="2400" dirty="0">
                <a:effectLst/>
                <a:latin typeface="Times New Roman" panose="02020603050405020304" pitchFamily="18" charset="0"/>
                <a:ea typeface="Times New Roman" panose="02020603050405020304" pitchFamily="18" charset="0"/>
              </a:rPr>
              <a:t>, quality of experience and style, beyond functionality</a:t>
            </a:r>
            <a:endParaRPr lang="en-IE" sz="24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Courier New" panose="02070309020205020404" pitchFamily="49" charset="0"/>
              <a:buChar char="o"/>
            </a:pPr>
            <a:r>
              <a:rPr lang="en-GB" sz="2400" dirty="0" smtClean="0">
                <a:effectLst/>
                <a:latin typeface="Times New Roman" panose="02020603050405020304" pitchFamily="18" charset="0"/>
                <a:ea typeface="Times New Roman" panose="02020603050405020304" pitchFamily="18" charset="0"/>
              </a:rPr>
              <a:t>Inclusion</a:t>
            </a:r>
            <a:r>
              <a:rPr lang="en-GB" sz="2400" dirty="0">
                <a:effectLst/>
                <a:latin typeface="Times New Roman" panose="02020603050405020304" pitchFamily="18" charset="0"/>
                <a:ea typeface="Times New Roman" panose="02020603050405020304" pitchFamily="18" charset="0"/>
              </a:rPr>
              <a:t>, valorising diversity, equality for all, accessibility and affordability. </a:t>
            </a:r>
            <a:endParaRPr lang="en-IE" sz="2400" dirty="0">
              <a:effectLst/>
              <a:latin typeface="Times New Roman" panose="02020603050405020304" pitchFamily="18" charset="0"/>
              <a:ea typeface="Times New Roman" panose="02020603050405020304" pitchFamily="18" charset="0"/>
            </a:endParaRPr>
          </a:p>
          <a:p>
            <a:endParaRPr lang="en-IE" dirty="0"/>
          </a:p>
        </p:txBody>
      </p:sp>
      <p:pic>
        <p:nvPicPr>
          <p:cNvPr id="4"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3186" y="1667908"/>
            <a:ext cx="4781598" cy="3922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921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5B119-19DA-0C6D-519F-7BBD8863D726}"/>
              </a:ext>
            </a:extLst>
          </p:cNvPr>
          <p:cNvSpPr>
            <a:spLocks noGrp="1"/>
          </p:cNvSpPr>
          <p:nvPr>
            <p:ph type="title"/>
          </p:nvPr>
        </p:nvSpPr>
        <p:spPr/>
        <p:txBody>
          <a:bodyPr/>
          <a:lstStyle/>
          <a:p>
            <a:r>
              <a:rPr lang="en-GB" sz="3200" b="1" dirty="0">
                <a:latin typeface="Times New Roman" panose="02020603050405020304" pitchFamily="18" charset="0"/>
                <a:ea typeface="Times New Roman" panose="02020603050405020304" pitchFamily="18" charset="0"/>
              </a:rPr>
              <a:t>F</a:t>
            </a:r>
            <a:r>
              <a:rPr lang="en-GB" sz="3200" b="1" dirty="0">
                <a:effectLst/>
                <a:latin typeface="Times New Roman" panose="02020603050405020304" pitchFamily="18" charset="0"/>
                <a:ea typeface="Times New Roman" panose="02020603050405020304" pitchFamily="18" charset="0"/>
              </a:rPr>
              <a:t>oundational </a:t>
            </a:r>
            <a:r>
              <a:rPr lang="en-GB" sz="3200" b="1" dirty="0">
                <a:latin typeface="Times New Roman" panose="02020603050405020304" pitchFamily="18" charset="0"/>
                <a:ea typeface="Times New Roman" panose="02020603050405020304" pitchFamily="18" charset="0"/>
              </a:rPr>
              <a:t>P</a:t>
            </a:r>
            <a:r>
              <a:rPr lang="en-GB" sz="3200" b="1" dirty="0">
                <a:effectLst/>
                <a:latin typeface="Times New Roman" panose="02020603050405020304" pitchFamily="18" charset="0"/>
                <a:ea typeface="Times New Roman" panose="02020603050405020304" pitchFamily="18" charset="0"/>
              </a:rPr>
              <a:t>rinciples (1) </a:t>
            </a:r>
            <a:endParaRPr lang="en-IE" sz="3200" b="1" dirty="0"/>
          </a:p>
        </p:txBody>
      </p:sp>
      <p:sp>
        <p:nvSpPr>
          <p:cNvPr id="3" name="Content Placeholder 2">
            <a:extLst>
              <a:ext uri="{FF2B5EF4-FFF2-40B4-BE49-F238E27FC236}">
                <a16:creationId xmlns:a16="http://schemas.microsoft.com/office/drawing/2014/main" id="{5185EE66-8971-B778-DB3D-7866E315708D}"/>
              </a:ext>
            </a:extLst>
          </p:cNvPr>
          <p:cNvSpPr>
            <a:spLocks noGrp="1"/>
          </p:cNvSpPr>
          <p:nvPr>
            <p:ph idx="1"/>
          </p:nvPr>
        </p:nvSpPr>
        <p:spPr>
          <a:xfrm>
            <a:off x="646111" y="1853248"/>
            <a:ext cx="10495501" cy="4195481"/>
          </a:xfrm>
        </p:spPr>
        <p:txBody>
          <a:bodyPr>
            <a:normAutofit/>
          </a:bodyPr>
          <a:lstStyle/>
          <a:p>
            <a:r>
              <a:rPr lang="en-GB" sz="2400" dirty="0">
                <a:effectLst/>
                <a:latin typeface="Times New Roman" panose="02020603050405020304" pitchFamily="18" charset="0"/>
                <a:ea typeface="Times New Roman" panose="02020603050405020304" pitchFamily="18" charset="0"/>
              </a:rPr>
              <a:t>Transdisciplinary - </a:t>
            </a:r>
            <a:r>
              <a:rPr lang="en-GB" sz="2400" u="sng" dirty="0">
                <a:effectLst/>
                <a:latin typeface="Times New Roman" panose="02020603050405020304" pitchFamily="18" charset="0"/>
                <a:ea typeface="Times New Roman" panose="02020603050405020304" pitchFamily="18" charset="0"/>
              </a:rPr>
              <a:t>cross-fertilisation</a:t>
            </a:r>
            <a:r>
              <a:rPr lang="en-GB" sz="2400" dirty="0">
                <a:effectLst/>
                <a:latin typeface="Times New Roman" panose="02020603050405020304" pitchFamily="18" charset="0"/>
                <a:ea typeface="Times New Roman" panose="02020603050405020304" pitchFamily="18" charset="0"/>
              </a:rPr>
              <a:t> of ideas, knowledge, skills and methods</a:t>
            </a:r>
          </a:p>
          <a:p>
            <a:r>
              <a:rPr lang="en-GB" sz="2400" dirty="0">
                <a:effectLst/>
                <a:latin typeface="Times New Roman" panose="02020603050405020304" pitchFamily="18" charset="0"/>
                <a:ea typeface="Times New Roman" panose="02020603050405020304" pitchFamily="18" charset="0"/>
              </a:rPr>
              <a:t>Innovative </a:t>
            </a:r>
            <a:r>
              <a:rPr lang="en-GB" sz="2400" u="sng" dirty="0">
                <a:effectLst/>
                <a:latin typeface="Times New Roman" panose="02020603050405020304" pitchFamily="18" charset="0"/>
                <a:ea typeface="Times New Roman" panose="02020603050405020304" pitchFamily="18" charset="0"/>
              </a:rPr>
              <a:t>materials</a:t>
            </a:r>
            <a:r>
              <a:rPr lang="en-GB" sz="2400" dirty="0">
                <a:effectLst/>
                <a:latin typeface="Times New Roman" panose="02020603050405020304" pitchFamily="18" charset="0"/>
                <a:ea typeface="Times New Roman" panose="02020603050405020304" pitchFamily="18" charset="0"/>
              </a:rPr>
              <a:t> remain key</a:t>
            </a:r>
            <a:endParaRPr lang="en-GB" sz="2400" dirty="0">
              <a:latin typeface="Times New Roman" panose="02020603050405020304" pitchFamily="18" charset="0"/>
              <a:ea typeface="Times New Roman" panose="02020603050405020304" pitchFamily="18" charset="0"/>
            </a:endParaRPr>
          </a:p>
          <a:p>
            <a:r>
              <a:rPr lang="en-GB" sz="2400" dirty="0">
                <a:latin typeface="Times New Roman" panose="02020603050405020304" pitchFamily="18" charset="0"/>
                <a:ea typeface="Times New Roman" panose="02020603050405020304" pitchFamily="18" charset="0"/>
              </a:rPr>
              <a:t>E</a:t>
            </a:r>
            <a:r>
              <a:rPr lang="en-GB" sz="2400" dirty="0">
                <a:effectLst/>
                <a:latin typeface="Times New Roman" panose="02020603050405020304" pitchFamily="18" charset="0"/>
                <a:ea typeface="Times New Roman" panose="02020603050405020304" pitchFamily="18" charset="0"/>
              </a:rPr>
              <a:t>xplore more nature-based materials that are produced sustainably and to develop </a:t>
            </a:r>
            <a:r>
              <a:rPr lang="en-GB" sz="2400" u="sng" dirty="0">
                <a:effectLst/>
                <a:latin typeface="Times New Roman" panose="02020603050405020304" pitchFamily="18" charset="0"/>
                <a:ea typeface="Times New Roman" panose="02020603050405020304" pitchFamily="18" charset="0"/>
              </a:rPr>
              <a:t>low-carbon production </a:t>
            </a:r>
            <a:r>
              <a:rPr lang="en-GB" sz="2400" dirty="0">
                <a:effectLst/>
                <a:latin typeface="Times New Roman" panose="02020603050405020304" pitchFamily="18" charset="0"/>
                <a:ea typeface="Times New Roman" panose="02020603050405020304" pitchFamily="18" charset="0"/>
              </a:rPr>
              <a:t>solutions </a:t>
            </a:r>
          </a:p>
          <a:p>
            <a:r>
              <a:rPr lang="en-GB" sz="2400" u="sng" dirty="0">
                <a:latin typeface="Times New Roman" panose="02020603050405020304" pitchFamily="18" charset="0"/>
                <a:ea typeface="Times New Roman" panose="02020603050405020304" pitchFamily="18" charset="0"/>
              </a:rPr>
              <a:t>M</a:t>
            </a:r>
            <a:r>
              <a:rPr lang="en-GB" sz="2400" u="sng" dirty="0">
                <a:effectLst/>
                <a:latin typeface="Times New Roman" panose="02020603050405020304" pitchFamily="18" charset="0"/>
                <a:ea typeface="Times New Roman" panose="02020603050405020304" pitchFamily="18" charset="0"/>
              </a:rPr>
              <a:t>ultilevel approach </a:t>
            </a:r>
            <a:r>
              <a:rPr lang="en-GB" sz="2400" dirty="0">
                <a:effectLst/>
                <a:latin typeface="Times New Roman" panose="02020603050405020304" pitchFamily="18" charset="0"/>
                <a:ea typeface="Times New Roman" panose="02020603050405020304" pitchFamily="18" charset="0"/>
              </a:rPr>
              <a:t>to transformation – from global to local </a:t>
            </a:r>
            <a:endParaRPr lang="en-GB" sz="2400" dirty="0">
              <a:latin typeface="Times New Roman" panose="02020603050405020304" pitchFamily="18" charset="0"/>
              <a:ea typeface="Times New Roman" panose="02020603050405020304" pitchFamily="18" charset="0"/>
            </a:endParaRPr>
          </a:p>
          <a:p>
            <a:r>
              <a:rPr lang="en-GB" sz="2400" dirty="0">
                <a:latin typeface="Times New Roman" panose="02020603050405020304" pitchFamily="18" charset="0"/>
                <a:ea typeface="Times New Roman" panose="02020603050405020304" pitchFamily="18" charset="0"/>
              </a:rPr>
              <a:t>I</a:t>
            </a:r>
            <a:r>
              <a:rPr lang="en-GB" sz="2400" dirty="0">
                <a:effectLst/>
                <a:latin typeface="Times New Roman" panose="02020603050405020304" pitchFamily="18" charset="0"/>
                <a:ea typeface="Times New Roman" panose="02020603050405020304" pitchFamily="18" charset="0"/>
              </a:rPr>
              <a:t>nvolves </a:t>
            </a:r>
            <a:r>
              <a:rPr lang="en-GB" sz="2400" u="sng" dirty="0">
                <a:effectLst/>
                <a:latin typeface="Times New Roman" panose="02020603050405020304" pitchFamily="18" charset="0"/>
                <a:ea typeface="Times New Roman" panose="02020603050405020304" pitchFamily="18" charset="0"/>
              </a:rPr>
              <a:t>civil society and people </a:t>
            </a:r>
            <a:r>
              <a:rPr lang="en-GB" sz="2400" dirty="0">
                <a:effectLst/>
                <a:latin typeface="Times New Roman" panose="02020603050405020304" pitchFamily="18" charset="0"/>
                <a:ea typeface="Times New Roman" panose="02020603050405020304" pitchFamily="18" charset="0"/>
              </a:rPr>
              <a:t>of all ages and in all their diversity</a:t>
            </a:r>
          </a:p>
          <a:p>
            <a:r>
              <a:rPr lang="en-GB" sz="2400" dirty="0">
                <a:latin typeface="Times New Roman" panose="02020603050405020304" pitchFamily="18" charset="0"/>
                <a:ea typeface="Times New Roman" panose="02020603050405020304" pitchFamily="18" charset="0"/>
              </a:rPr>
              <a:t>A</a:t>
            </a:r>
            <a:r>
              <a:rPr lang="en-GB" sz="2400" dirty="0">
                <a:effectLst/>
                <a:latin typeface="Times New Roman" panose="02020603050405020304" pitchFamily="18" charset="0"/>
                <a:ea typeface="Times New Roman" panose="02020603050405020304" pitchFamily="18" charset="0"/>
              </a:rPr>
              <a:t>ffordable and </a:t>
            </a:r>
            <a:r>
              <a:rPr lang="en-GB" sz="2400" u="sng" dirty="0">
                <a:effectLst/>
                <a:latin typeface="Times New Roman" panose="02020603050405020304" pitchFamily="18" charset="0"/>
                <a:ea typeface="Times New Roman" panose="02020603050405020304" pitchFamily="18" charset="0"/>
              </a:rPr>
              <a:t>accessible</a:t>
            </a:r>
            <a:r>
              <a:rPr lang="en-GB" sz="2400" dirty="0">
                <a:effectLst/>
                <a:latin typeface="Times New Roman" panose="02020603050405020304" pitchFamily="18" charset="0"/>
                <a:ea typeface="Times New Roman" panose="02020603050405020304" pitchFamily="18" charset="0"/>
              </a:rPr>
              <a:t> for all</a:t>
            </a:r>
            <a:endParaRPr lang="en-GB" sz="2400" dirty="0">
              <a:latin typeface="Times New Roman" panose="02020603050405020304" pitchFamily="18" charset="0"/>
              <a:ea typeface="Times New Roman" panose="02020603050405020304" pitchFamily="18" charset="0"/>
            </a:endParaRPr>
          </a:p>
          <a:p>
            <a:r>
              <a:rPr lang="en-GB" sz="2400" u="sng" dirty="0">
                <a:latin typeface="Times New Roman" panose="02020603050405020304" pitchFamily="18" charset="0"/>
                <a:ea typeface="Times New Roman" panose="02020603050405020304" pitchFamily="18" charset="0"/>
              </a:rPr>
              <a:t>P</a:t>
            </a:r>
            <a:r>
              <a:rPr lang="en-GB" sz="2400" u="sng" dirty="0">
                <a:effectLst/>
                <a:latin typeface="Times New Roman" panose="02020603050405020304" pitchFamily="18" charset="0"/>
                <a:ea typeface="Times New Roman" panose="02020603050405020304" pitchFamily="18" charset="0"/>
              </a:rPr>
              <a:t>lace-based</a:t>
            </a:r>
            <a:r>
              <a:rPr lang="en-GB" sz="2400" dirty="0">
                <a:effectLst/>
                <a:latin typeface="Times New Roman" panose="02020603050405020304" pitchFamily="18" charset="0"/>
                <a:ea typeface="Times New Roman" panose="02020603050405020304" pitchFamily="18" charset="0"/>
              </a:rPr>
              <a:t> approach.</a:t>
            </a:r>
            <a:endParaRPr lang="en-IE" sz="2400" dirty="0">
              <a:effectLst/>
              <a:latin typeface="Times New Roman" panose="02020603050405020304" pitchFamily="18" charset="0"/>
              <a:ea typeface="Times New Roman" panose="02020603050405020304" pitchFamily="18" charset="0"/>
            </a:endParaRPr>
          </a:p>
          <a:p>
            <a:endParaRPr lang="en-IE" dirty="0"/>
          </a:p>
        </p:txBody>
      </p:sp>
    </p:spTree>
    <p:extLst>
      <p:ext uri="{BB962C8B-B14F-4D97-AF65-F5344CB8AC3E}">
        <p14:creationId xmlns:p14="http://schemas.microsoft.com/office/powerpoint/2010/main" val="2038118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ero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4638" r="31495"/>
          <a:stretch/>
        </p:blipFill>
        <p:spPr bwMode="auto">
          <a:xfrm>
            <a:off x="6805245" y="659423"/>
            <a:ext cx="5108331"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3608B3-40AF-B808-6FDC-D1A153F191B0}"/>
              </a:ext>
            </a:extLst>
          </p:cNvPr>
          <p:cNvSpPr>
            <a:spLocks noGrp="1"/>
          </p:cNvSpPr>
          <p:nvPr>
            <p:ph type="title"/>
          </p:nvPr>
        </p:nvSpPr>
        <p:spPr/>
        <p:txBody>
          <a:bodyPr/>
          <a:lstStyle/>
          <a:p>
            <a:r>
              <a:rPr lang="en-GB" sz="3200" b="1" dirty="0">
                <a:latin typeface="Times New Roman" panose="02020603050405020304" pitchFamily="18" charset="0"/>
                <a:ea typeface="Times New Roman" panose="02020603050405020304" pitchFamily="18" charset="0"/>
              </a:rPr>
              <a:t>F</a:t>
            </a:r>
            <a:r>
              <a:rPr lang="en-GB" sz="3200" b="1" dirty="0">
                <a:effectLst/>
                <a:latin typeface="Times New Roman" panose="02020603050405020304" pitchFamily="18" charset="0"/>
                <a:ea typeface="Times New Roman" panose="02020603050405020304" pitchFamily="18" charset="0"/>
              </a:rPr>
              <a:t>oundational </a:t>
            </a:r>
            <a:r>
              <a:rPr lang="en-GB" sz="3200" b="1" dirty="0">
                <a:latin typeface="Times New Roman" panose="02020603050405020304" pitchFamily="18" charset="0"/>
                <a:ea typeface="Times New Roman" panose="02020603050405020304" pitchFamily="18" charset="0"/>
              </a:rPr>
              <a:t>P</a:t>
            </a:r>
            <a:r>
              <a:rPr lang="en-GB" sz="3200" b="1" dirty="0">
                <a:effectLst/>
                <a:latin typeface="Times New Roman" panose="02020603050405020304" pitchFamily="18" charset="0"/>
                <a:ea typeface="Times New Roman" panose="02020603050405020304" pitchFamily="18" charset="0"/>
              </a:rPr>
              <a:t>rinciples (2) </a:t>
            </a:r>
            <a:endParaRPr lang="en-IE" sz="3200" dirty="0"/>
          </a:p>
        </p:txBody>
      </p:sp>
      <p:sp>
        <p:nvSpPr>
          <p:cNvPr id="3" name="Content Placeholder 2">
            <a:extLst>
              <a:ext uri="{FF2B5EF4-FFF2-40B4-BE49-F238E27FC236}">
                <a16:creationId xmlns:a16="http://schemas.microsoft.com/office/drawing/2014/main" id="{9276832F-7EDB-B466-18E9-99292E533132}"/>
              </a:ext>
            </a:extLst>
          </p:cNvPr>
          <p:cNvSpPr>
            <a:spLocks noGrp="1"/>
          </p:cNvSpPr>
          <p:nvPr>
            <p:ph idx="1"/>
          </p:nvPr>
        </p:nvSpPr>
        <p:spPr>
          <a:xfrm>
            <a:off x="769204" y="1648472"/>
            <a:ext cx="5332657" cy="4195481"/>
          </a:xfrm>
        </p:spPr>
        <p:txBody>
          <a:bodyPr>
            <a:normAutofit fontScale="92500" lnSpcReduction="10000"/>
          </a:bodyPr>
          <a:lstStyle/>
          <a:p>
            <a:r>
              <a:rPr lang="en-GB" sz="2400" u="sng" dirty="0">
                <a:latin typeface="Times New Roman" panose="02020603050405020304" pitchFamily="18" charset="0"/>
                <a:ea typeface="Times New Roman" panose="02020603050405020304" pitchFamily="18" charset="0"/>
              </a:rPr>
              <a:t>S</a:t>
            </a:r>
            <a:r>
              <a:rPr lang="en-GB" sz="2400" u="sng" dirty="0">
                <a:effectLst/>
                <a:latin typeface="Times New Roman" panose="02020603050405020304" pitchFamily="18" charset="0"/>
                <a:ea typeface="Times New Roman" panose="02020603050405020304" pitchFamily="18" charset="0"/>
              </a:rPr>
              <a:t>mall</a:t>
            </a:r>
            <a:r>
              <a:rPr lang="en-GB" sz="2400" dirty="0">
                <a:effectLst/>
                <a:latin typeface="Times New Roman" panose="02020603050405020304" pitchFamily="18" charset="0"/>
                <a:ea typeface="Times New Roman" panose="02020603050405020304" pitchFamily="18" charset="0"/>
              </a:rPr>
              <a:t>-scale initiatives by individuals, neighbourhoods and local communities.</a:t>
            </a:r>
            <a:endParaRPr lang="en-IE" sz="2400" dirty="0">
              <a:effectLst/>
              <a:latin typeface="Times New Roman" panose="02020603050405020304" pitchFamily="18" charset="0"/>
              <a:ea typeface="Times New Roman" panose="02020603050405020304" pitchFamily="18" charset="0"/>
            </a:endParaRPr>
          </a:p>
          <a:p>
            <a:r>
              <a:rPr lang="en-GB" sz="2400" u="sng" dirty="0">
                <a:latin typeface="Times New Roman" panose="02020603050405020304" pitchFamily="18" charset="0"/>
                <a:ea typeface="Times New Roman" panose="02020603050405020304" pitchFamily="18" charset="0"/>
              </a:rPr>
              <a:t>L</a:t>
            </a:r>
            <a:r>
              <a:rPr lang="en-GB" sz="2400" u="sng" dirty="0">
                <a:effectLst/>
                <a:latin typeface="Times New Roman" panose="02020603050405020304" pitchFamily="18" charset="0"/>
                <a:ea typeface="Times New Roman" panose="02020603050405020304" pitchFamily="18" charset="0"/>
              </a:rPr>
              <a:t>ife</a:t>
            </a:r>
            <a:r>
              <a:rPr lang="en-GB" sz="2400" dirty="0">
                <a:effectLst/>
                <a:latin typeface="Times New Roman" panose="02020603050405020304" pitchFamily="18" charset="0"/>
                <a:ea typeface="Times New Roman" panose="02020603050405020304" pitchFamily="18" charset="0"/>
              </a:rPr>
              <a:t>-centred perspective</a:t>
            </a:r>
          </a:p>
          <a:p>
            <a:r>
              <a:rPr lang="en-GB" sz="2400" u="sng" dirty="0">
                <a:latin typeface="Times New Roman" panose="02020603050405020304" pitchFamily="18" charset="0"/>
                <a:ea typeface="Times New Roman" panose="02020603050405020304" pitchFamily="18" charset="0"/>
              </a:rPr>
              <a:t>I</a:t>
            </a:r>
            <a:r>
              <a:rPr lang="en-GB" sz="2400" u="sng" dirty="0">
                <a:effectLst/>
                <a:latin typeface="Times New Roman" panose="02020603050405020304" pitchFamily="18" charset="0"/>
                <a:ea typeface="Times New Roman" panose="02020603050405020304" pitchFamily="18" charset="0"/>
              </a:rPr>
              <a:t>ntergenerational</a:t>
            </a:r>
            <a:r>
              <a:rPr lang="en-GB" sz="2400" dirty="0">
                <a:effectLst/>
                <a:latin typeface="Times New Roman" panose="02020603050405020304" pitchFamily="18" charset="0"/>
                <a:ea typeface="Times New Roman" panose="02020603050405020304" pitchFamily="18" charset="0"/>
              </a:rPr>
              <a:t> solidarity</a:t>
            </a:r>
            <a:endParaRPr lang="en-GB" sz="2400" dirty="0">
              <a:latin typeface="Times New Roman" panose="02020603050405020304" pitchFamily="18" charset="0"/>
              <a:ea typeface="Times New Roman" panose="02020603050405020304" pitchFamily="18" charset="0"/>
            </a:endParaRPr>
          </a:p>
          <a:p>
            <a:r>
              <a:rPr lang="en-GB" sz="2400" u="sng" dirty="0">
                <a:latin typeface="Times New Roman" panose="02020603050405020304" pitchFamily="18" charset="0"/>
                <a:ea typeface="Times New Roman" panose="02020603050405020304" pitchFamily="18" charset="0"/>
              </a:rPr>
              <a:t>T</a:t>
            </a:r>
            <a:r>
              <a:rPr lang="en-GB" sz="2400" u="sng" dirty="0">
                <a:effectLst/>
                <a:latin typeface="Times New Roman" panose="02020603050405020304" pitchFamily="18" charset="0"/>
                <a:ea typeface="Times New Roman" panose="02020603050405020304" pitchFamily="18" charset="0"/>
              </a:rPr>
              <a:t>ackle unsustainable </a:t>
            </a:r>
            <a:r>
              <a:rPr lang="en-GB" sz="2400" dirty="0">
                <a:effectLst/>
                <a:latin typeface="Times New Roman" panose="02020603050405020304" pitchFamily="18" charset="0"/>
                <a:ea typeface="Times New Roman" panose="02020603050405020304" pitchFamily="18" charset="0"/>
              </a:rPr>
              <a:t>use of resources and waste</a:t>
            </a:r>
          </a:p>
          <a:p>
            <a:r>
              <a:rPr lang="en-GB" sz="2400" u="sng" dirty="0">
                <a:latin typeface="Times New Roman" panose="02020603050405020304" pitchFamily="18" charset="0"/>
                <a:ea typeface="Times New Roman" panose="02020603050405020304" pitchFamily="18" charset="0"/>
              </a:rPr>
              <a:t>Connections</a:t>
            </a:r>
            <a:r>
              <a:rPr lang="en-GB" sz="2400" dirty="0">
                <a:latin typeface="Times New Roman" panose="02020603050405020304" pitchFamily="18" charset="0"/>
                <a:ea typeface="Times New Roman" panose="02020603050405020304" pitchFamily="18" charset="0"/>
              </a:rPr>
              <a:t> be</a:t>
            </a:r>
            <a:r>
              <a:rPr lang="en-GB" sz="2400" dirty="0">
                <a:effectLst/>
                <a:latin typeface="Times New Roman" panose="02020603050405020304" pitchFamily="18" charset="0"/>
                <a:ea typeface="Times New Roman" panose="02020603050405020304" pitchFamily="18" charset="0"/>
              </a:rPr>
              <a:t>tween rural and urban areas</a:t>
            </a:r>
          </a:p>
          <a:p>
            <a:r>
              <a:rPr lang="en-GB" sz="2400" u="sng" dirty="0">
                <a:latin typeface="Times New Roman" panose="02020603050405020304" pitchFamily="18" charset="0"/>
                <a:ea typeface="Times New Roman" panose="02020603050405020304" pitchFamily="18" charset="0"/>
              </a:rPr>
              <a:t>D</a:t>
            </a:r>
            <a:r>
              <a:rPr lang="en-GB" sz="2400" u="sng" dirty="0">
                <a:effectLst/>
                <a:latin typeface="Times New Roman" panose="02020603050405020304" pitchFamily="18" charset="0"/>
                <a:ea typeface="Times New Roman" panose="02020603050405020304" pitchFamily="18" charset="0"/>
              </a:rPr>
              <a:t>igital</a:t>
            </a:r>
            <a:r>
              <a:rPr lang="en-GB" sz="2400" dirty="0">
                <a:effectLst/>
                <a:latin typeface="Times New Roman" panose="02020603050405020304" pitchFamily="18" charset="0"/>
                <a:ea typeface="Times New Roman" panose="02020603050405020304" pitchFamily="18" charset="0"/>
              </a:rPr>
              <a:t> transition </a:t>
            </a:r>
            <a:endParaRPr lang="en-GB" sz="2400" dirty="0">
              <a:latin typeface="Times New Roman" panose="02020603050405020304" pitchFamily="18" charset="0"/>
              <a:ea typeface="Times New Roman" panose="02020603050405020304" pitchFamily="18" charset="0"/>
            </a:endParaRPr>
          </a:p>
          <a:p>
            <a:r>
              <a:rPr lang="en-GB" sz="2400" dirty="0">
                <a:latin typeface="Times New Roman" panose="02020603050405020304" pitchFamily="18" charset="0"/>
                <a:ea typeface="Times New Roman" panose="02020603050405020304" pitchFamily="18" charset="0"/>
              </a:rPr>
              <a:t>B</a:t>
            </a:r>
            <a:r>
              <a:rPr lang="en-GB" sz="2400" dirty="0">
                <a:effectLst/>
                <a:latin typeface="Times New Roman" panose="02020603050405020304" pitchFamily="18" charset="0"/>
                <a:ea typeface="Times New Roman" panose="02020603050405020304" pitchFamily="18" charset="0"/>
              </a:rPr>
              <a:t>eyond European </a:t>
            </a:r>
            <a:r>
              <a:rPr lang="en-GB" sz="2400" u="sng" dirty="0">
                <a:effectLst/>
                <a:latin typeface="Times New Roman" panose="02020603050405020304" pitchFamily="18" charset="0"/>
                <a:ea typeface="Times New Roman" panose="02020603050405020304" pitchFamily="18" charset="0"/>
              </a:rPr>
              <a:t>borders</a:t>
            </a:r>
            <a:r>
              <a:rPr lang="en-GB" sz="2400" dirty="0">
                <a:effectLst/>
                <a:latin typeface="Times New Roman" panose="02020603050405020304" pitchFamily="18" charset="0"/>
                <a:ea typeface="Times New Roman" panose="02020603050405020304" pitchFamily="18" charset="0"/>
              </a:rPr>
              <a:t> </a:t>
            </a:r>
            <a:endParaRPr lang="en-IE" sz="2400" dirty="0"/>
          </a:p>
        </p:txBody>
      </p:sp>
    </p:spTree>
    <p:extLst>
      <p:ext uri="{BB962C8B-B14F-4D97-AF65-F5344CB8AC3E}">
        <p14:creationId xmlns:p14="http://schemas.microsoft.com/office/powerpoint/2010/main" val="3062944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F8C6B-2A07-B38A-8331-FEF43DA5FE49}"/>
              </a:ext>
            </a:extLst>
          </p:cNvPr>
          <p:cNvSpPr>
            <a:spLocks noGrp="1"/>
          </p:cNvSpPr>
          <p:nvPr>
            <p:ph type="title"/>
          </p:nvPr>
        </p:nvSpPr>
        <p:spPr/>
        <p:txBody>
          <a:bodyPr/>
          <a:lstStyle/>
          <a:p>
            <a:r>
              <a:rPr lang="en-GB" sz="3200" b="1" dirty="0">
                <a:effectLst/>
                <a:latin typeface="Times New Roman" panose="02020603050405020304" pitchFamily="18" charset="0"/>
                <a:ea typeface="Times New Roman" panose="02020603050405020304" pitchFamily="18" charset="0"/>
              </a:rPr>
              <a:t>Delivering the New European Bauhaus:</a:t>
            </a:r>
            <a:r>
              <a:rPr lang="en-IE" sz="3200" dirty="0">
                <a:effectLst/>
                <a:latin typeface="Times New Roman" panose="02020603050405020304" pitchFamily="18" charset="0"/>
                <a:ea typeface="Times New Roman" panose="02020603050405020304" pitchFamily="18" charset="0"/>
              </a:rPr>
              <a:t/>
            </a:r>
            <a:br>
              <a:rPr lang="en-IE" sz="3200" dirty="0">
                <a:effectLst/>
                <a:latin typeface="Times New Roman" panose="02020603050405020304" pitchFamily="18" charset="0"/>
                <a:ea typeface="Times New Roman" panose="02020603050405020304" pitchFamily="18" charset="0"/>
              </a:rPr>
            </a:br>
            <a:endParaRPr lang="en-IE" sz="3200" dirty="0"/>
          </a:p>
        </p:txBody>
      </p:sp>
      <p:sp>
        <p:nvSpPr>
          <p:cNvPr id="3" name="Content Placeholder 2">
            <a:extLst>
              <a:ext uri="{FF2B5EF4-FFF2-40B4-BE49-F238E27FC236}">
                <a16:creationId xmlns:a16="http://schemas.microsoft.com/office/drawing/2014/main" id="{EEFBB872-54F3-5A42-74AD-6C1D26B5741D}"/>
              </a:ext>
            </a:extLst>
          </p:cNvPr>
          <p:cNvSpPr>
            <a:spLocks noGrp="1"/>
          </p:cNvSpPr>
          <p:nvPr>
            <p:ph idx="1"/>
          </p:nvPr>
        </p:nvSpPr>
        <p:spPr>
          <a:xfrm>
            <a:off x="875201" y="1504278"/>
            <a:ext cx="8946541" cy="4195481"/>
          </a:xfrm>
        </p:spPr>
        <p:txBody>
          <a:bodyPr/>
          <a:lstStyle/>
          <a:p>
            <a:r>
              <a:rPr lang="en-GB" sz="2400" dirty="0">
                <a:latin typeface="Times New Roman" panose="02020603050405020304" pitchFamily="18" charset="0"/>
                <a:ea typeface="Times New Roman" panose="02020603050405020304" pitchFamily="18" charset="0"/>
              </a:rPr>
              <a:t>T</a:t>
            </a:r>
            <a:r>
              <a:rPr lang="en-GB" sz="2400" dirty="0">
                <a:effectLst/>
                <a:latin typeface="Times New Roman" panose="02020603050405020304" pitchFamily="18" charset="0"/>
                <a:ea typeface="Times New Roman" panose="02020603050405020304" pitchFamily="18" charset="0"/>
              </a:rPr>
              <a:t>hree leverage points where specific actions should be implemented: </a:t>
            </a:r>
          </a:p>
          <a:p>
            <a:pPr marL="0" indent="0">
              <a:buNone/>
            </a:pPr>
            <a:endParaRPr lang="en-GB" sz="2400" dirty="0">
              <a:effectLst/>
              <a:latin typeface="Times New Roman" panose="02020603050405020304" pitchFamily="18" charset="0"/>
              <a:ea typeface="Times New Roman" panose="02020603050405020304" pitchFamily="18" charset="0"/>
            </a:endParaRPr>
          </a:p>
          <a:p>
            <a:pPr marL="0" indent="0">
              <a:buNone/>
            </a:pPr>
            <a:r>
              <a:rPr lang="en-GB" sz="2400" dirty="0">
                <a:effectLst/>
                <a:latin typeface="Times New Roman" panose="02020603050405020304" pitchFamily="18" charset="0"/>
                <a:ea typeface="Times New Roman" panose="02020603050405020304" pitchFamily="18" charset="0"/>
              </a:rPr>
              <a:t>(a) making change happen in specific places</a:t>
            </a:r>
            <a:r>
              <a:rPr lang="en-GB" sz="2400" i="1" dirty="0">
                <a:effectLst/>
                <a:latin typeface="Times New Roman" panose="02020603050405020304" pitchFamily="18" charset="0"/>
                <a:ea typeface="Times New Roman" panose="02020603050405020304" pitchFamily="18" charset="0"/>
              </a:rPr>
              <a:t> </a:t>
            </a:r>
            <a:r>
              <a:rPr lang="en-GB" sz="2400" dirty="0">
                <a:effectLst/>
                <a:latin typeface="Times New Roman" panose="02020603050405020304" pitchFamily="18" charset="0"/>
                <a:ea typeface="Times New Roman" panose="02020603050405020304" pitchFamily="18" charset="0"/>
              </a:rPr>
              <a:t>on the </a:t>
            </a:r>
            <a:r>
              <a:rPr lang="en-GB" sz="2400" dirty="0" smtClean="0">
                <a:effectLst/>
                <a:latin typeface="Times New Roman" panose="02020603050405020304" pitchFamily="18" charset="0"/>
                <a:ea typeface="Times New Roman" panose="02020603050405020304" pitchFamily="18" charset="0"/>
              </a:rPr>
              <a:t>ground </a:t>
            </a:r>
            <a:endParaRPr lang="en-GB" sz="2400" dirty="0">
              <a:effectLst/>
              <a:latin typeface="Times New Roman" panose="02020603050405020304" pitchFamily="18" charset="0"/>
              <a:ea typeface="Times New Roman" panose="02020603050405020304" pitchFamily="18" charset="0"/>
            </a:endParaRPr>
          </a:p>
          <a:p>
            <a:pPr marL="0" indent="0">
              <a:buNone/>
            </a:pPr>
            <a:endParaRPr lang="en-GB" sz="2400" dirty="0">
              <a:effectLst/>
              <a:latin typeface="Times New Roman" panose="02020603050405020304" pitchFamily="18" charset="0"/>
              <a:ea typeface="Times New Roman" panose="02020603050405020304" pitchFamily="18" charset="0"/>
            </a:endParaRPr>
          </a:p>
          <a:p>
            <a:pPr marL="0" indent="0">
              <a:buNone/>
            </a:pPr>
            <a:r>
              <a:rPr lang="en-GB" sz="2400" dirty="0">
                <a:effectLst/>
                <a:latin typeface="Times New Roman" panose="02020603050405020304" pitchFamily="18" charset="0"/>
                <a:ea typeface="Times New Roman" panose="02020603050405020304" pitchFamily="18" charset="0"/>
              </a:rPr>
              <a:t>(b) the need for doing things differently</a:t>
            </a:r>
            <a:r>
              <a:rPr lang="en-GB" sz="2400" i="1" dirty="0">
                <a:effectLst/>
                <a:latin typeface="Times New Roman" panose="02020603050405020304" pitchFamily="18" charset="0"/>
                <a:ea typeface="Times New Roman" panose="02020603050405020304" pitchFamily="18" charset="0"/>
              </a:rPr>
              <a:t> </a:t>
            </a:r>
            <a:r>
              <a:rPr lang="en-GB" sz="2400" dirty="0">
                <a:effectLst/>
                <a:latin typeface="Times New Roman" panose="02020603050405020304" pitchFamily="18" charset="0"/>
                <a:ea typeface="Times New Roman" panose="02020603050405020304" pitchFamily="18" charset="0"/>
              </a:rPr>
              <a:t>in making innovation happen, including by improving our skills and methods </a:t>
            </a:r>
          </a:p>
          <a:p>
            <a:pPr marL="0" indent="0">
              <a:buNone/>
            </a:pPr>
            <a:endParaRPr lang="en-GB" sz="2400" dirty="0">
              <a:effectLst/>
              <a:latin typeface="Times New Roman" panose="02020603050405020304" pitchFamily="18" charset="0"/>
              <a:ea typeface="Times New Roman" panose="02020603050405020304" pitchFamily="18" charset="0"/>
            </a:endParaRPr>
          </a:p>
          <a:p>
            <a:pPr marL="0" indent="0">
              <a:buNone/>
            </a:pPr>
            <a:r>
              <a:rPr lang="en-GB" sz="2400" dirty="0">
                <a:effectLst/>
                <a:latin typeface="Times New Roman" panose="02020603050405020304" pitchFamily="18" charset="0"/>
                <a:ea typeface="Times New Roman" panose="02020603050405020304" pitchFamily="18" charset="0"/>
              </a:rPr>
              <a:t>(c) the need for adapting the intentions and the way of thinking</a:t>
            </a:r>
            <a:r>
              <a:rPr lang="en-GB" sz="2400" i="1" dirty="0">
                <a:effectLst/>
                <a:latin typeface="Times New Roman" panose="02020603050405020304" pitchFamily="18" charset="0"/>
                <a:ea typeface="Times New Roman" panose="02020603050405020304" pitchFamily="18" charset="0"/>
              </a:rPr>
              <a:t> </a:t>
            </a:r>
            <a:r>
              <a:rPr lang="en-GB" sz="2400" dirty="0">
                <a:effectLst/>
                <a:latin typeface="Times New Roman" panose="02020603050405020304" pitchFamily="18" charset="0"/>
                <a:ea typeface="Times New Roman" panose="02020603050405020304" pitchFamily="18" charset="0"/>
              </a:rPr>
              <a:t>that is behind our actions. </a:t>
            </a:r>
            <a:endParaRPr lang="en-IE" sz="2400" dirty="0">
              <a:effectLst/>
              <a:latin typeface="Times New Roman" panose="02020603050405020304" pitchFamily="18" charset="0"/>
              <a:ea typeface="Times New Roman" panose="02020603050405020304" pitchFamily="18" charset="0"/>
            </a:endParaRPr>
          </a:p>
          <a:p>
            <a:endParaRPr lang="en-IE" dirty="0"/>
          </a:p>
        </p:txBody>
      </p:sp>
    </p:spTree>
    <p:extLst>
      <p:ext uri="{BB962C8B-B14F-4D97-AF65-F5344CB8AC3E}">
        <p14:creationId xmlns:p14="http://schemas.microsoft.com/office/powerpoint/2010/main" val="24100994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67354BEFFBC8418530328A31BC0847" ma:contentTypeVersion="0" ma:contentTypeDescription="Create a new document." ma:contentTypeScope="" ma:versionID="8c6ec819b9f718cff97c414cca5c2714">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E78D48-D7C0-42BC-B407-EFE9FD679B4F}"/>
</file>

<file path=customXml/itemProps2.xml><?xml version="1.0" encoding="utf-8"?>
<ds:datastoreItem xmlns:ds="http://schemas.openxmlformats.org/officeDocument/2006/customXml" ds:itemID="{C4AA6723-3BB1-40F3-B454-FA672235B885}"/>
</file>

<file path=customXml/itemProps3.xml><?xml version="1.0" encoding="utf-8"?>
<ds:datastoreItem xmlns:ds="http://schemas.openxmlformats.org/officeDocument/2006/customXml" ds:itemID="{D19A17AE-062B-4E97-B8BD-9CA875DEEF3D}"/>
</file>

<file path=docProps/app.xml><?xml version="1.0" encoding="utf-8"?>
<Properties xmlns="http://schemas.openxmlformats.org/officeDocument/2006/extended-properties" xmlns:vt="http://schemas.openxmlformats.org/officeDocument/2006/docPropsVTypes">
  <Template>Ion</Template>
  <TotalTime>139</TotalTime>
  <Words>751</Words>
  <Application>Microsoft Office PowerPoint</Application>
  <PresentationFormat>Widescreen</PresentationFormat>
  <Paragraphs>90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Century Gothic</vt:lpstr>
      <vt:lpstr>Courier New</vt:lpstr>
      <vt:lpstr>Times New Roman</vt:lpstr>
      <vt:lpstr>Wingdings 3</vt:lpstr>
      <vt:lpstr>Ion</vt:lpstr>
      <vt:lpstr>New European Bauhaus Beautiful, Sustainable, Together </vt:lpstr>
      <vt:lpstr>What is it ? </vt:lpstr>
      <vt:lpstr>Historical Bauhaus</vt:lpstr>
      <vt:lpstr>Bauhaus &amp; UNESCO</vt:lpstr>
      <vt:lpstr>New European Bauhaus is Highly Ambitious </vt:lpstr>
      <vt:lpstr>The Bauhaus Triangle</vt:lpstr>
      <vt:lpstr>Foundational Principles (1) </vt:lpstr>
      <vt:lpstr>Foundational Principles (2) </vt:lpstr>
      <vt:lpstr>Delivering the New European Bauhaus: </vt:lpstr>
      <vt:lpstr>Projects/Programmes/ Schemes (1)</vt:lpstr>
      <vt:lpstr>Projects/Programmes/ Schemes (2)</vt:lpstr>
      <vt:lpstr>Education and Training: </vt:lpstr>
      <vt:lpstr>KMC Opinion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European Bauhaus Beautiful, Sustainable, Together</dc:title>
  <dc:creator>Kieran McCarthy</dc:creator>
  <cp:lastModifiedBy>Kieran McCarthy</cp:lastModifiedBy>
  <cp:revision>8</cp:revision>
  <dcterms:created xsi:type="dcterms:W3CDTF">2022-06-20T14:09:25Z</dcterms:created>
  <dcterms:modified xsi:type="dcterms:W3CDTF">2022-11-07T08:53:05Z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0x0101007C67354BEFFBC8418530328A31BC0847</vt:lpwstr>
  </property>
</Properties>
</file>