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315" r:id="rId5"/>
    <p:sldId id="331" r:id="rId6"/>
    <p:sldId id="369" r:id="rId7"/>
    <p:sldId id="372" r:id="rId8"/>
    <p:sldId id="362" r:id="rId9"/>
    <p:sldId id="340" r:id="rId10"/>
    <p:sldId id="339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8"/>
    <p:restoredTop sz="96357" autoAdjust="0"/>
  </p:normalViewPr>
  <p:slideViewPr>
    <p:cSldViewPr snapToGrid="0" snapToObjects="1">
      <p:cViewPr varScale="1">
        <p:scale>
          <a:sx n="61" d="100"/>
          <a:sy n="61" d="100"/>
        </p:scale>
        <p:origin x="72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87F73-B140-5040-87EE-8B4762F162D4}" type="datetimeFigureOut">
              <a:rPr lang="nl-NL" smtClean="0"/>
              <a:t>26-10-2022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78AE9-CEE6-3F45-964B-F90782FE5B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17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78AE9-CEE6-3F45-964B-F90782FE5BA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48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78AE9-CEE6-3F45-964B-F90782FE5BA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332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78AE9-CEE6-3F45-964B-F90782FE5BA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54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nl-NL" sz="18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58180-1778-3C40-801C-5A7B31B7050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916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58180-1778-3C40-801C-5A7B31B7050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284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58180-1778-3C40-801C-5A7B31B7050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05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58180-1778-3C40-801C-5A7B31B7050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181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78AE9-CEE6-3F45-964B-F90782FE5BA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78AE9-CEE6-3F45-964B-F90782FE5BA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11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54EAC-C509-D640-A0B2-C984F6BD0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3A7458A-7DBC-D741-B1DF-81D11351F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34FA5A-2CCE-F240-BDAB-20AD8412B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09DB-F606-E84E-80B5-C3CE20C3A30E}" type="datetimeFigureOut">
              <a:rPr lang="nl-NL" smtClean="0"/>
              <a:t>26-10-2022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C41795-64F6-7E48-A2E5-B606725D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FC641F-A634-3E4D-A76E-30E56A97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5D32-643B-B24D-B7BD-26925FD656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34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2801D-F2DF-7048-A435-882A4C0C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640F68A-C2C3-E343-889B-569C9C77F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757DAA-0587-264C-901D-22B9C427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09DB-F606-E84E-80B5-C3CE20C3A30E}" type="datetimeFigureOut">
              <a:rPr lang="nl-NL" smtClean="0"/>
              <a:t>26-10-2022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A38F78-3E2D-6045-AB1B-54AD1A84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F59B9F-8AA4-2549-B959-D032392E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5D32-643B-B24D-B7BD-26925FD656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24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F17F38F-D2CB-274E-BCD1-859D506EF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E34D2E4-6EE6-9A4F-A676-6A4C9EEEB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E0BA5A-7E1C-184E-9F2E-97C6802E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09DB-F606-E84E-80B5-C3CE20C3A30E}" type="datetimeFigureOut">
              <a:rPr lang="nl-NL" smtClean="0"/>
              <a:t>26-10-2022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711ECE-DEEA-0B42-8CDB-80F73FA4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A22960-BFD8-B142-8374-5DD68A6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5D32-643B-B24D-B7BD-26925FD656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581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o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07578984-8B99-5849-A051-D2644006E2BD}"/>
              </a:ext>
            </a:extLst>
          </p:cNvPr>
          <p:cNvSpPr txBox="1"/>
          <p:nvPr userDrawn="1"/>
        </p:nvSpPr>
        <p:spPr>
          <a:xfrm>
            <a:off x="6203092" y="-593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30B718-BC7B-9BE8-5375-110CFA6C67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96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pag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FBDA74D-BA31-0648-8075-F5AE506D7F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7578984-8B99-5849-A051-D2644006E2BD}"/>
              </a:ext>
            </a:extLst>
          </p:cNvPr>
          <p:cNvSpPr txBox="1"/>
          <p:nvPr userDrawn="1"/>
        </p:nvSpPr>
        <p:spPr>
          <a:xfrm>
            <a:off x="6203092" y="-593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92FAB80-618F-424B-8A46-FFB419ED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9354"/>
            <a:ext cx="9319054" cy="1453121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C6F3774-27BA-1943-8209-20593886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22475" y="6078409"/>
            <a:ext cx="2269525" cy="441667"/>
          </a:xfrm>
        </p:spPr>
        <p:txBody>
          <a:bodyPr/>
          <a:lstStyle>
            <a:lvl1pPr algn="ctr">
              <a:defRPr sz="2000" b="0" i="0">
                <a:solidFill>
                  <a:srgbClr val="00173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15D35FA7-2C87-BE48-BD30-988446008F78}" type="datetimeFigureOut">
              <a:rPr lang="nl-NL" smtClean="0"/>
              <a:pPr/>
              <a:t>26-10-2022</a:t>
            </a:fld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64DBC08-5E9A-BF45-96D0-28E528DC0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0"/>
            <a:ext cx="9318625" cy="197167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0173D"/>
                </a:solidFill>
              </a:defRPr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6128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0A8ABC1-92B4-0540-B0CE-0FFDF0C89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5B1C6290-4D9A-304C-B01A-8C378947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9354"/>
            <a:ext cx="9319054" cy="1453121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tekst 11">
            <a:extLst>
              <a:ext uri="{FF2B5EF4-FFF2-40B4-BE49-F238E27FC236}">
                <a16:creationId xmlns:a16="http://schemas.microsoft.com/office/drawing/2014/main" id="{BAC53ECA-96D0-B84B-99CF-20F3C47240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0"/>
            <a:ext cx="9318625" cy="197167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0173D"/>
                </a:solidFill>
              </a:defRPr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4652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3AA93-62AF-274A-B432-4E889DE5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63046C-5233-8742-A152-F94FAD09A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BF080B-AD21-2F43-980D-66D00735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09DB-F606-E84E-80B5-C3CE20C3A30E}" type="datetimeFigureOut">
              <a:rPr lang="nl-NL" smtClean="0"/>
              <a:t>26-10-2022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A1DB11-1E3F-0D46-963C-DF346E8F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F7245A-A78C-E344-B2C8-0D7F7FB6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5D32-643B-B24D-B7BD-26925FD656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20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E1177-456A-DB40-BFF2-2E2249639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46724A-B367-9D41-AD37-2A26FC36C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597E1B-1916-034B-9817-44F78CF4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09DB-F606-E84E-80B5-C3CE20C3A30E}" type="datetimeFigureOut">
              <a:rPr lang="nl-NL" smtClean="0"/>
              <a:t>26-10-2022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8E8A68-7E1F-6447-A358-DDEF1BD77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2D79A5-3FC0-7444-A47A-7D813812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5D32-643B-B24D-B7BD-26925FD656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51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9E9E8-1FCE-8944-A01C-9B02B5C5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A4913F-590F-7E47-952F-37BAD973A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B937E3-4BAA-DB4E-9721-3BE57124F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2A9D49-09C9-E245-8032-C8CFBD50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09DB-F606-E84E-80B5-C3CE20C3A30E}" type="datetimeFigureOut">
              <a:rPr lang="nl-NL" smtClean="0"/>
              <a:t>26-10-2022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4E4665-2D20-E341-8AC3-55C95C46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9B868C-0292-0245-AC28-093DBB47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5D32-643B-B24D-B7BD-26925FD656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42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A1944-1824-2E45-8B96-E1D7F5C77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359BBC-222A-8E49-A160-4FC618CE8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920627-02D1-3E47-8D91-BEF1EE907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A8AB732-4280-3541-88A3-ABC154A0B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D50C738-1498-A44E-8C51-89185328F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F13FE70-EE3E-4E4A-A566-FFD38FB6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09DB-F606-E84E-80B5-C3CE20C3A30E}" type="datetimeFigureOut">
              <a:rPr lang="nl-NL" smtClean="0"/>
              <a:t>26-10-2022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29D734C-1E91-9246-9318-AA8CEF38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C4E19F0-BF9A-7541-BCEC-C8BE1C5E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5D32-643B-B24D-B7BD-26925FD656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76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E420A-810F-2040-A271-5CFC0E24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73D48A4-D249-9C4C-967C-FE1F9D945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09DB-F606-E84E-80B5-C3CE20C3A30E}" type="datetimeFigureOut">
              <a:rPr lang="nl-NL" smtClean="0"/>
              <a:t>26-10-2022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6208F0-186C-8641-8DE7-16947A33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84411F-5648-0F4C-B6BD-6D1DAAC6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5D32-643B-B24D-B7BD-26925FD656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06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A13295C-7FEF-0646-8358-1A8F1A95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09DB-F606-E84E-80B5-C3CE20C3A30E}" type="datetimeFigureOut">
              <a:rPr lang="nl-NL" smtClean="0"/>
              <a:t>26-10-2022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B0CBBE7-A2C7-D54B-BAE8-4FAC4814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B8C98E-D81A-6941-B8A6-E5C7E72C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5D32-643B-B24D-B7BD-26925FD656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84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208AA-7965-C34A-898C-E57AC459C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969DA3-FD6C-4D4C-BA78-A8470EDDF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96DD88-B2A2-604A-BCDE-84BF1966B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6E339B-7924-DB40-AC35-E9AC6059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09DB-F606-E84E-80B5-C3CE20C3A30E}" type="datetimeFigureOut">
              <a:rPr lang="nl-NL" smtClean="0"/>
              <a:t>26-10-2022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FE9F42-E6B4-A746-B150-38756AF0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DACAC54-E18D-1446-B473-FDB71337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5D32-643B-B24D-B7BD-26925FD656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561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4D2718-08DC-6E42-8872-24833167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6FA938E-EBD7-BC4F-8844-80152D195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10D1447-BAEA-4D4B-B111-DC786A5F6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7C46F2-8DF0-AC45-BF50-12BF277E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09DB-F606-E84E-80B5-C3CE20C3A30E}" type="datetimeFigureOut">
              <a:rPr lang="nl-NL" smtClean="0"/>
              <a:t>26-10-2022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9F98FA-587C-164B-A373-10C576A87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B52D54A-C52B-0D43-8685-80807B3D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5D32-643B-B24D-B7BD-26925FD656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35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7F86FF7-F493-E046-8BA6-B2B0F9E8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A2FEED-4952-5542-B63E-F68AC8647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D1EAC0-9CE9-824A-A7C9-35C80BA10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09DB-F606-E84E-80B5-C3CE20C3A30E}" type="datetimeFigureOut">
              <a:rPr lang="nl-NL" smtClean="0"/>
              <a:t>26-10-2022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36DDFF-C30B-9448-B83C-A8C1E5863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931D87-04D7-5A42-A345-6110594B0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65D32-643B-B24D-B7BD-26925FD656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79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DBEE4-BB18-044E-ABB5-35F67F6F1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806" y="3277457"/>
            <a:ext cx="4219365" cy="1551398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importance of immovable cultural heritage and regional cooperation in the province of Fryslân</a:t>
            </a:r>
            <a:endParaRPr lang="nl-NL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170C8E0-277E-7241-8A95-9FB17DB53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806" y="5267479"/>
            <a:ext cx="4693920" cy="451802"/>
          </a:xfrm>
        </p:spPr>
        <p:txBody>
          <a:bodyPr>
            <a:normAutofit/>
          </a:bodyPr>
          <a:lstStyle/>
          <a:p>
            <a:pPr algn="l"/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Brussels, November 7th, 2022</a:t>
            </a:r>
          </a:p>
        </p:txBody>
      </p:sp>
    </p:spTree>
    <p:extLst>
      <p:ext uri="{BB962C8B-B14F-4D97-AF65-F5344CB8AC3E}">
        <p14:creationId xmlns:p14="http://schemas.microsoft.com/office/powerpoint/2010/main" val="156513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C81D825D-A5D6-0013-F8C9-A5F153C4F1F5}"/>
              </a:ext>
            </a:extLst>
          </p:cNvPr>
          <p:cNvSpPr/>
          <p:nvPr/>
        </p:nvSpPr>
        <p:spPr>
          <a:xfrm>
            <a:off x="2267879" y="464383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Arial" panose="020B0604020202020204" pitchFamily="34" charset="0"/>
              </a:rPr>
              <a:t> DOM: Metslawier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F28D851-0694-424E-8261-06F4B0AC7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854" y="251459"/>
            <a:ext cx="2025160" cy="47579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81904F7-04D9-4BBF-9A14-2CAC0CA080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13" y="2549551"/>
            <a:ext cx="5336621" cy="264162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2DD95D2-1A5C-473C-8316-5ADCA0E50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870" y="3870365"/>
            <a:ext cx="4285420" cy="286051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BE60398-7115-41A0-907E-564578A35B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870" y="762298"/>
            <a:ext cx="4285420" cy="2860519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5AE4E61C-E0BE-4056-B685-7C15362CD166}"/>
              </a:ext>
            </a:extLst>
          </p:cNvPr>
          <p:cNvSpPr txBox="1"/>
          <p:nvPr/>
        </p:nvSpPr>
        <p:spPr>
          <a:xfrm rot="21425943">
            <a:off x="6659717" y="1157351"/>
            <a:ext cx="763955" cy="369332"/>
          </a:xfrm>
          <a:prstGeom prst="rect">
            <a:avLst/>
          </a:prstGeom>
          <a:solidFill>
            <a:srgbClr val="38BD7D"/>
          </a:solidFill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After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7C03FED-DE13-44B3-858C-886359826006}"/>
              </a:ext>
            </a:extLst>
          </p:cNvPr>
          <p:cNvSpPr txBox="1"/>
          <p:nvPr/>
        </p:nvSpPr>
        <p:spPr>
          <a:xfrm rot="21250024">
            <a:off x="277159" y="2790485"/>
            <a:ext cx="826187" cy="369332"/>
          </a:xfrm>
          <a:prstGeom prst="rect">
            <a:avLst/>
          </a:prstGeom>
          <a:solidFill>
            <a:srgbClr val="38BD7D"/>
          </a:solidFill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Before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4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2D83D-1460-C143-A392-2935F5F4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23" y="555041"/>
            <a:ext cx="5006336" cy="1325563"/>
          </a:xfrm>
        </p:spPr>
        <p:txBody>
          <a:bodyPr>
            <a:normAutofit/>
          </a:bodyPr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Province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of Fryslân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F111A9-B91F-9648-A51F-65C39FC3B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22" y="2116078"/>
            <a:ext cx="5559495" cy="4089650"/>
          </a:xfrm>
        </p:spPr>
        <p:txBody>
          <a:bodyPr anchor="t">
            <a:normAutofit/>
          </a:bodyPr>
          <a:lstStyle/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Klaas Fokkinga</a:t>
            </a:r>
          </a:p>
          <a:p>
            <a:pPr lvl="1"/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Minister of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Province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of Fryslân</a:t>
            </a:r>
          </a:p>
          <a:p>
            <a:pPr lvl="1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Province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of Fryslân: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Just over 650.000 inhabitants;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Leeuwarden as capital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Frisian is the second official language in the Netherlands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Wadden Islands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 called ‘Frisian Paradox’</a:t>
            </a:r>
          </a:p>
          <a:p>
            <a:pPr lvl="1"/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8189F0A-722B-4EC3-84C5-31E2A9FF2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6" r="-2" b="-2"/>
          <a:stretch/>
        </p:blipFill>
        <p:spPr>
          <a:xfrm>
            <a:off x="6167846" y="10"/>
            <a:ext cx="602415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0980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s, buiten, boom, lucht&#10;&#10;Automatisch gegenereerde beschrijving">
            <a:extLst>
              <a:ext uri="{FF2B5EF4-FFF2-40B4-BE49-F238E27FC236}">
                <a16:creationId xmlns:a16="http://schemas.microsoft.com/office/drawing/2014/main" id="{5C4E1E5D-1F3C-426F-A2D7-95330D132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9" r="-1" b="7144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12D83D-1460-C143-A392-2935F5F4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Heritage as part of </a:t>
            </a:r>
            <a:r>
              <a:rPr lang="nl-NL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nl-NL" sz="3600" dirty="0" err="1">
                <a:latin typeface="Arial" panose="020B0604020202020204" pitchFamily="34" charset="0"/>
                <a:cs typeface="Arial" panose="020B0604020202020204" pitchFamily="34" charset="0"/>
              </a:rPr>
              <a:t>Frisian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 Story’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F111A9-B91F-9648-A51F-65C39FC3B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Important part of our provincial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liveability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policy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Ferhaal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fan Fryslân’ or the ‘The Story of Fryslân’ / ‘Frisian Story’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Example: Historical agricultural heritage in Fryslân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  <a:p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20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64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6EDCA-474E-0045-9C56-0491F7B0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08314"/>
            <a:ext cx="5965371" cy="1055915"/>
          </a:xfrm>
        </p:spPr>
        <p:txBody>
          <a:bodyPr>
            <a:normAutofit/>
          </a:bodyPr>
          <a:lstStyle/>
          <a:p>
            <a:r>
              <a:rPr lang="nl-NL" dirty="0" err="1"/>
              <a:t>This</a:t>
            </a:r>
            <a:r>
              <a:rPr lang="nl-NL" dirty="0"/>
              <a:t> is DOM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1E7F7ED-67C4-539D-3935-9644F76CA940}"/>
              </a:ext>
            </a:extLst>
          </p:cNvPr>
          <p:cNvSpPr txBox="1"/>
          <p:nvPr/>
        </p:nvSpPr>
        <p:spPr>
          <a:xfrm>
            <a:off x="3710066" y="28781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3092735-AF9B-F69B-6ABB-432F6029E03B}"/>
              </a:ext>
            </a:extLst>
          </p:cNvPr>
          <p:cNvSpPr txBox="1"/>
          <p:nvPr/>
        </p:nvSpPr>
        <p:spPr>
          <a:xfrm>
            <a:off x="838199" y="2697566"/>
            <a:ext cx="9121727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“DOM is a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collaborative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method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empowering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villages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and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municipality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to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create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‘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joie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de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vivre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’  on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an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equal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,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structural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and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effective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basis.</a:t>
            </a:r>
          </a:p>
          <a:p>
            <a:pPr>
              <a:lnSpc>
                <a:spcPct val="150000"/>
              </a:lnSpc>
              <a:defRPr/>
            </a:pPr>
            <a:endParaRPr lang="nl-NL" sz="2400" dirty="0">
              <a:solidFill>
                <a:srgbClr val="00173D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DOM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enables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optimal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cooperation, co-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creation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and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a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fully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integrated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village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development.”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B6A68A4-C613-4F53-B43E-B82253D0C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854" y="251459"/>
            <a:ext cx="2025160" cy="4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2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D910E-B5F4-C4D5-A417-406C6CC3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08"/>
            <a:ext cx="9319054" cy="1453121"/>
          </a:xfrm>
        </p:spPr>
        <p:txBody>
          <a:bodyPr/>
          <a:lstStyle/>
          <a:p>
            <a:r>
              <a:rPr lang="nl-NL" dirty="0"/>
              <a:t>The DOM </a:t>
            </a:r>
            <a:r>
              <a:rPr lang="nl-NL" dirty="0" err="1"/>
              <a:t>method</a:t>
            </a:r>
            <a:r>
              <a:rPr lang="nl-NL" dirty="0"/>
              <a:t> - </a:t>
            </a:r>
            <a:r>
              <a:rPr lang="nl-NL" dirty="0" err="1"/>
              <a:t>principles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AC066A-2856-C69A-E3CD-A9E55347D3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400754"/>
            <a:ext cx="9318625" cy="1971675"/>
          </a:xfrm>
        </p:spPr>
        <p:txBody>
          <a:bodyPr/>
          <a:lstStyle/>
          <a:p>
            <a:r>
              <a:rPr lang="nl-NL" dirty="0" err="1">
                <a:solidFill>
                  <a:srgbClr val="73AF43"/>
                </a:solidFill>
              </a:rPr>
              <a:t>To</a:t>
            </a:r>
            <a:r>
              <a:rPr lang="nl-NL" dirty="0">
                <a:solidFill>
                  <a:srgbClr val="73AF43"/>
                </a:solidFill>
              </a:rPr>
              <a:t> </a:t>
            </a:r>
            <a:r>
              <a:rPr lang="nl-NL" dirty="0" err="1">
                <a:solidFill>
                  <a:srgbClr val="73AF43"/>
                </a:solidFill>
              </a:rPr>
              <a:t>collaborate</a:t>
            </a:r>
            <a:endParaRPr lang="nl-NL" dirty="0">
              <a:solidFill>
                <a:srgbClr val="73AF43"/>
              </a:solidFill>
            </a:endParaRPr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F65FA561-1DA3-CA14-5F93-0C83753AB92E}"/>
              </a:ext>
            </a:extLst>
          </p:cNvPr>
          <p:cNvSpPr txBox="1">
            <a:spLocks/>
          </p:cNvSpPr>
          <p:nvPr/>
        </p:nvSpPr>
        <p:spPr>
          <a:xfrm>
            <a:off x="381576" y="5182382"/>
            <a:ext cx="9318625" cy="864510"/>
          </a:xfrm>
          <a:prstGeom prst="rect">
            <a:avLst/>
          </a:prstGeom>
        </p:spPr>
        <p:txBody>
          <a:bodyPr lIns="0" numCol="3"/>
          <a:lstStyle>
            <a:lvl1pPr marL="268288" indent="-268288" algn="l" defTabSz="914400" rtl="0" eaLnBrk="1" latinLnBrk="0" hangingPunct="1">
              <a:lnSpc>
                <a:spcPts val="3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8775" algn="l" defTabSz="914400" rtl="0" eaLnBrk="1" latinLnBrk="0" hangingPunct="1">
              <a:lnSpc>
                <a:spcPts val="3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68288" indent="-252413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8650" indent="-358775" algn="l" defTabSz="914400" rtl="0" eaLnBrk="1" latinLnBrk="0" hangingPunct="1">
              <a:lnSpc>
                <a:spcPts val="3000"/>
              </a:lnSpc>
              <a:spcBef>
                <a:spcPts val="50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nl-NL" dirty="0" err="1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endParaRPr lang="nl-NL" dirty="0">
              <a:solidFill>
                <a:srgbClr val="001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nl-NL" dirty="0">
              <a:solidFill>
                <a:srgbClr val="001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nl-NL" dirty="0">
              <a:solidFill>
                <a:srgbClr val="001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nl-NL" dirty="0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in </a:t>
            </a:r>
            <a:r>
              <a:rPr lang="nl-NL" dirty="0" err="1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endParaRPr lang="nl-NL" dirty="0">
              <a:solidFill>
                <a:srgbClr val="001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nl-NL" dirty="0">
              <a:solidFill>
                <a:srgbClr val="001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nl-NL" dirty="0">
              <a:solidFill>
                <a:srgbClr val="001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nl-NL" dirty="0" err="1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Linking</a:t>
            </a:r>
            <a:r>
              <a:rPr lang="nl-NL" dirty="0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</a:t>
            </a:r>
            <a:endParaRPr lang="nl-NL" dirty="0">
              <a:solidFill>
                <a:srgbClr val="001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61DFC5B-4AB6-2C1C-B059-C34434D69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5789" y="3540490"/>
            <a:ext cx="1399685" cy="174960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9CF09BB-0191-8495-F9D7-1B8A382E8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8274" y="3396772"/>
            <a:ext cx="1793842" cy="222436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C0EEF7C-31D4-85BA-82E7-D9ED9835EE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43476"/>
          <a:stretch/>
        </p:blipFill>
        <p:spPr>
          <a:xfrm>
            <a:off x="7259147" y="3652919"/>
            <a:ext cx="1627678" cy="112448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11C5C8B-5585-490B-A5A1-9DBCCCE02D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4854" y="251459"/>
            <a:ext cx="2025160" cy="4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1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25B1EBC-465D-F60F-7490-B319AA41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08"/>
            <a:ext cx="9319054" cy="1453121"/>
          </a:xfrm>
        </p:spPr>
        <p:txBody>
          <a:bodyPr/>
          <a:lstStyle/>
          <a:p>
            <a:r>
              <a:rPr lang="nl-NL" dirty="0"/>
              <a:t>The DOM </a:t>
            </a:r>
            <a:r>
              <a:rPr lang="nl-NL" dirty="0" err="1"/>
              <a:t>method</a:t>
            </a:r>
            <a:r>
              <a:rPr lang="nl-NL" dirty="0"/>
              <a:t> - </a:t>
            </a:r>
            <a:r>
              <a:rPr lang="nl-NL" dirty="0" err="1"/>
              <a:t>principles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0BF4334D-115D-ACF6-730E-4A45DA6C1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400754"/>
            <a:ext cx="9318625" cy="1971675"/>
          </a:xfrm>
        </p:spPr>
        <p:txBody>
          <a:bodyPr/>
          <a:lstStyle/>
          <a:p>
            <a:r>
              <a:rPr lang="nl-NL" dirty="0">
                <a:solidFill>
                  <a:srgbClr val="73AF43"/>
                </a:solidFill>
              </a:rPr>
              <a:t>Project </a:t>
            </a:r>
            <a:r>
              <a:rPr lang="nl-NL" dirty="0" err="1">
                <a:solidFill>
                  <a:srgbClr val="73AF43"/>
                </a:solidFill>
              </a:rPr>
              <a:t>based</a:t>
            </a:r>
            <a:endParaRPr lang="nl-NL" dirty="0">
              <a:solidFill>
                <a:srgbClr val="73AF43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1C34E0B-0E1D-FE8F-C8E6-F28C7DFC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9337" y="3312309"/>
            <a:ext cx="1416717" cy="173154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447FCC3-2977-4858-A147-6C441B6BA4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1909" y="3287124"/>
            <a:ext cx="1416717" cy="175672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F972758-0AE2-E9DA-1931-1FE4AA40A883}"/>
              </a:ext>
            </a:extLst>
          </p:cNvPr>
          <p:cNvSpPr txBox="1"/>
          <p:nvPr/>
        </p:nvSpPr>
        <p:spPr>
          <a:xfrm>
            <a:off x="5404758" y="4883264"/>
            <a:ext cx="4942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steers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lets</a:t>
            </a:r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</a:t>
            </a:r>
          </a:p>
          <a:p>
            <a:endParaRPr lang="nl-NL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76CA658-A636-235F-54A7-FB7F57567B10}"/>
              </a:ext>
            </a:extLst>
          </p:cNvPr>
          <p:cNvSpPr txBox="1"/>
          <p:nvPr/>
        </p:nvSpPr>
        <p:spPr>
          <a:xfrm>
            <a:off x="2471005" y="4868485"/>
            <a:ext cx="2273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</a:t>
            </a:r>
            <a:r>
              <a:rPr lang="nl-NL" sz="2400" dirty="0" err="1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nl-NL" sz="2400" dirty="0">
              <a:solidFill>
                <a:srgbClr val="001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604DECD-C93E-4692-8B41-303ABB747A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4854" y="251459"/>
            <a:ext cx="2025160" cy="4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7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9601BA0-5C2F-FA15-1FE8-0E09B8389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7" t="26736" r="23606" b="21554"/>
          <a:stretch/>
        </p:blipFill>
        <p:spPr>
          <a:xfrm>
            <a:off x="2895598" y="1448789"/>
            <a:ext cx="6495803" cy="3680424"/>
          </a:xfrm>
          <a:prstGeom prst="rect">
            <a:avLst/>
          </a:prstGeom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416C4CF-708A-BC68-E1B0-03F3B64A9E4A}"/>
              </a:ext>
            </a:extLst>
          </p:cNvPr>
          <p:cNvSpPr txBox="1">
            <a:spLocks/>
          </p:cNvSpPr>
          <p:nvPr/>
        </p:nvSpPr>
        <p:spPr>
          <a:xfrm>
            <a:off x="4772313" y="887598"/>
            <a:ext cx="2647374" cy="618343"/>
          </a:xfrm>
          <a:prstGeom prst="rect">
            <a:avLst/>
          </a:prstGeom>
        </p:spPr>
        <p:txBody>
          <a:bodyPr lIns="0" numCol="1"/>
          <a:lstStyle>
            <a:lvl1pPr marL="268288" indent="-268288" algn="l" defTabSz="914400" rtl="0" eaLnBrk="1" latinLnBrk="0" hangingPunct="1">
              <a:lnSpc>
                <a:spcPts val="3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8775" algn="l" defTabSz="914400" rtl="0" eaLnBrk="1" latinLnBrk="0" hangingPunct="1">
              <a:lnSpc>
                <a:spcPts val="3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68288" indent="-252413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8650" indent="-358775" algn="l" defTabSz="914400" rtl="0" eaLnBrk="1" latinLnBrk="0" hangingPunct="1">
              <a:lnSpc>
                <a:spcPts val="3000"/>
              </a:lnSpc>
              <a:spcBef>
                <a:spcPts val="50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nl-NL" b="1" dirty="0" err="1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Villages</a:t>
            </a:r>
            <a:endParaRPr lang="nl-NL" b="1" dirty="0">
              <a:solidFill>
                <a:srgbClr val="001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1">
            <a:extLst>
              <a:ext uri="{FF2B5EF4-FFF2-40B4-BE49-F238E27FC236}">
                <a16:creationId xmlns:a16="http://schemas.microsoft.com/office/drawing/2014/main" id="{C39A2ED9-5497-8B74-DF09-FA7FB830F83A}"/>
              </a:ext>
            </a:extLst>
          </p:cNvPr>
          <p:cNvSpPr txBox="1">
            <a:spLocks/>
          </p:cNvSpPr>
          <p:nvPr/>
        </p:nvSpPr>
        <p:spPr>
          <a:xfrm>
            <a:off x="6882100" y="5198073"/>
            <a:ext cx="2647374" cy="1098965"/>
          </a:xfrm>
          <a:prstGeom prst="rect">
            <a:avLst/>
          </a:prstGeom>
        </p:spPr>
        <p:txBody>
          <a:bodyPr lIns="0" numCol="1"/>
          <a:lstStyle>
            <a:lvl1pPr marL="268288" indent="-268288" algn="l" defTabSz="914400" rtl="0" eaLnBrk="1" latinLnBrk="0" hangingPunct="1">
              <a:lnSpc>
                <a:spcPts val="3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8775" algn="l" defTabSz="914400" rtl="0" eaLnBrk="1" latinLnBrk="0" hangingPunct="1">
              <a:lnSpc>
                <a:spcPts val="3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68288" indent="-252413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8650" indent="-358775" algn="l" defTabSz="914400" rtl="0" eaLnBrk="1" latinLnBrk="0" hangingPunct="1">
              <a:lnSpc>
                <a:spcPts val="3000"/>
              </a:lnSpc>
              <a:spcBef>
                <a:spcPts val="50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nl-NL" b="1" dirty="0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nl-NL" dirty="0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solidFill>
                  <a:srgbClr val="73A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(independent)</a:t>
            </a:r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36A15BAE-2577-5990-76B5-DC20DB6F2305}"/>
              </a:ext>
            </a:extLst>
          </p:cNvPr>
          <p:cNvSpPr txBox="1">
            <a:spLocks/>
          </p:cNvSpPr>
          <p:nvPr/>
        </p:nvSpPr>
        <p:spPr>
          <a:xfrm>
            <a:off x="2566982" y="5129213"/>
            <a:ext cx="2647374" cy="618343"/>
          </a:xfrm>
          <a:prstGeom prst="rect">
            <a:avLst/>
          </a:prstGeom>
        </p:spPr>
        <p:txBody>
          <a:bodyPr lIns="0" numCol="1"/>
          <a:lstStyle>
            <a:lvl1pPr marL="268288" indent="-268288" algn="l" defTabSz="914400" rtl="0" eaLnBrk="1" latinLnBrk="0" hangingPunct="1">
              <a:lnSpc>
                <a:spcPts val="3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8775" algn="l" defTabSz="914400" rtl="0" eaLnBrk="1" latinLnBrk="0" hangingPunct="1">
              <a:lnSpc>
                <a:spcPts val="3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68288" indent="-252413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8650" indent="-358775" algn="l" defTabSz="914400" rtl="0" eaLnBrk="1" latinLnBrk="0" hangingPunct="1">
              <a:lnSpc>
                <a:spcPts val="3000"/>
              </a:lnSpc>
              <a:spcBef>
                <a:spcPts val="50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nl-NL" b="1" dirty="0" err="1">
                <a:solidFill>
                  <a:srgbClr val="00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Municipality</a:t>
            </a:r>
            <a:endParaRPr lang="nl-NL" b="1" dirty="0">
              <a:solidFill>
                <a:srgbClr val="001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8A14BBA-1619-3AA5-01F0-8ED94ED840C3}"/>
              </a:ext>
            </a:extLst>
          </p:cNvPr>
          <p:cNvSpPr txBox="1"/>
          <p:nvPr/>
        </p:nvSpPr>
        <p:spPr>
          <a:xfrm>
            <a:off x="4708861" y="6219920"/>
            <a:ext cx="7483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DE5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independent connector is </a:t>
            </a:r>
            <a:r>
              <a:rPr lang="nl-NL" sz="2400" b="1" i="1" dirty="0" err="1">
                <a:solidFill>
                  <a:srgbClr val="DE5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400" b="1" dirty="0">
                <a:solidFill>
                  <a:srgbClr val="DE5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 err="1">
                <a:solidFill>
                  <a:srgbClr val="DE5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nl-NL" sz="2400" b="1" dirty="0">
                <a:solidFill>
                  <a:srgbClr val="DE5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 err="1">
                <a:solidFill>
                  <a:srgbClr val="DE5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2400" b="1" dirty="0">
                <a:solidFill>
                  <a:srgbClr val="DE5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 err="1">
                <a:solidFill>
                  <a:srgbClr val="DE5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nl-NL" sz="2400" b="1" dirty="0">
                <a:solidFill>
                  <a:srgbClr val="DE5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nl-NL" sz="2400" dirty="0">
              <a:solidFill>
                <a:srgbClr val="DE5E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B72DAE7-5F82-46CC-9958-6DC569E50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4854" y="251459"/>
            <a:ext cx="2025160" cy="4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49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DE48B07-51EC-4E9A-C09B-3ED6F225F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00" y="1184649"/>
            <a:ext cx="4983353" cy="528737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84CFFC4-B366-8D2F-629D-9D82F3BE20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945" y="721675"/>
            <a:ext cx="4757758" cy="30149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394D134-5004-4AF0-2239-892B130CBC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945" y="3736650"/>
            <a:ext cx="4757758" cy="264368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3E7AB27-444D-CFCB-7AC7-578D311EF51A}"/>
              </a:ext>
            </a:extLst>
          </p:cNvPr>
          <p:cNvSpPr/>
          <p:nvPr/>
        </p:nvSpPr>
        <p:spPr>
          <a:xfrm>
            <a:off x="2234270" y="537009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Arial" panose="020B0604020202020204" pitchFamily="34" charset="0"/>
              </a:rPr>
              <a:t>DOM: Paesens-Moddergat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0D901B1-F1B6-D206-13C0-B5CFEB781B82}"/>
              </a:ext>
            </a:extLst>
          </p:cNvPr>
          <p:cNvSpPr txBox="1"/>
          <p:nvPr/>
        </p:nvSpPr>
        <p:spPr>
          <a:xfrm>
            <a:off x="638978" y="1311007"/>
            <a:ext cx="1178805" cy="369332"/>
          </a:xfrm>
          <a:prstGeom prst="rect">
            <a:avLst/>
          </a:prstGeom>
          <a:solidFill>
            <a:srgbClr val="38BD7D"/>
          </a:solidFill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Before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09A4FA5-3F41-065A-F5B7-D07B319DB71A}"/>
              </a:ext>
            </a:extLst>
          </p:cNvPr>
          <p:cNvSpPr txBox="1"/>
          <p:nvPr/>
        </p:nvSpPr>
        <p:spPr>
          <a:xfrm rot="21425943">
            <a:off x="686127" y="3857931"/>
            <a:ext cx="1178805" cy="369332"/>
          </a:xfrm>
          <a:prstGeom prst="rect">
            <a:avLst/>
          </a:prstGeom>
          <a:solidFill>
            <a:srgbClr val="38BD7D"/>
          </a:solidFill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After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F56ED46-0F9F-B796-74F0-4625A00DFEBD}"/>
              </a:ext>
            </a:extLst>
          </p:cNvPr>
          <p:cNvSpPr txBox="1"/>
          <p:nvPr/>
        </p:nvSpPr>
        <p:spPr>
          <a:xfrm rot="21250024">
            <a:off x="9341082" y="1085316"/>
            <a:ext cx="826187" cy="369332"/>
          </a:xfrm>
          <a:prstGeom prst="rect">
            <a:avLst/>
          </a:prstGeom>
          <a:solidFill>
            <a:srgbClr val="38BD7D"/>
          </a:solidFill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Before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CDAA246-94D2-CF04-3BEF-E55FBEB5B6FE}"/>
              </a:ext>
            </a:extLst>
          </p:cNvPr>
          <p:cNvSpPr txBox="1"/>
          <p:nvPr/>
        </p:nvSpPr>
        <p:spPr>
          <a:xfrm rot="21425943">
            <a:off x="9411085" y="3984081"/>
            <a:ext cx="763955" cy="369332"/>
          </a:xfrm>
          <a:prstGeom prst="rect">
            <a:avLst/>
          </a:prstGeom>
          <a:solidFill>
            <a:srgbClr val="38BD7D"/>
          </a:solidFill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After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73A01FD-F242-4E92-93BE-6D8C0749C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4854" y="251459"/>
            <a:ext cx="2025160" cy="4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533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7354BEFFBC8418530328A31BC0847" ma:contentTypeVersion="0" ma:contentTypeDescription="Create a new document." ma:contentTypeScope="" ma:versionID="8c6ec819b9f718cff97c414cca5c27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723E2A-DD99-4E8D-8E50-F9054A5BEC4A}"/>
</file>

<file path=customXml/itemProps2.xml><?xml version="1.0" encoding="utf-8"?>
<ds:datastoreItem xmlns:ds="http://schemas.openxmlformats.org/officeDocument/2006/customXml" ds:itemID="{A3BA1D93-6FA8-467E-B6F5-43560D93FD13}"/>
</file>

<file path=customXml/itemProps3.xml><?xml version="1.0" encoding="utf-8"?>
<ds:datastoreItem xmlns:ds="http://schemas.openxmlformats.org/officeDocument/2006/customXml" ds:itemID="{06D9593E-8A22-4E8E-8ED8-FDF77B955015}"/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1364</TotalTime>
  <Words>216</Words>
  <Application>Microsoft Office PowerPoint</Application>
  <PresentationFormat>Breedbeeld</PresentationFormat>
  <Paragraphs>55</Paragraphs>
  <Slides>10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Georgia</vt:lpstr>
      <vt:lpstr>Helvetica Neue Light</vt:lpstr>
      <vt:lpstr>Kantoorthema</vt:lpstr>
      <vt:lpstr>The importance of immovable cultural heritage and regional cooperation in the province of Fryslân</vt:lpstr>
      <vt:lpstr>Introduction and Province of Fryslân</vt:lpstr>
      <vt:lpstr>Heritage as part of the ‘Frisian Story’</vt:lpstr>
      <vt:lpstr>PowerPoint-presentatie</vt:lpstr>
      <vt:lpstr>This is DOM</vt:lpstr>
      <vt:lpstr>The DOM method - principles</vt:lpstr>
      <vt:lpstr>The DOM method - principles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om een titel te maken</dc:title>
  <dc:creator>Microsoft Office-gebruiker</dc:creator>
  <cp:lastModifiedBy>Boerema, Jaap</cp:lastModifiedBy>
  <cp:revision>11</cp:revision>
  <dcterms:created xsi:type="dcterms:W3CDTF">2018-03-15T15:20:33Z</dcterms:created>
  <dcterms:modified xsi:type="dcterms:W3CDTF">2022-10-27T07:53:19Z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0x0101007C67354BEFFBC8418530328A31BC0847</vt:lpwstr>
  </property>
</Properties>
</file>