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257" r:id="rId5"/>
    <p:sldId id="328" r:id="rId6"/>
    <p:sldId id="264" r:id="rId7"/>
    <p:sldId id="329" r:id="rId8"/>
    <p:sldId id="356" r:id="rId9"/>
    <p:sldId id="359" r:id="rId10"/>
    <p:sldId id="351" r:id="rId11"/>
    <p:sldId id="263" r:id="rId12"/>
    <p:sldId id="352" r:id="rId13"/>
    <p:sldId id="354" r:id="rId14"/>
    <p:sldId id="261" r:id="rId15"/>
    <p:sldId id="355" r:id="rId16"/>
    <p:sldId id="269" r:id="rId17"/>
    <p:sldId id="343" r:id="rId18"/>
    <p:sldId id="271" r:id="rId19"/>
    <p:sldId id="360" r:id="rId20"/>
    <p:sldId id="357" r:id="rId21"/>
    <p:sldId id="279" r:id="rId22"/>
    <p:sldId id="353" r:id="rId23"/>
    <p:sldId id="348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ster Simons" initials="HS" lastIdx="7" clrIdx="0">
    <p:extLst>
      <p:ext uri="{19B8F6BF-5375-455C-9EA6-DF929625EA0E}">
        <p15:presenceInfo xmlns:p15="http://schemas.microsoft.com/office/powerpoint/2012/main" userId="250a6400d5c8f1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2A8"/>
    <a:srgbClr val="EBEBEB"/>
    <a:srgbClr val="F5F2FD"/>
    <a:srgbClr val="E6DABC"/>
    <a:srgbClr val="6B8AC5"/>
    <a:srgbClr val="FFFCFF"/>
    <a:srgbClr val="FFF300"/>
    <a:srgbClr val="EF4135"/>
    <a:srgbClr val="CECDD6"/>
    <a:srgbClr val="51A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9" autoAdjust="0"/>
    <p:restoredTop sz="93230"/>
  </p:normalViewPr>
  <p:slideViewPr>
    <p:cSldViewPr snapToGrid="0">
      <p:cViewPr>
        <p:scale>
          <a:sx n="79" d="100"/>
          <a:sy n="79" d="100"/>
        </p:scale>
        <p:origin x="3304" y="2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9963-BDB1-CC44-890C-F12AFCDB006A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E0560-117E-844F-8A6A-CBB12C1998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21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67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01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87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968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221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83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 samenwerkingen: pelgrimeren, walk on </a:t>
            </a:r>
            <a:r>
              <a:rPr lang="nl-NL" dirty="0" err="1"/>
              <a:t>the</a:t>
            </a:r>
            <a:r>
              <a:rPr lang="nl-NL" dirty="0"/>
              <a:t> wild side, </a:t>
            </a:r>
            <a:r>
              <a:rPr lang="nl-NL" dirty="0" err="1"/>
              <a:t>popfabryk</a:t>
            </a:r>
            <a:r>
              <a:rPr lang="nl-NL" dirty="0"/>
              <a:t>, kunstenaars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Presentatie - donderdag 30 juni 2022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/>
              <a:t>Take a Walk on the Wild Side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3141E-FCDC-174F-832A-7CD2CC8F337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75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161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E0560-117E-844F-8A6A-CBB12C1998C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70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4465E-F84A-4845-98A9-D07DA18A0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F5BD7B-45C2-4774-A3F4-3BE3F375D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487EF1-DAD4-4DC8-8152-90D2909C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147436-DE35-4E2A-B6CD-7DCD3304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B4CFA4-9527-4CE5-BA57-21587E8A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53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FAE94-5286-41B7-8F7F-14B42016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2BE3D79-5597-4075-AD7A-9A5C98772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DCAA03-5567-4828-8853-4D45CF67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701F67-F5AC-421B-8A0D-819DD769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BA21DC-AC30-4A77-8FDC-7C6FAAD0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11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5466095-A7EC-4251-ABED-F7BBE05A9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143474F-70EE-41AA-A691-44E70FA66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BB0D09-7647-41E5-927A-C32B4414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D0E834-60D1-47E2-96BB-4CD51A7E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2BCD0A-83DB-457B-8723-7BB440CE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05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7DCD8-064A-4437-8F65-84741D78F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71A630-FB73-4149-BC78-851DEFEC1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EF6340-510A-459B-A02C-ACF94214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C7C6D7-8540-4C0C-AF51-6F1DB074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E5CDF1-F72F-432F-BB7A-0ED08899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80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D4D1F-E51A-4191-8AD7-6FE847CB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9FE585-E079-4DE3-BD32-180EB8B1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A8EBE8-07C5-479D-95DD-D3565F6E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8D44A7-811E-4894-81A2-942D3E28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1ED1F5-1EEA-4AF8-9ECB-C7285688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19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FF3C6-489A-4027-B548-230DDA86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9AFD9F-CFE8-472D-8A52-38FBFFD84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EA3AB8-3B41-4F93-A807-A9C5C76F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EB6420-FEBD-4840-8A94-F9A33A67F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EC2465-0DC5-445E-8407-64AA7037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5193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B46C9-25A0-48A4-AAB2-8F2B1AEF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CC3263-A1F0-4DDC-8FFA-4C16E9B4B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BEE5A7-C8D0-41F6-9E4F-D3CBD19D9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BF5C8B-7CB7-43E6-A2FD-B3016B53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69AA99-C072-4B5D-814D-96E7AB94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F88F64-1D5F-4431-AEDB-525D9EE2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20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C1BDC-6931-4350-AA3A-862D0DDC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23D54E-48FB-45FF-A709-52852992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F5E1C4-7025-4EF1-ACBE-14F9095C0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033330-6467-4E6E-AE47-C09083A54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81FDD05-3029-4AFB-8BEB-63758A39B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6460A91-351F-4B17-BB2E-BA8D203E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9193144-A4A0-4419-A20D-727FC8B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2B30958-9C7F-473C-B2B5-B54B6FFC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85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EB14E-1409-42D9-849F-99CAA0A5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59CBD1-2F9C-49F2-BEB5-0C3AC766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B53869B-FEBE-4F7D-9B3F-DFFC1493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48A492-E6DF-469C-B5AD-7A97B743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977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7ED976B-2E98-4049-BB28-F9032D688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C061E6-CFFC-42A7-8D5B-43F011030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D3CF96-6024-42CB-AE09-71022130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991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6D29D-0DAE-4A80-B069-DE3EA443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19FA32-05D9-4A4D-9027-186B78DFA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67C3765-7402-4940-9870-3BC856585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8EB9F1-E0B8-4CC4-9018-A4926709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40F034-7745-4BF1-826D-87B18549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82998E-1C47-4550-ABDA-3174253C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90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50FBA-E5D2-45AE-B84B-64E4F3093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272895-077C-4B65-85CF-B13940E69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A9BF6-2448-41EB-884A-DDD4A3CE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790B21-70D8-4FB8-A8F7-27D20A700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2BCC02-7AE8-403D-A00B-AB08005F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065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410E1-5D94-4257-9192-B01A52C7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4A62F6-417A-44F8-A879-5F9B36AA7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794908-E7CB-452C-96D3-B86089255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D78204-FACB-498B-9037-7FADB79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ABDF6F-23A0-45E9-A726-94AFE8CF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4BBAE5-1AD5-490F-96BA-8ABB13D57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192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9A8CA-6E4D-40C0-93C1-3213D103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1A27722-6579-4C0A-AFC9-DD54A64D1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EA104-8249-45F6-A244-D8FC13CA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66C6AC-4B29-4162-B5FC-6B5792F6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15BAAE-FE39-4E89-AFD6-BB183D04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680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34FD944-5F5E-4515-93AB-EA00346C4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6CBE07-9428-4CCE-B925-C55ED464D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F2F8D7-FC59-40D3-ADBA-08335936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4BBABF-3D92-4A43-AE98-DF66CF5CE856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153473-BA5C-40F2-AB90-E8590818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14E59B-E083-45A7-887A-6F477322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6B54A8-AA68-4351-9157-7D350A0FC8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971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50125-5F4E-45B9-9155-4AEA59887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F3BFAA-5FC8-4BEB-9D35-74515E16F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8DEDC9-AB36-4752-B313-4DEBAD6F8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416BC1-5991-497C-B162-22616C68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FFAAA9-961D-4B06-B85D-C5C60141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444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BEE48-47F7-4B34-835E-99B72EB1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6856DE-70BD-4A3B-B139-A9D02A99F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4C60DE-E807-4C81-8818-285F0B17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7CBE76-C5BF-49D8-BFE7-F49B8C9C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A95723-4183-4421-B137-BBC1250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136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BF6EA-A507-4DFE-8B9A-2E96F906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C4EE60-B75B-4692-8ED2-9D4B9A956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E72BDD-4181-48B9-B7BB-9FF1204C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BDC8F0-F826-4137-B858-5F084823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2D2CC4-5742-48DE-BBAA-04964588C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364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3B7D2-10B6-4BCA-BAE6-398BB680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A08074-B6C9-480E-8D07-B2CA1D4C3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7A6B1F-B9F6-4BF6-B7AB-67CA9B284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7D1D23-7D55-4E15-AE39-D91603D1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E11723-614F-41CC-8238-461FE08C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AB646C-076D-4A47-8D4C-FA0B11C4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654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13C67-0ECD-4E77-879A-2073CD8E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DAB0FC-A709-48F6-895B-D44F8671F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1E28BF-D2B0-4D50-A625-DE6F7F18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F20EEB-746B-4678-B37D-CA71D675A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3D3551-4AD5-4528-8C00-23BEBA00F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75AAB26-5216-477D-8687-FEDAD8DF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C480098-F557-41E6-8E41-F0AD3BAE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51AA8DD-5BAF-4D3C-9A10-E63AC99C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093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3FBEA3-252B-4011-998B-C739CAFB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FC497B-42EE-4C0D-9678-5202E109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C213F43-75B5-4D14-B9DE-82D1317E4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05D909-511A-46CF-B581-E0E1403F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79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C609F38-D726-43C4-885B-0FEF4284A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A73DA6D-47C5-41E9-8A1A-1FC35C3D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328525-A11B-483D-B19B-F71431A4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75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A3BDA2-8E66-477B-9E2B-9409516F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0DFA00-C1B3-47F0-9A78-E75341EDE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6BC440-AE80-41CD-81E4-4083FE55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561DA8-E4CA-41E4-807C-DC09A9194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9BD643-102D-4B2E-A08C-7457C338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854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7A197-BD89-42D6-98A0-CA23443A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3D995E-1306-4442-B2C3-24D682403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7CDB88-3656-4BD2-8403-CF5463C00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FB0F41-E579-4C9E-8B87-D7482FD5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66C69A-0496-4F15-A6B2-BECC04BB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B508C6-9565-45FC-8CEB-1ED43099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353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02131-D6F3-4974-BB51-190025D0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E887571-DBBC-444F-8608-F6C50E8E1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454FB9-3E0E-45E5-B632-60BB9F829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32394E-99D3-4A38-BE30-35F72541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F4A101-512B-4E23-B886-05D1E622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5CD3DC-1511-41F5-B43D-E766E1ED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723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95950-6C98-47FD-A2E4-ABD1F8A4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230365-3AD7-4333-B834-CD429BA04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7BF4AC-A7D9-41FA-8031-5C28D14E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E6CC45-22F1-48D9-98E1-9FEFA065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F73F4E-299F-44FB-8A20-963F1763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929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60A54A0-74E9-493E-8193-1E61E5DA8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A1E9B96-DEF7-496C-884C-0392E977C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C9B09D-7088-4264-9A58-589D82DE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6B6664-C7A2-40A6-BF13-FA7ABC1C48CD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90B6A5-64D4-47C4-9584-C5242ACF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12D1C1-28DB-419A-A9F8-6031FC53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1B4699-832B-4702-81DD-559985DF09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466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13BE6-4841-4AF4-B531-25EBECE74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E117CA-0483-4AE4-9C29-FF05865C7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B2CB60-B44D-4F54-9F02-3422452C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3E17FD-D61D-477A-B492-9D035123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D85E3C-3EBE-4479-8FEC-24D46574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682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D3C94-5CD0-41ED-865C-9D8395A2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BA7AE9-1ACA-48BD-AEC9-468199CF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9E9114-E5D5-4F79-A5BB-AA7392E2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FA422C-FB5B-407E-9802-BC42B057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2EE99-F60F-4728-9A70-4287B662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195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E579A-D853-49A4-BCA6-AA6A39C7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96740-E14B-4F1F-B093-E811739DC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94F36D-8297-4CE5-BD86-35B23997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08CE0A-50ED-450C-917F-CBCB6B9F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A9C21E-FD56-4816-9334-D85EE8FB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6596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24A28-82B3-4016-8E42-EB6C71E8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977AE0-493C-42B2-959F-26C943795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3259C1C-16F1-458C-944A-D4C821570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674156-43A7-477F-B5D6-962A2A0A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0B8C70-BF41-4E5A-A846-241BD3C5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6407D5-DB69-4A7E-9EF1-F05F45BB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067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2FC77-EBBB-4DCE-976B-AE9E2799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EA6C0F-90D7-461F-9E64-170ECFAA4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67EB27-C335-4A6B-8C0C-1B09D4953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643B50-14EA-45B5-9594-545C80D59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8AA6DD-D40A-4689-8783-06D5B98C7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F26419F-3BB9-4A50-A1AA-EDD3689A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62CDAAB-7D63-4DDB-8FDC-CA504A82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6C9C89F-16A5-47E3-8C55-0FABFA92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558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00AC5-F49F-4ED6-9115-7FA8CACBD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EE7454-8E43-45E2-9D49-56754C24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81EBA92-23CF-4407-9DA3-407981AB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7ED96D-25FB-4EF7-820D-0FAEB1F7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03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4D3B7-CE02-4199-AD96-91038D07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AE0164-2F45-4AAF-BA58-D3A202F29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BA9A3B-1F04-4923-9F62-C60D8DB59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E1DDFD5-49FB-4224-9CA5-94D31800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0CE627-2239-4CC2-8493-ADF6B972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0EC8D2-A04C-4098-9E29-EF16D9CA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468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CC24112-6C59-46E5-BDA7-3E876442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1744A6A-85E0-41D8-A1E0-62125205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B543D7-2CAD-4769-AC84-0C4EE6FB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162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5C994-0E43-489E-9614-6539E77A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E8907-CD11-463C-B0F0-B0D3E481A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DFBBF5-C9D8-4A08-84EF-964B673CC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3B8FAB-5F51-4475-A21C-12C57EDE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EFD0F6-BF71-4D4F-BE13-A78B28CF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4925DB-B5AC-46D9-A60F-AF71E8C5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27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DCA5E-F670-46F3-A89B-09267B87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BFFEBD-D286-4492-B75E-242AAB904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EA18B4-CA61-4D15-B9FB-C50BE70D1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21BB96-CA98-4734-A5A2-59CB22F2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DB1DDF-071F-4727-ACA3-FEEE6FDD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B41C78-4359-4CC2-848F-2C48516E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633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FB5CF-742F-4BA2-8907-D80F4324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4D34B7C-B5A3-4825-9D89-3A073C001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3B9CE5-5068-4DF3-8C01-67204703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75918A-29CD-41C9-B4D3-AF7F1E22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B51BFC-4AAC-4A98-A05D-FB4C9E07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883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8525BB7-8A88-4D5B-A5D0-33F768FE1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551D12B-71C2-4AAE-8912-CA0CAED11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65E995-EB7C-4123-BB65-6712E4B7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C60BB-551C-4D27-9CB7-42E45E825192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7C0162-3DE5-43F8-97B6-DFC1C32E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43663F-1528-4736-8A98-211FAE26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0DE125-C339-4B8D-A1B6-7D413EE576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75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CC2E5A-DD40-416C-B5CD-AFE1A898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F012E3-468E-4E2D-A337-6EEF7CD38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B70B31-E58B-4A96-8C55-F866D1DC4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D7EEDC-6513-485D-BCFF-216250DAA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077B043-CA7C-45BA-BC63-197B6E8A5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261B5C-38CC-4C1D-935F-354A2B45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ED359FD-CE70-4125-836A-134FA1FF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F1FC013-EED2-4BBD-9364-4CE8AB45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39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2F9E3-4255-4771-990A-7E9796A9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98A3168-E18D-4289-A711-3CB265394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A05F49-9BB9-4C58-A04D-75CC0A30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20A540-0D75-444F-908C-21D67540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36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40B0FA-5EA8-408A-8559-833F51E1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D959056-1EE8-441C-A3D8-CE90124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894079-6459-47A7-A3DD-FC0569DB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06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6CCB83-99E4-44A3-AE65-917C1B82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255007-39CD-4EF9-B484-3633596D2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0B05A7-3E82-428A-A9F9-4D296FD08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792CE2-82CC-4BC5-AB72-CD8597EE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4BC68B-7767-40DF-9DC6-B39D8B92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B9A379-ECD0-4EEB-9006-DAACECB6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77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F3EA9-3DC1-4203-9D76-765A7F51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8A5DAC5-2764-45BC-90BB-816D5DC63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om een afbeelding toe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675266-ECBF-46A4-A5A0-E1412C410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752BD8-FA8C-48F7-90FA-BFE9B9E9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8DBC32-9CE3-48C8-9362-6811254E96DC}" type="datetimeFigureOut">
              <a:rPr lang="nl-NL" smtClean="0"/>
              <a:t>03-11-2022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B7E8F4-2F31-416D-95BB-D8E49E12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0070E9-6081-478F-877B-1DBEDB18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222E8-823B-4968-A74D-4006A907B1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40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8ADB772-3F81-4302-AA70-F43694885A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B036351D-D4B5-4F4A-B1D5-E37988436E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383E2F5-FF94-4E0A-8336-470490F972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0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95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hyperlink" Target="mailto:HESTER.SIMONS@FRYSKETSJERKEN.N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buiten, hout&#10;&#10;Automatisch gegenereerde beschrijving">
            <a:extLst>
              <a:ext uri="{FF2B5EF4-FFF2-40B4-BE49-F238E27FC236}">
                <a16:creationId xmlns:a16="http://schemas.microsoft.com/office/drawing/2014/main" id="{51F21BC8-0019-5241-9C59-992519D9F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4" r="22599"/>
          <a:stretch/>
        </p:blipFill>
        <p:spPr>
          <a:xfrm rot="5400000">
            <a:off x="1166419" y="-1236679"/>
            <a:ext cx="6998519" cy="933135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F3F84CD-271F-ED4A-8A6D-32009A6FAE5A}"/>
              </a:ext>
            </a:extLst>
          </p:cNvPr>
          <p:cNvSpPr/>
          <p:nvPr/>
        </p:nvSpPr>
        <p:spPr>
          <a:xfrm>
            <a:off x="0" y="14112"/>
            <a:ext cx="9144000" cy="53553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nl-NL" sz="3600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sz="3600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89FFA8-4D93-4142-8E9C-56DDADE55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C1DEAEF-0827-5D49-B991-63FD7111074B}"/>
              </a:ext>
            </a:extLst>
          </p:cNvPr>
          <p:cNvSpPr txBox="1"/>
          <p:nvPr/>
        </p:nvSpPr>
        <p:spPr>
          <a:xfrm>
            <a:off x="0" y="979114"/>
            <a:ext cx="8998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600" dirty="0">
              <a:solidFill>
                <a:schemeClr val="bg1"/>
              </a:solidFill>
              <a:latin typeface="Oswald Medium" pitchFamily="2" charset="77"/>
            </a:endParaRPr>
          </a:p>
          <a:p>
            <a:pPr algn="ctr"/>
            <a:r>
              <a:rPr lang="nl-NL" sz="3600" b="1" dirty="0">
                <a:solidFill>
                  <a:schemeClr val="bg1"/>
                </a:solidFill>
                <a:latin typeface="Oswald" pitchFamily="2" charset="77"/>
              </a:rPr>
              <a:t>“OLD CHURCHES, NEW SOUNDS”</a:t>
            </a:r>
          </a:p>
          <a:p>
            <a:pPr algn="ctr"/>
            <a:r>
              <a:rPr lang="nl-NL" sz="3600" b="1" dirty="0">
                <a:solidFill>
                  <a:schemeClr val="bg1"/>
                </a:solidFill>
                <a:latin typeface="Oswald" pitchFamily="2" charset="77"/>
              </a:rPr>
              <a:t>STICHTING ALDE FRYSKE TSJERKEN</a:t>
            </a:r>
          </a:p>
          <a:p>
            <a:pPr algn="ctr"/>
            <a:endParaRPr lang="nl-NL" sz="3600" dirty="0">
              <a:solidFill>
                <a:schemeClr val="bg1"/>
              </a:solidFill>
              <a:latin typeface="Oswald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1736879-2344-C549-9F0C-5819667B9608}"/>
              </a:ext>
            </a:extLst>
          </p:cNvPr>
          <p:cNvSpPr txBox="1"/>
          <p:nvPr/>
        </p:nvSpPr>
        <p:spPr>
          <a:xfrm>
            <a:off x="4835562" y="5920558"/>
            <a:ext cx="336138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HESTER SIMONS</a:t>
            </a:r>
          </a:p>
          <a:p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DIRECTOR OF THE FOUNDATION </a:t>
            </a:r>
          </a:p>
          <a:p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ALDE FRYSKE TSJERKEN</a:t>
            </a:r>
          </a:p>
        </p:txBody>
      </p:sp>
    </p:spTree>
    <p:extLst>
      <p:ext uri="{BB962C8B-B14F-4D97-AF65-F5344CB8AC3E}">
        <p14:creationId xmlns:p14="http://schemas.microsoft.com/office/powerpoint/2010/main" val="730016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gras, lucht, buiten&#10;&#10;Automatisch gegenereerde beschrijving">
            <a:extLst>
              <a:ext uri="{FF2B5EF4-FFF2-40B4-BE49-F238E27FC236}">
                <a16:creationId xmlns:a16="http://schemas.microsoft.com/office/drawing/2014/main" id="{1666423A-6F46-E6D3-7B00-4F641FA82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" r="23947" b="14410"/>
          <a:stretch/>
        </p:blipFill>
        <p:spPr>
          <a:xfrm>
            <a:off x="-1" y="0"/>
            <a:ext cx="9144001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5BD44AA-E534-ED17-F8D7-39153390A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ED37C61-D5EC-F34A-E97B-0A283A194CAD}"/>
              </a:ext>
            </a:extLst>
          </p:cNvPr>
          <p:cNvSpPr txBox="1"/>
          <p:nvPr/>
        </p:nvSpPr>
        <p:spPr>
          <a:xfrm>
            <a:off x="1278416" y="148713"/>
            <a:ext cx="786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‘</a:t>
            </a:r>
            <a:r>
              <a:rPr lang="nl-NL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HUMAN CAPITAL</a:t>
            </a:r>
            <a:r>
              <a:rPr lang="nl-NL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’</a:t>
            </a:r>
          </a:p>
          <a:p>
            <a:pPr algn="ctr"/>
            <a:r>
              <a:rPr lang="nl-NL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INVESTING IN HEALTHY AGING BY DEVELOPING NEW LONG DISTANCE WALKS AND BICYCLE TOURS (SEE ALSO EASY TRAVEL)</a:t>
            </a:r>
            <a:endParaRPr lang="nl-NL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374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10BBEF2-3251-1541-1817-C62148A9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 b="154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E5C43C5-B5E0-7B05-DEE4-994276A68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582719-32A1-B117-61B1-E5E8B4F0E2F6}"/>
              </a:ext>
            </a:extLst>
          </p:cNvPr>
          <p:cNvSpPr txBox="1"/>
          <p:nvPr/>
        </p:nvSpPr>
        <p:spPr>
          <a:xfrm>
            <a:off x="-118335" y="1754965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‘</a:t>
            </a:r>
            <a:r>
              <a:rPr lang="nl-NL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THE CHURCH AS A PLACE FOR CONTEMPLATION AND RELAXATION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’</a:t>
            </a:r>
          </a:p>
          <a:p>
            <a:pPr algn="ctr"/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WALK ON THE WILD SIDE: PILGRIMING ALONG AND IN CHURCHES, OFFERING MUSIC, ART, REGIONAL FOOD AND HEALTHY ACTIVITIES ALONG THE WADDEN AREA WITH ANOTHER NORTHERN RELIGIOUS HERITAGE FOUNDATION AND INSIGHTS FROM FRH.</a:t>
            </a:r>
          </a:p>
        </p:txBody>
      </p:sp>
    </p:spTree>
    <p:extLst>
      <p:ext uri="{BB962C8B-B14F-4D97-AF65-F5344CB8AC3E}">
        <p14:creationId xmlns:p14="http://schemas.microsoft.com/office/powerpoint/2010/main" val="407077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0592A-95DF-4E1A-2101-990B3E43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Avenir Book" panose="02000503020000020003" pitchFamily="2" charset="0"/>
              </a:rPr>
              <a:t>Koptekst voorstel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705CB2-0EFD-D49E-041A-03BB50794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Avenir Book" panose="02000503020000020003" pitchFamily="2" charset="0"/>
              </a:rPr>
              <a:t>Start met de tekst vanaf hier</a:t>
            </a:r>
          </a:p>
          <a:p>
            <a:endParaRPr lang="nl-NL" dirty="0">
              <a:latin typeface="Avenir Book" panose="02000503020000020003" pitchFamily="2" charset="0"/>
            </a:endParaRPr>
          </a:p>
        </p:txBody>
      </p:sp>
      <p:pic>
        <p:nvPicPr>
          <p:cNvPr id="8" name="Afbeelding 7" descr="Afbeelding met menigte&#10;&#10;Automatisch gegenereerde beschrijving">
            <a:extLst>
              <a:ext uri="{FF2B5EF4-FFF2-40B4-BE49-F238E27FC236}">
                <a16:creationId xmlns:a16="http://schemas.microsoft.com/office/drawing/2014/main" id="{DFD270A4-BDF7-9D5E-E320-47C319673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0" t="3604" r="16241" b="12021"/>
          <a:stretch/>
        </p:blipFill>
        <p:spPr>
          <a:xfrm>
            <a:off x="0" y="-258183"/>
            <a:ext cx="9144000" cy="71161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8E7B9E-82A7-D5A0-037A-4926A6FCF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CB197C3-FED3-BC31-EDEF-B00EF5980381}"/>
              </a:ext>
            </a:extLst>
          </p:cNvPr>
          <p:cNvSpPr txBox="1"/>
          <p:nvPr/>
        </p:nvSpPr>
        <p:spPr>
          <a:xfrm>
            <a:off x="0" y="169068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‘THE CHURCH AS EXPERIMENTAL LABARATORY’</a:t>
            </a:r>
          </a:p>
          <a:p>
            <a:pPr algn="ctr"/>
            <a:br>
              <a:rPr lang="nl-NL" b="1" dirty="0">
                <a:solidFill>
                  <a:schemeClr val="bg1"/>
                </a:solidFill>
                <a:latin typeface="+mj-lt"/>
              </a:rPr>
            </a:br>
            <a:r>
              <a:rPr lang="nl-NL" b="1" i="0" dirty="0">
                <a:solidFill>
                  <a:schemeClr val="bg1"/>
                </a:solidFill>
                <a:effectLst/>
                <a:latin typeface="+mj-lt"/>
              </a:rPr>
              <a:t>RESEARCHING ONORTHODOX PARTNERSHIPS SUCH AS OFFERING OUR CHURCHES AS RESIDENCES FOR ARTISTS AND FILM MAKERS IN COLLABORATION WITH THE POPFABRYK</a:t>
            </a:r>
            <a:endParaRPr lang="nl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899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gras, buiten, persoon, lucht&#10;&#10;Automatisch gegenereerde beschrijving">
            <a:extLst>
              <a:ext uri="{FF2B5EF4-FFF2-40B4-BE49-F238E27FC236}">
                <a16:creationId xmlns:a16="http://schemas.microsoft.com/office/drawing/2014/main" id="{7E83ABE7-7C9D-B242-2324-46E7D92BB9E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2"/>
          <a:stretch/>
        </p:blipFill>
        <p:spPr>
          <a:xfrm flipH="1">
            <a:off x="0" y="0"/>
            <a:ext cx="9144000" cy="693585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8E7B9E-82A7-D5A0-037A-4926A6FCF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17D74CEF-071C-7999-E2DC-DFC834C47440}"/>
              </a:ext>
            </a:extLst>
          </p:cNvPr>
          <p:cNvSpPr txBox="1"/>
          <p:nvPr/>
        </p:nvSpPr>
        <p:spPr>
          <a:xfrm>
            <a:off x="0" y="501127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 SLEEPING IN THE CHURCH LIKE A PILGRIM’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IN 18 OF OUR CHURCHES YOU CAN STAY OVERNIGHT (WITHOUT ANY LUXURY).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SEE THE BLOGS OF STUDENT KJELDA WHO SPENT THE NIGHT IN 5 OF OUR CHURCHES LAST SUMMER AS A PILGRIM </a:t>
            </a:r>
          </a:p>
        </p:txBody>
      </p:sp>
    </p:spTree>
    <p:extLst>
      <p:ext uri="{BB962C8B-B14F-4D97-AF65-F5344CB8AC3E}">
        <p14:creationId xmlns:p14="http://schemas.microsoft.com/office/powerpoint/2010/main" val="1180844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muur&#10;&#10;Automatisch gegenereerde beschrijving">
            <a:extLst>
              <a:ext uri="{FF2B5EF4-FFF2-40B4-BE49-F238E27FC236}">
                <a16:creationId xmlns:a16="http://schemas.microsoft.com/office/drawing/2014/main" id="{F03EF630-0076-B647-B5CD-9E7BDE243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"/>
          <a:stretch/>
        </p:blipFill>
        <p:spPr>
          <a:xfrm>
            <a:off x="-99142" y="-268941"/>
            <a:ext cx="9588872" cy="719165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F3F84CD-271F-ED4A-8A6D-32009A6FAE5A}"/>
              </a:ext>
            </a:extLst>
          </p:cNvPr>
          <p:cNvSpPr/>
          <p:nvPr/>
        </p:nvSpPr>
        <p:spPr>
          <a:xfrm>
            <a:off x="340963" y="-125370"/>
            <a:ext cx="8306326" cy="57554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3600" b="1" dirty="0"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F914F77-FA00-4D4D-BB61-10D7FFE25472}"/>
              </a:ext>
            </a:extLst>
          </p:cNvPr>
          <p:cNvSpPr txBox="1"/>
          <p:nvPr/>
        </p:nvSpPr>
        <p:spPr>
          <a:xfrm>
            <a:off x="0" y="489138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‘NATURAL CAPITAL’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NOT JUST LIFT THE CHURCH TO THE FUTURE BUT ALSO THE GREENERY AND THE CEMETERIES.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AMBITIONS IN THE FIELD OF SUSTAINABILITY AND ACCESIBILITY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E3507C1-1EE0-C004-AE74-CF3D041F7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7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9B03F7-B56D-06BF-A93A-906715858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r="9220"/>
          <a:stretch/>
        </p:blipFill>
        <p:spPr>
          <a:xfrm>
            <a:off x="0" y="1041009"/>
            <a:ext cx="9144000" cy="581699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332E13-2836-C076-51FE-9BCD2F450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FFB274FF-C454-B9E9-9E7C-C6D3FE27C239}"/>
              </a:ext>
            </a:extLst>
          </p:cNvPr>
          <p:cNvSpPr txBox="1"/>
          <p:nvPr/>
        </p:nvSpPr>
        <p:spPr>
          <a:xfrm>
            <a:off x="0" y="5499818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‘ECONOMIC CAPITAL’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+mj-lt"/>
              </a:rPr>
              <a:t>LOCAL CONTRACTORS CARRY OUT THE MAINTENANCE AND RESTORATION’. MANY FRISIAN COMPANIES BENEFIT FROM THE WORK ON OUR CHURCHES.</a:t>
            </a:r>
            <a:endParaRPr lang="nl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842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as, buiten, veld, groen&#10;&#10;Automatisch gegenereerde beschrijving">
            <a:extLst>
              <a:ext uri="{FF2B5EF4-FFF2-40B4-BE49-F238E27FC236}">
                <a16:creationId xmlns:a16="http://schemas.microsoft.com/office/drawing/2014/main" id="{C4148141-42D5-3332-205C-AC55C581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1163" r="-12295" b="-1163"/>
          <a:stretch/>
        </p:blipFill>
        <p:spPr>
          <a:xfrm>
            <a:off x="0" y="0"/>
            <a:ext cx="10972800" cy="73093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332E13-2836-C076-51FE-9BCD2F450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DBF4E87-0DF2-6467-CDD0-09951324871E}"/>
              </a:ext>
            </a:extLst>
          </p:cNvPr>
          <p:cNvSpPr txBox="1"/>
          <p:nvPr/>
        </p:nvSpPr>
        <p:spPr>
          <a:xfrm>
            <a:off x="0" y="525363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FB274FF-C454-B9E9-9E7C-C6D3FE27C239}"/>
              </a:ext>
            </a:extLst>
          </p:cNvPr>
          <p:cNvSpPr txBox="1"/>
          <p:nvPr/>
        </p:nvSpPr>
        <p:spPr>
          <a:xfrm>
            <a:off x="1043491" y="5253633"/>
            <a:ext cx="8025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‘WORKING WITH THE LOCAL COMMUNITY’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TWO EXAMPLES OF HOW WE MOTIVATE PEOPLE FROM THE COMMUNITY TO REALIZE THEIR WISHES OF WHAT SHOULD BECOME OF THEIR CHURCH:</a:t>
            </a:r>
          </a:p>
          <a:p>
            <a:pPr marL="400050" indent="-400050" algn="ctr">
              <a:buAutoNum type="romanUcParenBoth"/>
            </a:pPr>
            <a:r>
              <a:rPr lang="nl-NL" b="1" dirty="0">
                <a:solidFill>
                  <a:schemeClr val="bg1"/>
                </a:solidFill>
                <a:latin typeface="+mj-lt"/>
              </a:rPr>
              <a:t>SINT JORISCHURCH IN DEDGUM</a:t>
            </a:r>
          </a:p>
          <a:p>
            <a:pPr marL="400050" indent="-400050" algn="ctr">
              <a:buAutoNum type="romanUcParenBoth"/>
            </a:pPr>
            <a:r>
              <a:rPr lang="nl-NL" b="1" dirty="0">
                <a:solidFill>
                  <a:schemeClr val="bg1"/>
                </a:solidFill>
                <a:latin typeface="+mj-lt"/>
              </a:rPr>
              <a:t> MARIACHURCH IN BLESSUM</a:t>
            </a:r>
          </a:p>
        </p:txBody>
      </p:sp>
    </p:spTree>
    <p:extLst>
      <p:ext uri="{BB962C8B-B14F-4D97-AF65-F5344CB8AC3E}">
        <p14:creationId xmlns:p14="http://schemas.microsoft.com/office/powerpoint/2010/main" val="271761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0592A-95DF-4E1A-2101-990B3E43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Avenir Book" panose="02000503020000020003" pitchFamily="2" charset="0"/>
              </a:rPr>
              <a:t>Koptekst voorstel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705CB2-0EFD-D49E-041A-03BB50794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Avenir Book" panose="02000503020000020003" pitchFamily="2" charset="0"/>
              </a:rPr>
              <a:t>Start met de tekst vanaf hier</a:t>
            </a:r>
          </a:p>
          <a:p>
            <a:endParaRPr lang="nl-NL" dirty="0">
              <a:latin typeface="Avenir Book" panose="02000503020000020003" pitchFamily="2" charset="0"/>
            </a:endParaRPr>
          </a:p>
        </p:txBody>
      </p:sp>
      <p:pic>
        <p:nvPicPr>
          <p:cNvPr id="5" name="Afbeelding 4" descr="Afbeelding met gebouw, buiten, grond, steen&#10;&#10;Automatisch gegenereerde beschrijving">
            <a:extLst>
              <a:ext uri="{FF2B5EF4-FFF2-40B4-BE49-F238E27FC236}">
                <a16:creationId xmlns:a16="http://schemas.microsoft.com/office/drawing/2014/main" id="{E74B113A-044A-C064-4C10-ED87CD4F7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4" t="17775" r="17146" b="21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332E13-2836-C076-51FE-9BCD2F450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DBF4E87-0DF2-6467-CDD0-09951324871E}"/>
              </a:ext>
            </a:extLst>
          </p:cNvPr>
          <p:cNvSpPr txBox="1"/>
          <p:nvPr/>
        </p:nvSpPr>
        <p:spPr>
          <a:xfrm>
            <a:off x="0" y="5715298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latin typeface="+mj-lt"/>
              </a:rPr>
              <a:t>‘CHALLENGING TIMES I’</a:t>
            </a:r>
          </a:p>
          <a:p>
            <a:pPr algn="ctr"/>
            <a:r>
              <a:rPr lang="nl-NL" b="1" dirty="0">
                <a:latin typeface="+mj-lt"/>
              </a:rPr>
              <a:t>HOW CAN WE KEEP INVESTING IN ACTIVITIES FOR THE SMALL TOWNS ON THE COUNTRYSIDE WHEN THE COST OF KEEPING THE CHURCHES OPEN ARE FAR ABOVE THE (FINANCIAL) BENEFITS?</a:t>
            </a:r>
          </a:p>
        </p:txBody>
      </p:sp>
    </p:spTree>
    <p:extLst>
      <p:ext uri="{BB962C8B-B14F-4D97-AF65-F5344CB8AC3E}">
        <p14:creationId xmlns:p14="http://schemas.microsoft.com/office/powerpoint/2010/main" val="350744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vloer&#10;&#10;Automatisch gegenereerde beschrijving">
            <a:extLst>
              <a:ext uri="{FF2B5EF4-FFF2-40B4-BE49-F238E27FC236}">
                <a16:creationId xmlns:a16="http://schemas.microsoft.com/office/drawing/2014/main" id="{F82BBC7B-DBDC-104C-867C-29E8CAD5D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39523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EB9E5D6-2595-C193-68A7-9AD208AA5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2B07B7C-02B4-7E6A-0193-321565E54339}"/>
              </a:ext>
            </a:extLst>
          </p:cNvPr>
          <p:cNvSpPr txBox="1"/>
          <p:nvPr/>
        </p:nvSpPr>
        <p:spPr>
          <a:xfrm>
            <a:off x="0" y="5253633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‘CHALLENGING TIMES II’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CUSTOMIZATION BY CHURCH, SUSTAINABILITY RESEARCH, INVESTING IN WHAT IS POSSIBLE WITHIN LAW AND REGULATIONS AND CONTINUOUS RESEARCH FOR POSSIBILITIES TO ENSURE FUTURE USE. EXAMPLE: BUILDING A REVERSIBLE KITCHEN FOR THE COMMUNITY IN OUR CHURCH IN BLESSUM</a:t>
            </a:r>
          </a:p>
        </p:txBody>
      </p:sp>
    </p:spTree>
    <p:extLst>
      <p:ext uri="{BB962C8B-B14F-4D97-AF65-F5344CB8AC3E}">
        <p14:creationId xmlns:p14="http://schemas.microsoft.com/office/powerpoint/2010/main" val="3061088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ras, lucht, buiten, welig&#10;&#10;Automatisch gegenereerde beschrijving">
            <a:extLst>
              <a:ext uri="{FF2B5EF4-FFF2-40B4-BE49-F238E27FC236}">
                <a16:creationId xmlns:a16="http://schemas.microsoft.com/office/drawing/2014/main" id="{137B2EB9-1D9A-C0D8-3456-B3A28C924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196" r="9559" b="-1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Afbeelding 6" descr="Afbeelding met gras, lucht, buiten, welig&#10;&#10;Automatisch gegenereerde beschrijving">
            <a:extLst>
              <a:ext uri="{FF2B5EF4-FFF2-40B4-BE49-F238E27FC236}">
                <a16:creationId xmlns:a16="http://schemas.microsoft.com/office/drawing/2014/main" id="{CF3798E0-5C6A-49D6-B15B-5072DE53E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t="196" r="9559" b="-196"/>
          <a:stretch/>
        </p:blipFill>
        <p:spPr>
          <a:xfrm>
            <a:off x="-193638" y="-258183"/>
            <a:ext cx="9667538" cy="725065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22FD1FF-5FB8-554A-AD2F-8E473634A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2FDD7EF-14C0-1F80-884B-8F10B83BB59E}"/>
              </a:ext>
            </a:extLst>
          </p:cNvPr>
          <p:cNvSpPr txBox="1"/>
          <p:nvPr/>
        </p:nvSpPr>
        <p:spPr>
          <a:xfrm>
            <a:off x="0" y="565166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‘CHALLENGING TIMES - III’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CLIMATE CHANGES HAVE IMPACT ON THE SOIL AND THEREFORE ON THE FUTURE MAINTENANCE OF OUR HERITAGE</a:t>
            </a:r>
          </a:p>
        </p:txBody>
      </p:sp>
    </p:spTree>
    <p:extLst>
      <p:ext uri="{BB962C8B-B14F-4D97-AF65-F5344CB8AC3E}">
        <p14:creationId xmlns:p14="http://schemas.microsoft.com/office/powerpoint/2010/main" val="126109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2F81696-0225-BD43-B8E3-F3E896258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7" t="45457" r="32719" b="-134"/>
          <a:stretch/>
        </p:blipFill>
        <p:spPr>
          <a:xfrm>
            <a:off x="-154483" y="14111"/>
            <a:ext cx="11114518" cy="691077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F3F84CD-271F-ED4A-8A6D-32009A6FAE5A}"/>
              </a:ext>
            </a:extLst>
          </p:cNvPr>
          <p:cNvSpPr/>
          <p:nvPr/>
        </p:nvSpPr>
        <p:spPr>
          <a:xfrm>
            <a:off x="340963" y="14112"/>
            <a:ext cx="8306326" cy="760208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1F48082-C9A2-69D1-411B-307825ADD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29F18EC-08F6-15E5-AC05-AF17A17BCD88}"/>
              </a:ext>
            </a:extLst>
          </p:cNvPr>
          <p:cNvSpPr txBox="1"/>
          <p:nvPr/>
        </p:nvSpPr>
        <p:spPr>
          <a:xfrm>
            <a:off x="234785" y="2852682"/>
            <a:ext cx="4963240" cy="3693319"/>
          </a:xfrm>
          <a:prstGeom prst="rect">
            <a:avLst/>
          </a:prstGeom>
          <a:solidFill>
            <a:schemeClr val="tx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‘WHO WE ARE, A BRIEF INTRODUCTION’:</a:t>
            </a:r>
          </a:p>
          <a:p>
            <a:endParaRPr lang="nl-NL" dirty="0">
              <a:solidFill>
                <a:srgbClr val="E6DABC"/>
              </a:solidFill>
              <a:latin typeface="Oswald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FOUNDED IN 1970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770 CHURCHES IN FRYSLÂN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350 ARE NATIONAL MONUMENT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WE OWN 55 CHURCHES, 2 ‘BELL’ CHAIRS AND 7 CEMETERIES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POM STATUS (PROFESSIONAL ORGANIZATION MONUMENTMANAGEMENT)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9 PROFESSIONALS, 12 BOARDMEMBERS AND 300 VOLUNTEERS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DABC"/>
                </a:solidFill>
                <a:latin typeface="Oswald Medium" pitchFamily="2" charset="77"/>
              </a:rPr>
              <a:t>MANAGED AND PRESERVED BY PROFESSIONALS AND THE LOCAL COMMUNITY</a:t>
            </a:r>
          </a:p>
        </p:txBody>
      </p:sp>
    </p:spTree>
    <p:extLst>
      <p:ext uri="{BB962C8B-B14F-4D97-AF65-F5344CB8AC3E}">
        <p14:creationId xmlns:p14="http://schemas.microsoft.com/office/powerpoint/2010/main" val="371131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buiten&#10;&#10;Automatisch gegenereerde beschrijving">
            <a:extLst>
              <a:ext uri="{FF2B5EF4-FFF2-40B4-BE49-F238E27FC236}">
                <a16:creationId xmlns:a16="http://schemas.microsoft.com/office/drawing/2014/main" id="{E17FB504-5B22-9F47-A560-3A069A135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r="56926" b="15168"/>
          <a:stretch/>
        </p:blipFill>
        <p:spPr>
          <a:xfrm rot="5400000">
            <a:off x="1147665" y="-1138337"/>
            <a:ext cx="6848672" cy="914400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22FD1FF-5FB8-554A-AD2F-8E473634A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DFDFD14-673C-4969-A28E-C804E97FC7B1}"/>
              </a:ext>
            </a:extLst>
          </p:cNvPr>
          <p:cNvSpPr txBox="1"/>
          <p:nvPr/>
        </p:nvSpPr>
        <p:spPr>
          <a:xfrm>
            <a:off x="3910819" y="4923042"/>
            <a:ext cx="52331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TIGE TANK ELTSENIEN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THANK YOU FOR YOUR ATTENTION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QUESTIONS?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MORE INFO? 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HESTER.SIMONS@FRYSKETSJERKEN.NL</a:t>
            </a:r>
            <a:endParaRPr lang="nl-NL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nl-NL" b="1" dirty="0" err="1">
                <a:solidFill>
                  <a:schemeClr val="bg1"/>
                </a:solidFill>
                <a:latin typeface="+mj-lt"/>
              </a:rPr>
              <a:t>www.aldefrysketsjerken.nl</a:t>
            </a:r>
            <a:endParaRPr lang="nl-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102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0592A-95DF-4E1A-2101-990B3E43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Avenir Book" panose="02000503020000020003" pitchFamily="2" charset="0"/>
              </a:rPr>
              <a:t>Koptekst voorstel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705CB2-0EFD-D49E-041A-03BB50794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Avenir Book" panose="02000503020000020003" pitchFamily="2" charset="0"/>
              </a:rPr>
              <a:t>Start met de tekst vanaf hier</a:t>
            </a:r>
          </a:p>
          <a:p>
            <a:endParaRPr lang="nl-NL" dirty="0">
              <a:latin typeface="Avenir Book" panose="02000503020000020003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D49D50E-44AA-CB82-6239-8D4D0DB6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462" y="4904184"/>
            <a:ext cx="1969226" cy="994172"/>
          </a:xfrm>
          <a:prstGeom prst="rect">
            <a:avLst/>
          </a:prstGeom>
        </p:spPr>
      </p:pic>
      <p:pic>
        <p:nvPicPr>
          <p:cNvPr id="5" name="Afbeelding 4" descr="Afbeelding met gras, buiten, lucht, boom&#10;&#10;Automatisch gegenereerde beschrijving">
            <a:extLst>
              <a:ext uri="{FF2B5EF4-FFF2-40B4-BE49-F238E27FC236}">
                <a16:creationId xmlns:a16="http://schemas.microsoft.com/office/drawing/2014/main" id="{00C3A25D-5059-4894-4552-8B8C7D660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 r="4941" b="30769"/>
          <a:stretch/>
        </p:blipFill>
        <p:spPr>
          <a:xfrm>
            <a:off x="-286548" y="-322728"/>
            <a:ext cx="9574304" cy="71807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86B2501-F348-DFEB-FD51-4CF7B0FE6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5A10512-79EB-55EE-F349-5DC916FE2986}"/>
              </a:ext>
            </a:extLst>
          </p:cNvPr>
          <p:cNvSpPr txBox="1"/>
          <p:nvPr/>
        </p:nvSpPr>
        <p:spPr>
          <a:xfrm>
            <a:off x="3719575" y="5540473"/>
            <a:ext cx="5030944" cy="923330"/>
          </a:xfrm>
          <a:prstGeom prst="rect">
            <a:avLst/>
          </a:prstGeom>
          <a:solidFill>
            <a:schemeClr val="tx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OUR CORE ACTIVITIES: </a:t>
            </a:r>
          </a:p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MANAGE AND PRESERVE FRISIAN CHURCHES AND STIMULATE PUBLIC INTEREST</a:t>
            </a:r>
          </a:p>
        </p:txBody>
      </p:sp>
    </p:spTree>
    <p:extLst>
      <p:ext uri="{BB962C8B-B14F-4D97-AF65-F5344CB8AC3E}">
        <p14:creationId xmlns:p14="http://schemas.microsoft.com/office/powerpoint/2010/main" val="404366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innen, venster, meubels&#10;&#10;Automatisch gegenereerde beschrijving">
            <a:extLst>
              <a:ext uri="{FF2B5EF4-FFF2-40B4-BE49-F238E27FC236}">
                <a16:creationId xmlns:a16="http://schemas.microsoft.com/office/drawing/2014/main" id="{2450BE12-C7C2-F7E2-3AA7-EB4E0AC18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 r="2446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F3F84CD-271F-ED4A-8A6D-32009A6FAE5A}"/>
              </a:ext>
            </a:extLst>
          </p:cNvPr>
          <p:cNvSpPr/>
          <p:nvPr/>
        </p:nvSpPr>
        <p:spPr>
          <a:xfrm>
            <a:off x="340963" y="14112"/>
            <a:ext cx="8306326" cy="98180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3600" b="1" dirty="0"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0135D98-56D5-EF66-81EE-7B6B6AD3B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95B2AF0-E22F-90EA-0CB0-54C89EAAEDA9}"/>
              </a:ext>
            </a:extLst>
          </p:cNvPr>
          <p:cNvSpPr txBox="1"/>
          <p:nvPr/>
        </p:nvSpPr>
        <p:spPr>
          <a:xfrm>
            <a:off x="340963" y="3646359"/>
            <a:ext cx="5030944" cy="2862322"/>
          </a:xfrm>
          <a:prstGeom prst="rect">
            <a:avLst/>
          </a:prstGeom>
          <a:solidFill>
            <a:schemeClr val="tx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‘ALDE FRYSKE TSJERKEN AND PROVINCE OF FRYSLÂN’</a:t>
            </a:r>
          </a:p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THE PROVINCE OF FRYSLÂN PROVIDES US WITH A YEARLY CONTRIBUTION TO SUPPORT OUR PROFESSIONAL STAFF. </a:t>
            </a:r>
          </a:p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BUT MORE IMPORTANT; </a:t>
            </a:r>
          </a:p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THEY ARE HELPING US CONNECT WITH OTHER FOUNDATIONS, HELP US TO LOOK FOR OPPORTUNITIES TO ATTRACT PEOPLE TO VISIT OUR CHURCHES AND PROVIDE US WITH ADVICE ABOUT SUSTAINABILITY, FUNDING ETC.</a:t>
            </a:r>
          </a:p>
        </p:txBody>
      </p:sp>
    </p:spTree>
    <p:extLst>
      <p:ext uri="{BB962C8B-B14F-4D97-AF65-F5344CB8AC3E}">
        <p14:creationId xmlns:p14="http://schemas.microsoft.com/office/powerpoint/2010/main" val="203883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, steen&#10;&#10;Automatisch gegenereerde beschrijving">
            <a:extLst>
              <a:ext uri="{FF2B5EF4-FFF2-40B4-BE49-F238E27FC236}">
                <a16:creationId xmlns:a16="http://schemas.microsoft.com/office/drawing/2014/main" id="{2AB1A97E-DC9C-8CB7-4889-FFCC6E868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9" y="0"/>
            <a:ext cx="10290918" cy="68580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F3F84CD-271F-ED4A-8A6D-32009A6FAE5A}"/>
              </a:ext>
            </a:extLst>
          </p:cNvPr>
          <p:cNvSpPr/>
          <p:nvPr/>
        </p:nvSpPr>
        <p:spPr>
          <a:xfrm>
            <a:off x="340963" y="14112"/>
            <a:ext cx="8306326" cy="98180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3600" b="1" dirty="0"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9173727-DDDA-EE47-9A67-E6CF87B1151C}"/>
              </a:ext>
            </a:extLst>
          </p:cNvPr>
          <p:cNvSpPr txBox="1"/>
          <p:nvPr/>
        </p:nvSpPr>
        <p:spPr>
          <a:xfrm>
            <a:off x="4844577" y="5199469"/>
            <a:ext cx="5030944" cy="1477328"/>
          </a:xfrm>
          <a:prstGeom prst="rect">
            <a:avLst/>
          </a:prstGeom>
          <a:solidFill>
            <a:schemeClr val="tx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‘OUR INTERACTION WITH PROVINCIE FRYSLÂN’</a:t>
            </a:r>
          </a:p>
          <a:p>
            <a:pPr algn="ctr"/>
            <a:r>
              <a:rPr lang="nl-NL" dirty="0">
                <a:solidFill>
                  <a:srgbClr val="CDC2A8"/>
                </a:solidFill>
                <a:latin typeface="Oswald Medium" pitchFamily="2" charset="77"/>
              </a:rPr>
              <a:t>THE CIVIL SERVANTS OF THE PROVINCIE ARE CHALLENGING US TO MOVE FORWARD AND BROADEN OUR OBJECTIVES WITH GOALS TO ATTRACT SLOW TOURISM AND INVEST IN EDUCATION. 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0135D98-56D5-EF66-81EE-7B6B6AD3B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0BA6F873-AF9C-32E9-755D-A9A6C0152B9A}"/>
              </a:ext>
            </a:extLst>
          </p:cNvPr>
          <p:cNvSpPr txBox="1"/>
          <p:nvPr/>
        </p:nvSpPr>
        <p:spPr>
          <a:xfrm>
            <a:off x="-17617" y="-72125"/>
            <a:ext cx="9161615" cy="1846440"/>
          </a:xfrm>
          <a:prstGeom prst="rect">
            <a:avLst/>
          </a:prstGeom>
          <a:solidFill>
            <a:srgbClr val="EBEBEB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86B2501-F348-DFEB-FD51-4CF7B0FE6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AFD948F1-FAB5-A007-EC5A-A2097D6EC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" y="1263721"/>
            <a:ext cx="9132586" cy="513707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B0DBB92-644E-CAE6-CE67-350AC698194C}"/>
              </a:ext>
            </a:extLst>
          </p:cNvPr>
          <p:cNvSpPr txBox="1"/>
          <p:nvPr/>
        </p:nvSpPr>
        <p:spPr>
          <a:xfrm>
            <a:off x="562708" y="1477108"/>
            <a:ext cx="184731" cy="369332"/>
          </a:xfrm>
          <a:prstGeom prst="rect">
            <a:avLst/>
          </a:prstGeom>
          <a:solidFill>
            <a:srgbClr val="EBEBEB"/>
          </a:solidFill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893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buiten, baksteen, venster&#10;&#10;Automatisch gegenereerde beschrijving">
            <a:extLst>
              <a:ext uri="{FF2B5EF4-FFF2-40B4-BE49-F238E27FC236}">
                <a16:creationId xmlns:a16="http://schemas.microsoft.com/office/drawing/2014/main" id="{54B3831E-7A98-F645-BC77-0BAE19D2B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8" b="5432"/>
          <a:stretch/>
        </p:blipFill>
        <p:spPr>
          <a:xfrm rot="5400000">
            <a:off x="1135944" y="-1145353"/>
            <a:ext cx="6872111" cy="916281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F3F84CD-271F-ED4A-8A6D-32009A6FAE5A}"/>
              </a:ext>
            </a:extLst>
          </p:cNvPr>
          <p:cNvSpPr/>
          <p:nvPr/>
        </p:nvSpPr>
        <p:spPr>
          <a:xfrm>
            <a:off x="340963" y="14112"/>
            <a:ext cx="8306326" cy="760208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nl-NL" sz="4400" dirty="0"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sz="4400" dirty="0">
              <a:solidFill>
                <a:schemeClr val="bg1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  <a:p>
            <a:pPr algn="ctr"/>
            <a:endParaRPr lang="nl-NL" b="1" dirty="0">
              <a:solidFill>
                <a:srgbClr val="EF4135"/>
              </a:solidFill>
              <a:latin typeface="Candara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9F6C36D-D474-0B41-1056-46D7BA516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D9515D8-EA7E-4692-AB76-5405F87D10EA}"/>
              </a:ext>
            </a:extLst>
          </p:cNvPr>
          <p:cNvSpPr txBox="1"/>
          <p:nvPr/>
        </p:nvSpPr>
        <p:spPr>
          <a:xfrm>
            <a:off x="340963" y="4773030"/>
            <a:ext cx="5030944" cy="1754326"/>
          </a:xfrm>
          <a:prstGeom prst="rect">
            <a:avLst/>
          </a:prstGeom>
          <a:solidFill>
            <a:schemeClr val="tx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CDC2A8"/>
                </a:solidFill>
                <a:latin typeface="+mj-lt"/>
              </a:rPr>
              <a:t>‘SOCIAL CAPITAL’</a:t>
            </a:r>
          </a:p>
          <a:p>
            <a:pPr algn="ctr"/>
            <a:r>
              <a:rPr lang="nl-NL" b="1" dirty="0">
                <a:solidFill>
                  <a:srgbClr val="CDC2A8"/>
                </a:solidFill>
                <a:latin typeface="+mj-lt"/>
              </a:rPr>
              <a:t>FOCUS ON</a:t>
            </a:r>
            <a:r>
              <a:rPr lang="nl-NL" b="1" i="0" dirty="0">
                <a:solidFill>
                  <a:srgbClr val="CDC2A8"/>
                </a:solidFill>
                <a:effectLst/>
                <a:latin typeface="+mj-lt"/>
              </a:rPr>
              <a:t> THE COMMITMENT OF OUR VOLUNTEERS THROUGH SHARING MUTUAL EXPERIENCES FROM A REGIONAL APPROACH AND COMING TOGETHER IN SMALL GROUPS TO WORK OUT WHAT FITS BEST WHERE</a:t>
            </a:r>
            <a:endParaRPr lang="nl-NL" b="1" dirty="0">
              <a:solidFill>
                <a:srgbClr val="CDC2A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754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8BAD5264-0F6A-CA74-F35F-883CF819C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745570D5-9C46-C6AE-BED7-32CE5A024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61" y="-174812"/>
            <a:ext cx="9524103" cy="71430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5BD44AA-E534-ED17-F8D7-39153390A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ED37C61-D5EC-F34A-E97B-0A283A194CAD}"/>
              </a:ext>
            </a:extLst>
          </p:cNvPr>
          <p:cNvSpPr txBox="1"/>
          <p:nvPr/>
        </p:nvSpPr>
        <p:spPr>
          <a:xfrm>
            <a:off x="0" y="544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‘THE CHURCH AS A MEETING AND INSPIRATION PLACE’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CREATING UNEXPECTED ENCOUNTERS IN OUR CHURCHES BY OFFERING ART EXHIBITIONS AND CULTURAL ACTIVITIES IN THE CHURCH</a:t>
            </a:r>
          </a:p>
        </p:txBody>
      </p:sp>
    </p:spTree>
    <p:extLst>
      <p:ext uri="{BB962C8B-B14F-4D97-AF65-F5344CB8AC3E}">
        <p14:creationId xmlns:p14="http://schemas.microsoft.com/office/powerpoint/2010/main" val="315759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nnen, gebouw, boog, plafond&#10;&#10;Automatisch gegenereerde beschrijving">
            <a:extLst>
              <a:ext uri="{FF2B5EF4-FFF2-40B4-BE49-F238E27FC236}">
                <a16:creationId xmlns:a16="http://schemas.microsoft.com/office/drawing/2014/main" id="{DE33E942-1B15-7330-DAC7-CFFCE4FD9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5211" cy="6858000"/>
          </a:xfrm>
          <a:prstGeom prst="rect">
            <a:avLst/>
          </a:prstGeom>
        </p:spPr>
      </p:pic>
      <p:pic>
        <p:nvPicPr>
          <p:cNvPr id="9" name="Afbeelding 8" descr="Afbeelding met binnen, gebouw, boog, plafond&#10;&#10;Automatisch gegenereerde beschrijving">
            <a:extLst>
              <a:ext uri="{FF2B5EF4-FFF2-40B4-BE49-F238E27FC236}">
                <a16:creationId xmlns:a16="http://schemas.microsoft.com/office/drawing/2014/main" id="{67F68DF7-898E-0610-49D6-A36F7CD14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5211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27485A-58CD-6B4A-B0E8-FA7A358B8EC7}"/>
              </a:ext>
            </a:extLst>
          </p:cNvPr>
          <p:cNvSpPr txBox="1"/>
          <p:nvPr/>
        </p:nvSpPr>
        <p:spPr>
          <a:xfrm>
            <a:off x="5674597" y="343122"/>
            <a:ext cx="3051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EN NU? WE HOREN GRAAG UW MENING EN IDEEEN OVER HOE WE DE ‘ TSJERKE NEI DE TAKOMST TILLE KINNE’!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22FD1FF-5FB8-554A-AD2F-8E473634A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5" y="148713"/>
            <a:ext cx="1043631" cy="1043631"/>
          </a:xfrm>
          <a:prstGeom prst="rect">
            <a:avLst/>
          </a:prstGeom>
        </p:spPr>
      </p:pic>
      <p:pic>
        <p:nvPicPr>
          <p:cNvPr id="8" name="Afbeelding 7" descr="Afbeelding met muur, binnen, vloer, persoon&#10;&#10;Automatisch gegenereerde beschrijving">
            <a:extLst>
              <a:ext uri="{FF2B5EF4-FFF2-40B4-BE49-F238E27FC236}">
                <a16:creationId xmlns:a16="http://schemas.microsoft.com/office/drawing/2014/main" id="{49908708-C2D4-51DB-248E-D4F20E11C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49" y="0"/>
            <a:ext cx="457765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8AA0027-E22B-112F-16BE-3AF9D71A980B}"/>
              </a:ext>
            </a:extLst>
          </p:cNvPr>
          <p:cNvSpPr txBox="1"/>
          <p:nvPr/>
        </p:nvSpPr>
        <p:spPr>
          <a:xfrm>
            <a:off x="0" y="544483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‘</a:t>
            </a:r>
            <a:r>
              <a:rPr lang="nl-NL" b="1" i="0" dirty="0">
                <a:solidFill>
                  <a:schemeClr val="bg1"/>
                </a:solidFill>
                <a:effectLst/>
                <a:latin typeface="+mj-lt"/>
              </a:rPr>
              <a:t>A PLACE TO LEARN AND SEARCH FOR NEW PATHS TOGETHER </a:t>
            </a:r>
            <a:r>
              <a:rPr lang="nl-NL" b="1" dirty="0">
                <a:solidFill>
                  <a:schemeClr val="bg1"/>
                </a:solidFill>
                <a:latin typeface="+mj-lt"/>
              </a:rPr>
              <a:t>’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COLLABORATING WITH (INTERNATIONAL) STUDENTS: INTERNAL ISSUES ARE 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</a:rPr>
              <a:t>PRESENTED TO STUDENTS BUT THEY CAN ALSO DECIDE FOR THEMSELVES WHAT THEY THINK NEEDS ATTENTION</a:t>
            </a:r>
          </a:p>
        </p:txBody>
      </p:sp>
    </p:spTree>
    <p:extLst>
      <p:ext uri="{BB962C8B-B14F-4D97-AF65-F5344CB8AC3E}">
        <p14:creationId xmlns:p14="http://schemas.microsoft.com/office/powerpoint/2010/main" val="1515989585"/>
      </p:ext>
    </p:extLst>
  </p:cSld>
  <p:clrMapOvr>
    <a:masterClrMapping/>
  </p:clrMapOvr>
</p:sld>
</file>

<file path=ppt/theme/theme1.xml><?xml version="1.0" encoding="utf-8"?>
<a:theme xmlns:a="http://schemas.openxmlformats.org/drawingml/2006/main" name="SIELS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545248D4-57E3-4E33-818E-688A6D3C12CA}" vid="{76E9C639-6170-4826-A9BD-2633604D0F94}"/>
    </a:ext>
  </a:extLst>
</a:theme>
</file>

<file path=ppt/theme/theme2.xml><?xml version="1.0" encoding="utf-8"?>
<a:theme xmlns:a="http://schemas.openxmlformats.org/drawingml/2006/main" name="NOBIS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545248D4-57E3-4E33-818E-688A6D3C12CA}" vid="{7D22B277-074A-48E0-9B27-8E3FA63A60AE}"/>
    </a:ext>
  </a:extLst>
</a:theme>
</file>

<file path=ppt/theme/theme3.xml><?xml version="1.0" encoding="utf-8"?>
<a:theme xmlns:a="http://schemas.openxmlformats.org/drawingml/2006/main" name="FRYST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545248D4-57E3-4E33-818E-688A6D3C12CA}" vid="{B52A1E6B-2011-412E-938C-4669EB9BF4C8}"/>
    </a:ext>
  </a:extLst>
</a:theme>
</file>

<file path=ppt/theme/theme4.xml><?xml version="1.0" encoding="utf-8"?>
<a:theme xmlns:a="http://schemas.openxmlformats.org/drawingml/2006/main" name="LEE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545248D4-57E3-4E33-818E-688A6D3C12CA}" vid="{71279534-46C7-486F-9404-5EFD973277C2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67354BEFFBC8418530328A31BC0847" ma:contentTypeVersion="0" ma:contentTypeDescription="Create a new document." ma:contentTypeScope="" ma:versionID="8c6ec819b9f718cff97c414cca5c271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53f2d8843fd2aa64b81f9e8c63a661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6CF570-778E-43D7-909E-C08A954ECDBC}"/>
</file>

<file path=customXml/itemProps2.xml><?xml version="1.0" encoding="utf-8"?>
<ds:datastoreItem xmlns:ds="http://schemas.openxmlformats.org/officeDocument/2006/customXml" ds:itemID="{164F0395-D83B-49AB-8B02-D270A5AEE10F}"/>
</file>

<file path=customXml/itemProps3.xml><?xml version="1.0" encoding="utf-8"?>
<ds:datastoreItem xmlns:ds="http://schemas.openxmlformats.org/officeDocument/2006/customXml" ds:itemID="{BA58663A-9749-42CD-8383-F037F9AB3E89}"/>
</file>

<file path=docProps/app.xml><?xml version="1.0" encoding="utf-8"?>
<Properties xmlns="http://schemas.openxmlformats.org/officeDocument/2006/extended-properties" xmlns:vt="http://schemas.openxmlformats.org/officeDocument/2006/docPropsVTypes">
  <Template>SIELSTED</Template>
  <TotalTime>24644</TotalTime>
  <Words>723</Words>
  <Application>Microsoft Macintosh PowerPoint</Application>
  <PresentationFormat>Diavoorstelling (4:3)</PresentationFormat>
  <Paragraphs>186</Paragraphs>
  <Slides>20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20</vt:i4>
      </vt:variant>
    </vt:vector>
  </HeadingPairs>
  <TitlesOfParts>
    <vt:vector size="31" baseType="lpstr">
      <vt:lpstr>Arial</vt:lpstr>
      <vt:lpstr>Avenir Book</vt:lpstr>
      <vt:lpstr>Calibri</vt:lpstr>
      <vt:lpstr>Calibri Light</vt:lpstr>
      <vt:lpstr>Candara</vt:lpstr>
      <vt:lpstr>Oswald</vt:lpstr>
      <vt:lpstr>Oswald Medium</vt:lpstr>
      <vt:lpstr>SIELSTED</vt:lpstr>
      <vt:lpstr>NOBISTO</vt:lpstr>
      <vt:lpstr>FRYSTAT</vt:lpstr>
      <vt:lpstr>LEEG</vt:lpstr>
      <vt:lpstr>PowerPoint-presentatie</vt:lpstr>
      <vt:lpstr>PowerPoint-presentatie</vt:lpstr>
      <vt:lpstr>Koptekst voorstel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Koptekst voorstel</vt:lpstr>
      <vt:lpstr>PowerPoint-presentatie</vt:lpstr>
      <vt:lpstr>PowerPoint-presentatie</vt:lpstr>
      <vt:lpstr>PowerPoint-presentatie</vt:lpstr>
      <vt:lpstr>PowerPoint-presentatie</vt:lpstr>
      <vt:lpstr>Koptekst voorstel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Rudolf Simons</dc:creator>
  <cp:lastModifiedBy>Hester Simons</cp:lastModifiedBy>
  <cp:revision>135</cp:revision>
  <dcterms:created xsi:type="dcterms:W3CDTF">2018-06-06T10:03:14Z</dcterms:created>
  <dcterms:modified xsi:type="dcterms:W3CDTF">2022-11-03T15:16:29Z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0x0101007C67354BEFFBC8418530328A31BC0847</vt:lpwstr>
  </property>
</Properties>
</file>