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6" r:id="rId1"/>
    <p:sldMasterId id="2147483821" r:id="rId2"/>
  </p:sldMasterIdLst>
  <p:notesMasterIdLst>
    <p:notesMasterId r:id="rId12"/>
  </p:notesMasterIdLst>
  <p:sldIdLst>
    <p:sldId id="1045" r:id="rId3"/>
    <p:sldId id="258" r:id="rId4"/>
    <p:sldId id="1196" r:id="rId5"/>
    <p:sldId id="325" r:id="rId6"/>
    <p:sldId id="338" r:id="rId7"/>
    <p:sldId id="1031" r:id="rId8"/>
    <p:sldId id="1195" r:id="rId9"/>
    <p:sldId id="1193" r:id="rId10"/>
    <p:sldId id="266" r:id="rId11"/>
  </p:sldIdLst>
  <p:sldSz cx="9144000" cy="6858000" type="screen4x3"/>
  <p:notesSz cx="6797675" cy="9926638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C98627-2BE7-416E-A9F7-446EA00E2F6E}">
          <p14:sldIdLst>
            <p14:sldId id="1045"/>
            <p14:sldId id="258"/>
            <p14:sldId id="1196"/>
            <p14:sldId id="325"/>
            <p14:sldId id="338"/>
            <p14:sldId id="1031"/>
            <p14:sldId id="1195"/>
            <p14:sldId id="1193"/>
            <p14:sldId id="266"/>
          </p14:sldIdLst>
        </p14:section>
        <p14:section name="Untitled Section" id="{488BFAA5-3630-4E44-82D1-3AB9B40FA4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05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2" y="4714877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3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4834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16F1E-81B5-9845-988E-891D7EAE4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7DE21-75E3-153F-B0D9-E2707D75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EE32-856D-1509-35BD-A360C53B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91E2A-8B45-8588-ECA1-50F88ED5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F3F7F-667D-49D2-0C6D-5E5B28F9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335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5F89-5BC5-3646-8626-E837ACAC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7666F-3E3A-E527-BDC9-0FFEBC4BE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CF3E2-BF2C-FAA8-D52C-AA3D299D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E6DE0-7419-7CBC-1DA0-98885286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63A5B-5C7F-9561-DA31-FC5D6C3B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972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1AE50-B8C1-285F-7230-FD343D48A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3D34D-14AA-9AF1-AD8E-67735FDE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06F0-29B0-84F3-8C4F-69B75FE1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682E-8D75-819D-E965-A3E54A27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67B96-D477-EBFD-E1B2-C595C570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096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B969-557F-DBDA-9F46-6489868D0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B492B-6A04-693C-7A38-956990CF1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2D2BD-B030-0986-9802-F600FA45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4846-A3E8-50EB-DADF-7358096B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5DABF-1608-D97B-51D5-4F915D92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83759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AACD-3E88-10F4-9E52-DE115554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C7D7A-788C-1FCF-D741-C3D87FF18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950C-935A-E23F-5B06-EA5EF822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0CDA-2160-8B16-62CE-84AA5CF7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1862-2F87-9077-ECBE-E255423F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655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4846-E315-A246-9FA3-66452D87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21012-E2A1-48A6-C54B-47BB73740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91E9A-A606-D228-AE70-DFF12ADC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C13BB-EC3D-82A0-4F7E-75A425A6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9A423-1901-5A55-E52F-82D665E5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0927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F5AD-0BDE-02CE-A9F0-A22FBDF0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2C75-9565-B2B8-E3AC-C72BACF06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60A4F-0281-B801-EFA4-B21B9F32E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8631D-1367-BE2C-E6C6-094DBB33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CF527-567C-EEB5-709C-BD2EF5D7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5F114-8B03-CDA2-1733-F80FA66F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96173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606B-6E27-A7A6-607A-BFCECDA2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8A5CC-8A00-C648-00BD-4964D4A83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838C-1A2D-AF44-BE91-F7A311A31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099DF-9C8D-88A7-4BB0-BD090B16D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7B3A9-2C3C-88DD-07CF-CE09AFBB3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8E6958-F612-D7E9-2D42-B601F61A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8D79B4-4316-EC97-AF45-790992B6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B80EC-6FB4-8E91-363E-4068F0B1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4501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F6B1C-BECF-A347-BBA5-6653436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75DC1-C082-B7B3-FB55-9CB66FDA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BAEE9-0E23-0CDC-BAC6-8208D3FD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E202E-00AB-D208-22B2-7511A5C8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2550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49842-FF2A-AEAD-9F8E-0F478B8C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57D14-CB10-D2BE-86D5-501E44C8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9C4F0-9188-B479-0BF3-4C83FF1E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97592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3FB9A-3C27-8DE0-7627-67F59A72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8EC72-6911-D28C-6A73-0D47EF770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0BA84-3EA0-CC5D-C16C-4DB546DC7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0ED50-2617-4B2A-D4F2-DDE31DCC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8F50B-078B-3F85-DBA4-F5CFC198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02D49-5457-351A-1065-26ABD345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0853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CB49-C066-095A-2F77-D15F457C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1EA22-6E2C-961B-8542-5DBAFEE2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6330-5479-B206-3743-54114F69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C2C9-7A8E-8BAE-AC2B-08FDFC3E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849AD-C10B-9FE7-C4AB-A4C5BEE4C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52355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14EB-F53F-F970-0DB0-1DAD06865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2DAD4-1604-27B8-961D-6FD2797FB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46029-DAF8-F700-C08E-6E951B939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69146-0545-583A-63AF-37F29F60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3F759-2B89-F646-0380-E12428F3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D8243-4B25-3741-F08A-F590406D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875090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7ADC3-9F47-A7CF-339D-EB3D22D8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47A68-4C44-E715-B923-03E7E082A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5156B-AB2C-CF5E-2FE3-F688D2F6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731AB-50D4-37BB-C9D4-93A1D51E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A52DC-C687-8026-A297-31A3C1EC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3605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6779A-A0BB-B782-8F75-572081F65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F1EF4-9D02-09A8-49BD-2DC043FBE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EDBC-B878-44F0-767E-15B094EF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7518-9C3E-412B-BCB5-A448F708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03DCC-EE54-7172-2454-8226AA0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340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5338-2DB0-02E2-B79B-39DE23FA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5A27D-18C3-6328-5A37-CCEDC9DEC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91123-A5FE-A49A-665D-7A4693C3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FF8E-5CA8-DA83-85B3-2E9A3BDD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D889F-08F5-A7C1-DA0D-55B7E9A6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965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1B60-13F2-FA0A-6222-DE149AFB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E456-A43C-5854-0C76-5306FFF2E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FAEC3-E078-B7E4-6DEE-A0CECCD3C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630E1-2B18-1EB0-0098-31739406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1968C-6EFB-E415-6057-80B441CD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3C984-723A-0A9C-A552-3FC91C0F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814906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FB49-BE14-9A0F-988E-DBE1B1D1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D1581-C854-0E5D-57C5-78F07A45D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52E22-6507-2BDD-7E1E-FF7C9C7C5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B97E1-2E3E-3BD0-9FF0-4844C3023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788C1-2057-D345-FD3F-55FF9A6DD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77553-381A-43D4-D0F4-B5F3FFDE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9CFD85-74AB-0988-F1D8-E05A55C4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21112-C1D8-7728-AD28-E42D3194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870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1617-E669-5C81-3B2A-F6F286E1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9E2E0-D044-BF7C-E33B-038B5D7B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2D1C-9A8C-F263-8A09-02D2AE98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C6940-22FE-918D-2D54-F6939431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498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F759F-5557-D829-6008-9C62A614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83863-DACD-9203-598E-63C883A8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06BC6-1689-6C85-FD23-4C6057F9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7587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D1C1-5C69-FAD1-ABD0-8885BACF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E30A-26D2-73E9-C2EA-9782EE775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DA2F2-AB62-6BE2-0F37-5C47C9DA5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B5F31-E50A-5756-820C-52E74FF5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C0B84-DD4B-E4DA-6595-B70F8F411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C9C53-513E-7051-9832-28187D53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4085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875C-39BB-72F3-ECA4-77DEB546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F01A8-0BF3-6A9E-8D5D-0C38D05FC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C95B6-DAF9-D1E9-6A2A-477551548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14173-B69B-6A66-6EC5-9CED353B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BFFD5-97AD-C5C9-10AA-40BA3423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83B35-22FF-40D4-CA25-591BF208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908741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B2FFE-9DF0-A32B-F83D-EEDFF82E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23D37-D0A9-E4CC-1069-0959FFCCA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8849F-BA62-9AE6-D2AA-4D534153F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A65F8-B668-32BF-A173-A3B21EE04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93E39-E5A5-40F0-0E5C-3924F74A2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1680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A8155E-1221-72BE-F177-F6524687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144A2-E4CC-941F-695D-F6A2FF636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4638-57B6-C3E1-A2D8-C6F102174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3BC2E-4B80-ABCF-59E2-BCD7F2A3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DE0C1-4AA1-6F59-5D5B-A7C952E49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9546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FE55-A08E-ACB7-5A1B-611C8B73D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7C138B9-BBF3-43FB-C2CA-696CEB1FC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330351"/>
              </p:ext>
            </p:extLst>
          </p:nvPr>
        </p:nvGraphicFramePr>
        <p:xfrm>
          <a:off x="628650" y="5486400"/>
          <a:ext cx="6565252" cy="1073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5252">
                  <a:extLst>
                    <a:ext uri="{9D8B030D-6E8A-4147-A177-3AD203B41FA5}">
                      <a16:colId xmlns:a16="http://schemas.microsoft.com/office/drawing/2014/main" val="3257507021"/>
                    </a:ext>
                  </a:extLst>
                </a:gridCol>
              </a:tblGrid>
              <a:tr h="1073019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95759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4E49A79-6CB8-D97D-C7EC-7693218CD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B3E49-B420-7066-DAC8-B63642AA5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1" t="9091" r="1424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CE3632-F22F-87D3-72FD-03C0331EA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592"/>
              </p:ext>
            </p:extLst>
          </p:nvPr>
        </p:nvGraphicFramePr>
        <p:xfrm>
          <a:off x="1838337" y="5288280"/>
          <a:ext cx="5309119" cy="132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9119">
                  <a:extLst>
                    <a:ext uri="{9D8B030D-6E8A-4147-A177-3AD203B41FA5}">
                      <a16:colId xmlns:a16="http://schemas.microsoft.com/office/drawing/2014/main" val="1361972407"/>
                    </a:ext>
                  </a:extLst>
                </a:gridCol>
              </a:tblGrid>
              <a:tr h="1325563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Port of Galway as a driver for the Maritime </a:t>
                      </a:r>
                      <a:r>
                        <a:rPr lang="en-IE" sz="2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Econmy</a:t>
                      </a:r>
                      <a:endParaRPr lang="en-IE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E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September 2024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00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71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2360644" y="113415"/>
            <a:ext cx="4254759" cy="679688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800"/>
              <a:buFont typeface="Georgia"/>
              <a:buNone/>
            </a:pPr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OPERATIONS</a:t>
            </a:r>
          </a:p>
        </p:txBody>
      </p:sp>
      <p:sp>
        <p:nvSpPr>
          <p:cNvPr id="183" name="Google Shape;183;p15"/>
          <p:cNvSpPr txBox="1">
            <a:spLocks noGrp="1"/>
          </p:cNvSpPr>
          <p:nvPr>
            <p:ph idx="1"/>
          </p:nvPr>
        </p:nvSpPr>
        <p:spPr>
          <a:xfrm>
            <a:off x="139959" y="3765754"/>
            <a:ext cx="8889742" cy="2551573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 fontScale="77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100" dirty="0"/>
              <a:t>		</a:t>
            </a: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▪	</a:t>
            </a:r>
            <a:r>
              <a:rPr lang="en-IE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imports: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Oil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Wind turbine components/project cargo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Bitumen 	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▪ 	</a:t>
            </a:r>
            <a:r>
              <a:rPr lang="en-IE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exports: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RDF	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Scrap steel	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	Granular limestone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▪ 	Growth in onshore wind turbine business in recent years and strong medium term outlook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1100" dirty="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70;p13" descr="C:\Users\sinead.kirwan\Desktop\p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3900" y="113414"/>
            <a:ext cx="6858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20BA6-6A1C-9AAD-4F71-A926743D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47" y="793102"/>
            <a:ext cx="5169160" cy="28551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D9E3018-D3C8-4E66-B99B-1475C89C00F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38040" y="1358169"/>
            <a:ext cx="3920312" cy="46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EDB6C-7F1B-B888-E29F-C24A9647437E}"/>
              </a:ext>
            </a:extLst>
          </p:cNvPr>
          <p:cNvSpPr txBox="1"/>
          <p:nvPr/>
        </p:nvSpPr>
        <p:spPr>
          <a:xfrm>
            <a:off x="5059681" y="1358169"/>
            <a:ext cx="3657600" cy="4359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25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Proposed Port Relocation and Extension</a:t>
            </a:r>
            <a:endParaRPr kumimoji="0" lang="en-IE" sz="87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eorgia"/>
            </a:endParaRP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0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eorgia"/>
            </a:endParaRPr>
          </a:p>
          <a:p>
            <a:pPr marL="192882" marR="0" lvl="0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Final planning decision pending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eorgia"/>
            </a:endParaRPr>
          </a:p>
          <a:p>
            <a:pPr marL="192882" marR="0" lvl="0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Customer support for new Port</a:t>
            </a:r>
          </a:p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eorgia"/>
            </a:endParaRPr>
          </a:p>
          <a:p>
            <a:pPr marL="192882" marR="0" lvl="0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Practical issues with current Port infrastructure:</a:t>
            </a:r>
          </a:p>
          <a:p>
            <a:pPr marL="501492" marR="0" lvl="1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Dock gates</a:t>
            </a:r>
          </a:p>
          <a:p>
            <a:pPr marL="501492" marR="0" lvl="1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Customer costs per unit</a:t>
            </a:r>
          </a:p>
          <a:p>
            <a:pPr marL="501492" marR="0" lvl="1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Research vessels and </a:t>
            </a:r>
            <a:r>
              <a:rPr lang="en-IE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Irish Lights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Georgia"/>
            </a:endParaRPr>
          </a:p>
          <a:p>
            <a:pPr marL="501492" marR="0" lvl="1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Navy</a:t>
            </a:r>
          </a:p>
          <a:p>
            <a:pPr marL="501492" marR="0" lvl="1" indent="-192882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Onshore wind</a:t>
            </a:r>
          </a:p>
          <a:p>
            <a:pPr marL="617220" marR="0" lvl="2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IE" sz="12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8444E6-06DC-597D-D4C5-F6000A771C2B}"/>
              </a:ext>
            </a:extLst>
          </p:cNvPr>
          <p:cNvSpPr/>
          <p:nvPr/>
        </p:nvSpPr>
        <p:spPr>
          <a:xfrm>
            <a:off x="557832" y="2293004"/>
            <a:ext cx="1109675" cy="12191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556322-E56A-AD65-D23C-418B3A77AE4B}"/>
              </a:ext>
            </a:extLst>
          </p:cNvPr>
          <p:cNvSpPr/>
          <p:nvPr/>
        </p:nvSpPr>
        <p:spPr>
          <a:xfrm>
            <a:off x="1397926" y="3942837"/>
            <a:ext cx="2200541" cy="20703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31066-51A8-24A7-8D81-6F5590F71068}"/>
              </a:ext>
            </a:extLst>
          </p:cNvPr>
          <p:cNvSpPr txBox="1"/>
          <p:nvPr/>
        </p:nvSpPr>
        <p:spPr>
          <a:xfrm>
            <a:off x="3554581" y="5503998"/>
            <a:ext cx="846957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15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New Port</a:t>
            </a:r>
            <a:endParaRPr kumimoji="0" lang="en-I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70AB5-1D78-3E29-9BC6-B7376A0580A1}"/>
              </a:ext>
            </a:extLst>
          </p:cNvPr>
          <p:cNvSpPr txBox="1"/>
          <p:nvPr/>
        </p:nvSpPr>
        <p:spPr>
          <a:xfrm>
            <a:off x="1667508" y="2134670"/>
            <a:ext cx="1104109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17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15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rPr>
              <a:t>Existing Port</a:t>
            </a:r>
            <a:endParaRPr kumimoji="0" lang="en-I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170;p13" descr="C:\Users\sinead.kirwan\Desktop\p1.png">
            <a:extLst>
              <a:ext uri="{FF2B5EF4-FFF2-40B4-BE49-F238E27FC236}">
                <a16:creationId xmlns:a16="http://schemas.microsoft.com/office/drawing/2014/main" id="{9D795583-19B2-BD91-3F82-5A7F9C03ECE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5521" y="3734"/>
            <a:ext cx="465499" cy="407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7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765" y="103695"/>
            <a:ext cx="3120271" cy="1423447"/>
          </a:xfrm>
        </p:spPr>
        <p:txBody>
          <a:bodyPr anchor="ctr">
            <a:normAutofit/>
          </a:bodyPr>
          <a:lstStyle/>
          <a:p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Vessel Capacity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1923068"/>
            <a:ext cx="5571242" cy="4656841"/>
          </a:xfrm>
        </p:spPr>
        <p:txBody>
          <a:bodyPr anchor="ctr">
            <a:normAutofit/>
          </a:bodyPr>
          <a:lstStyle/>
          <a:p>
            <a:pPr mar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0" algn="l"/>
                <a:tab pos="720000" algn="l"/>
              </a:tabLst>
            </a:pPr>
            <a:r>
              <a:rPr lang="en-I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Existing Port			  	Proposed New Port						</a:t>
            </a: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buSzPts val="2295"/>
              <a:buNone/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Maximum ship size	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115 LOA and max 		250 LOA and</a:t>
            </a:r>
          </a:p>
          <a:p>
            <a:pPr marL="0" lvl="0" indent="0" defTabSz="720000">
              <a:spcBef>
                <a:spcPts val="0"/>
              </a:spcBef>
              <a:buSzPts val="2295"/>
              <a:buNone/>
            </a:pP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	beam 17m		 	max beam 50m			</a:t>
            </a: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buSzPts val="2295"/>
              <a:buNone/>
              <a:tabLst>
                <a:tab pos="720000" algn="l"/>
              </a:tabLst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Maximum draft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6.5m (larger vessels on	12m 				consultation with </a:t>
            </a: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buSzPts val="2295"/>
              <a:buNone/>
              <a:tabLst>
                <a:tab pos="720000" algn="l"/>
              </a:tabLst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Harbour Master)</a:t>
            </a: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lv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720000" algn="l"/>
              </a:tabLst>
            </a:pP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720000" algn="l"/>
              </a:tabLst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Quay length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621m			660m</a:t>
            </a:r>
          </a:p>
          <a:p>
            <a:pPr marL="0" lv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720000" algn="l"/>
              </a:tabLst>
            </a:pP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buSzPts val="2295"/>
              <a:buNone/>
              <a:tabLst>
                <a:tab pos="720000" algn="l"/>
              </a:tabLst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Access	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Dock gates are open for 	24 hr	</a:t>
            </a:r>
          </a:p>
          <a:p>
            <a:pPr marL="0" lvl="0" indent="0" defTabSz="720000">
              <a:spcBef>
                <a:spcPts val="0"/>
              </a:spcBef>
              <a:buSzPts val="2295"/>
              <a:buNone/>
              <a:tabLst>
                <a:tab pos="720000" algn="l"/>
              </a:tabLst>
            </a:pP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	2 hours before high water </a:t>
            </a:r>
          </a:p>
          <a:p>
            <a:pPr marL="0" lvl="0" indent="0" defTabSz="720000">
              <a:spcBef>
                <a:spcPts val="0"/>
              </a:spcBef>
              <a:buSzPts val="2295"/>
              <a:buNone/>
              <a:tabLst>
                <a:tab pos="720000" algn="l"/>
              </a:tabLst>
            </a:pP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	at each tide</a:t>
            </a:r>
          </a:p>
          <a:p>
            <a:pPr marL="0" lv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684000" algn="l"/>
                <a:tab pos="720000" algn="l"/>
              </a:tabLst>
            </a:pPr>
            <a:endParaRPr lang="en-I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720000">
              <a:spcBef>
                <a:spcPts val="0"/>
              </a:spcBef>
              <a:spcAft>
                <a:spcPts val="600"/>
              </a:spcAft>
              <a:buSzPts val="2295"/>
              <a:buNone/>
              <a:tabLst>
                <a:tab pos="684000" algn="l"/>
                <a:tab pos="720000" algn="l"/>
              </a:tabLst>
            </a:pPr>
            <a:r>
              <a:rPr lang="en-IE" sz="1200" b="1" dirty="0">
                <a:latin typeface="Arial" panose="020B0604020202020204" pitchFamily="34" charset="0"/>
                <a:cs typeface="Arial" panose="020B0604020202020204" pitchFamily="34" charset="0"/>
              </a:rPr>
              <a:t>Typical ship size</a:t>
            </a:r>
            <a:r>
              <a:rPr lang="en-IE" sz="1200" dirty="0">
                <a:latin typeface="Arial" panose="020B0604020202020204" pitchFamily="34" charset="0"/>
                <a:cs typeface="Arial" panose="020B0604020202020204" pitchFamily="34" charset="0"/>
              </a:rPr>
              <a:t>	4,000 – 6,000 tonnes		up to 35,000 							tonnes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600" dirty="0">
              <a:latin typeface="Arial Narrow" panose="020B0606020202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600" dirty="0">
              <a:latin typeface="Arial Narrow" panose="020B0606020202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600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600" dirty="0"/>
              <a:t>	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600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r>
              <a:rPr lang="en-IE" sz="600" dirty="0"/>
              <a:t>	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SzPts val="2295"/>
              <a:buNone/>
            </a:pPr>
            <a:endParaRPr lang="en-IE" sz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4DDC0-07EB-C93C-CEB1-347BC294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87" r="19362" b="-2"/>
          <a:stretch/>
        </p:blipFill>
        <p:spPr>
          <a:xfrm>
            <a:off x="5241303" y="1"/>
            <a:ext cx="3907814" cy="6858000"/>
          </a:xfrm>
          <a:prstGeom prst="rect">
            <a:avLst/>
          </a:prstGeom>
        </p:spPr>
      </p:pic>
      <p:pic>
        <p:nvPicPr>
          <p:cNvPr id="4" name="Google Shape;170;p13" descr="C:\Users\sinead.kirwan\Desktop\p1.png">
            <a:extLst>
              <a:ext uri="{FF2B5EF4-FFF2-40B4-BE49-F238E27FC236}">
                <a16:creationId xmlns:a16="http://schemas.microsoft.com/office/drawing/2014/main" id="{3107D8BD-E6FA-41EA-92B7-CA3A6097AD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32" y="103695"/>
            <a:ext cx="685800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67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146" y="138546"/>
            <a:ext cx="6761018" cy="124344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INNER DOCK - POTENTIAL BUILDING MIX</a:t>
            </a:r>
            <a:endParaRPr lang="en-I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01752" y="1527047"/>
            <a:ext cx="8503920" cy="3192735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SzPts val="2295"/>
              <a:buNone/>
            </a:pPr>
            <a:endParaRPr lang="en-IE" sz="1600" dirty="0"/>
          </a:p>
          <a:p>
            <a:pPr marL="0" lvl="0" indent="0">
              <a:spcBef>
                <a:spcPts val="0"/>
              </a:spcBef>
              <a:buSzPts val="2295"/>
              <a:buNone/>
            </a:pPr>
            <a:endParaRPr lang="en-IE" sz="1600" dirty="0"/>
          </a:p>
          <a:p>
            <a:pPr marL="0" lvl="0" indent="0">
              <a:spcBef>
                <a:spcPts val="0"/>
              </a:spcBef>
              <a:buSzPts val="2295"/>
              <a:buNone/>
            </a:pPr>
            <a:r>
              <a:rPr lang="en-IE" sz="2000" dirty="0"/>
              <a:t>	</a:t>
            </a:r>
          </a:p>
          <a:p>
            <a:pPr marL="0" lvl="0" indent="0">
              <a:spcBef>
                <a:spcPts val="0"/>
              </a:spcBef>
              <a:buSzPts val="2295"/>
              <a:buNone/>
            </a:pPr>
            <a:endParaRPr lang="en-IE" sz="2000" dirty="0"/>
          </a:p>
          <a:p>
            <a:pPr marL="0" lvl="0" indent="0">
              <a:spcBef>
                <a:spcPts val="0"/>
              </a:spcBef>
              <a:buSzPts val="2295"/>
              <a:buNone/>
            </a:pPr>
            <a:r>
              <a:rPr lang="en-IE" sz="2000" dirty="0"/>
              <a:t>	</a:t>
            </a:r>
          </a:p>
          <a:p>
            <a:pPr marL="0" lvl="0" indent="0">
              <a:spcBef>
                <a:spcPts val="0"/>
              </a:spcBef>
              <a:buSzPts val="2295"/>
              <a:buNone/>
            </a:pPr>
            <a:endParaRPr lang="en-IE" sz="2000" dirty="0"/>
          </a:p>
        </p:txBody>
      </p:sp>
      <p:pic>
        <p:nvPicPr>
          <p:cNvPr id="4" name="Google Shape;170;p13" descr="C:\Users\sinead.kirwan\Desktop\p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1419" y="138546"/>
            <a:ext cx="6858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4F03CF7-9E9D-49F8-9B07-18317BDC4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5" y="1268896"/>
            <a:ext cx="7479279" cy="480467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C935429-1F1A-340D-0EBF-059E305F7EC1}"/>
              </a:ext>
            </a:extLst>
          </p:cNvPr>
          <p:cNvSpPr/>
          <p:nvPr/>
        </p:nvSpPr>
        <p:spPr>
          <a:xfrm>
            <a:off x="5271796" y="2103621"/>
            <a:ext cx="2099388" cy="2421726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6A5D7-BF8B-1FE5-C8B4-185DCFBC8BF9}"/>
              </a:ext>
            </a:extLst>
          </p:cNvPr>
          <p:cNvSpPr txBox="1"/>
          <p:nvPr/>
        </p:nvSpPr>
        <p:spPr>
          <a:xfrm>
            <a:off x="7081935" y="2103621"/>
            <a:ext cx="100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Phase 1</a:t>
            </a:r>
          </a:p>
        </p:txBody>
      </p:sp>
    </p:spTree>
    <p:extLst>
      <p:ext uri="{BB962C8B-B14F-4D97-AF65-F5344CB8AC3E}">
        <p14:creationId xmlns:p14="http://schemas.microsoft.com/office/powerpoint/2010/main" val="97723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A6D34-5151-4887-A396-52CC148DA7E6}"/>
              </a:ext>
            </a:extLst>
          </p:cNvPr>
          <p:cNvSpPr txBox="1"/>
          <p:nvPr/>
        </p:nvSpPr>
        <p:spPr>
          <a:xfrm rot="10800000" flipV="1">
            <a:off x="111968" y="3489648"/>
            <a:ext cx="8621484" cy="291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ONSHORE WIND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437 MW (16% of national total) of “connected” onshore wind processed through Galway since 2014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Further c. 250 MW wind will be processed in 2023/2024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Strong outlook for 2024 and beyond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Repowering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170;p13" descr="C:\Users\sinead.kirwan\Desktop\p1.png">
            <a:extLst>
              <a:ext uri="{FF2B5EF4-FFF2-40B4-BE49-F238E27FC236}">
                <a16:creationId xmlns:a16="http://schemas.microsoft.com/office/drawing/2014/main" id="{9F9BDF2D-0EA7-4293-AE21-9755E5F286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0015" y="72757"/>
            <a:ext cx="573832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8EC1A-CFD4-DDD6-6A98-A377654D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65314"/>
            <a:ext cx="7947349" cy="33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5686A-8FFC-1DD6-D877-1184D6A5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DECFFB0-C823-BE15-BD45-1B4862E2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6D255B-673A-1213-1A54-C955DBCE9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C67BBD-9657-18D2-941C-0E92819E3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0094C5-AA5D-156C-AEA8-F866C984B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955A7B-0F61-5BAB-F070-350BF7C4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DF1F8-4DFF-81DA-119F-75F02BF79B42}"/>
              </a:ext>
            </a:extLst>
          </p:cNvPr>
          <p:cNvSpPr txBox="1"/>
          <p:nvPr/>
        </p:nvSpPr>
        <p:spPr>
          <a:xfrm>
            <a:off x="258617" y="489527"/>
            <a:ext cx="5569527" cy="968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31445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kern="1200" cap="all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04777-EF2F-B102-67C0-13C33F73F5ED}"/>
              </a:ext>
            </a:extLst>
          </p:cNvPr>
          <p:cNvSpPr txBox="1"/>
          <p:nvPr/>
        </p:nvSpPr>
        <p:spPr>
          <a:xfrm>
            <a:off x="186613" y="1608235"/>
            <a:ext cx="8864081" cy="207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0">
              <a:lnSpc>
                <a:spcPct val="120000"/>
              </a:lnSpc>
              <a:buClr>
                <a:schemeClr val="tx1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45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900" b="1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4" name="Google Shape;170;p13" descr="C:\Users\sinead.kirwan\Desktop\p1.png">
            <a:extLst>
              <a:ext uri="{FF2B5EF4-FFF2-40B4-BE49-F238E27FC236}">
                <a16:creationId xmlns:a16="http://schemas.microsoft.com/office/drawing/2014/main" id="{AD7FC094-D792-BC19-843B-EC239F8D0D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3040" y="311277"/>
            <a:ext cx="68580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1815D-648A-83AC-B027-B35A0BD155D4}"/>
              </a:ext>
            </a:extLst>
          </p:cNvPr>
          <p:cNvSpPr txBox="1"/>
          <p:nvPr/>
        </p:nvSpPr>
        <p:spPr>
          <a:xfrm>
            <a:off x="186610" y="311278"/>
            <a:ext cx="62443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for potential growth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EE841-2515-EB46-1C55-3B9381CE04BB}"/>
              </a:ext>
            </a:extLst>
          </p:cNvPr>
          <p:cNvSpPr txBox="1"/>
          <p:nvPr/>
        </p:nvSpPr>
        <p:spPr>
          <a:xfrm>
            <a:off x="258618" y="1801091"/>
            <a:ext cx="50245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60000" rtl="0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en-IE" sz="1600" b="1" dirty="0">
              <a:solidFill>
                <a:schemeClr val="tx1"/>
              </a:solidFill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  <a:p>
            <a:pPr defTabSz="360000">
              <a:tabLst>
                <a:tab pos="0" algn="l"/>
              </a:tabLst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Potential for multi modal hydrogen hub based in the Port of Galway</a:t>
            </a:r>
          </a:p>
          <a:p>
            <a:pPr marL="0" indent="0" defTabSz="360000">
              <a:buNone/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0" algn="l"/>
              </a:tabLst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Renewable energy/marine campus – start up/scaling, third level etc</a:t>
            </a:r>
          </a:p>
          <a:p>
            <a:pPr marL="0" indent="0" defTabSz="360000">
              <a:buNone/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0" algn="l"/>
              </a:tabLst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Opportunities for existing bulk customers</a:t>
            </a:r>
          </a:p>
          <a:p>
            <a:pPr marL="0" indent="0" defTabSz="360000">
              <a:buNone/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0" algn="l"/>
              </a:tabLst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New customers</a:t>
            </a:r>
          </a:p>
          <a:p>
            <a:pPr marL="0" indent="0" defTabSz="360000">
              <a:buNone/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0" algn="l"/>
              </a:tabLst>
            </a:pPr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Use of existing and new land bank for existing and new customers, including </a:t>
            </a:r>
            <a:r>
              <a:rPr lang="en-IE" sz="1600">
                <a:latin typeface="Arial" panose="020B0604020202020204" pitchFamily="34" charset="0"/>
                <a:cs typeface="Arial" panose="020B0604020202020204" pitchFamily="34" charset="0"/>
              </a:rPr>
              <a:t>potential relocations</a:t>
            </a: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360000">
              <a:buNone/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0" algn="l"/>
              </a:tabLst>
            </a:pPr>
            <a:endParaRPr lang="en-I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0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1D4510-E524-6573-9955-8BE6EED8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07F0279-B4B1-F4D8-067E-575BE7057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E3C222-1169-7D67-71E6-DE288A3D5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3A0C82-D9E1-823F-7FBA-7ECCF466E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66161E-7B2E-F03D-AD80-FF02503E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DA1B44-1A4D-6432-5821-151AFF12E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5598D-3791-DDD9-0D59-4AAA4B74307F}"/>
              </a:ext>
            </a:extLst>
          </p:cNvPr>
          <p:cNvSpPr txBox="1"/>
          <p:nvPr/>
        </p:nvSpPr>
        <p:spPr>
          <a:xfrm>
            <a:off x="186613" y="294539"/>
            <a:ext cx="6428792" cy="1002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131445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kern="1200" cap="all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131445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cap="all" dirty="0">
                <a:ln w="3175" cmpd="sng"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Review of national Ports policy</a:t>
            </a:r>
            <a:endParaRPr lang="en-US" sz="2600" b="1" kern="1200" cap="all" dirty="0">
              <a:ln w="3175" cmpd="sng">
                <a:noFill/>
              </a:ln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F2196-64E5-BF91-3974-12A0841E1928}"/>
              </a:ext>
            </a:extLst>
          </p:cNvPr>
          <p:cNvSpPr txBox="1"/>
          <p:nvPr/>
        </p:nvSpPr>
        <p:spPr>
          <a:xfrm>
            <a:off x="186613" y="1608235"/>
            <a:ext cx="8864081" cy="207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0"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	Key issues 	-	funding </a:t>
            </a:r>
          </a:p>
          <a:p>
            <a:pPr marL="1274445" lvl="3"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-	port measurement</a:t>
            </a:r>
          </a:p>
          <a:p>
            <a:pPr marL="133200" lvl="3">
              <a:lnSpc>
                <a:spcPct val="120000"/>
              </a:lnSpc>
              <a:buClr>
                <a:schemeClr val="tx1"/>
              </a:buClr>
              <a:buSzPct val="8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	Regional infrastructural deficit – our region ranks 218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out of 234 in the EU in 	terms of infrastructure	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45"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900" b="1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31445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4" name="Google Shape;170;p13" descr="C:\Users\sinead.kirwan\Desktop\p1.png">
            <a:extLst>
              <a:ext uri="{FF2B5EF4-FFF2-40B4-BE49-F238E27FC236}">
                <a16:creationId xmlns:a16="http://schemas.microsoft.com/office/drawing/2014/main" id="{3CD3839F-76FD-7215-E668-357C81F19E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3040" y="311277"/>
            <a:ext cx="6858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431EF-4BD8-91AD-0BFF-5B35734EE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06" y="3097763"/>
            <a:ext cx="6307494" cy="34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001 (3).jpg" descr="image001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57" y="-2411794"/>
            <a:ext cx="9288114" cy="1238415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Box 3"/>
          <p:cNvSpPr txBox="1"/>
          <p:nvPr/>
        </p:nvSpPr>
        <p:spPr>
          <a:xfrm>
            <a:off x="3851700" y="839198"/>
            <a:ext cx="211641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sym typeface="Arial Narrow"/>
              </a:rPr>
              <a:t>Q &amp; A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68" y="6170267"/>
            <a:ext cx="1785267" cy="479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4715511|-15368417|-11851413|-11645362|Markido&quot;,&quot;Id&quot;:&quot;65cc8eec35423067d4895768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67354BEFFBC8418530328A31BC0847" ma:contentTypeVersion="0" ma:contentTypeDescription="Create a new document." ma:contentTypeScope="" ma:versionID="8c6ec819b9f718cff97c414cca5c27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53f2d8843fd2aa64b81f9e8c63a661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BC30F9-489F-43A7-81B1-C5309B2BBD27}"/>
</file>

<file path=customXml/itemProps2.xml><?xml version="1.0" encoding="utf-8"?>
<ds:datastoreItem xmlns:ds="http://schemas.openxmlformats.org/officeDocument/2006/customXml" ds:itemID="{B4AB17D6-A313-410A-9E57-83753EA9A1C1}"/>
</file>

<file path=customXml/itemProps3.xml><?xml version="1.0" encoding="utf-8"?>
<ds:datastoreItem xmlns:ds="http://schemas.openxmlformats.org/officeDocument/2006/customXml" ds:itemID="{FE772F11-C2E7-4A89-8BAA-01AE87EA02C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376</Words>
  <Application>Microsoft Office PowerPoint</Application>
  <PresentationFormat>On-screen Show (4:3)</PresentationFormat>
  <Paragraphs>100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Georgia</vt:lpstr>
      <vt:lpstr>Office Theme</vt:lpstr>
      <vt:lpstr>2_Office Theme</vt:lpstr>
      <vt:lpstr>PowerPoint Presentation</vt:lpstr>
      <vt:lpstr>CURRENT OPERATIONS</vt:lpstr>
      <vt:lpstr>PowerPoint Presentation</vt:lpstr>
      <vt:lpstr>Vessel Capacity</vt:lpstr>
      <vt:lpstr>INNER DOCK - POTENTIAL BUILDING MIX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Galway</dc:title>
  <dc:creator>Sinead Kirwan</dc:creator>
  <cp:lastModifiedBy>Conor O'Dowd</cp:lastModifiedBy>
  <cp:revision>698</cp:revision>
  <cp:lastPrinted>2023-04-26T11:01:52Z</cp:lastPrinted>
  <dcterms:modified xsi:type="dcterms:W3CDTF">2024-09-10T09:41:52Z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0x0101007C67354BEFFBC8418530328A31BC0847</vt:lpwstr>
  </property>
</Properties>
</file>