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</p:sldIdLst>
  <p:sldSz cx="18288000" cy="10287000"/>
  <p:notesSz cx="6858000" cy="9144000"/>
  <p:embeddedFontLst>
    <p:embeddedFont>
      <p:font typeface="DM Sans" pitchFamily="2" charset="-18"/>
      <p:regular r:id="rId25"/>
      <p:bold r:id="rId26"/>
      <p:italic r:id="rId27"/>
      <p:boldItalic r:id="rId28"/>
    </p:embeddedFont>
    <p:embeddedFont>
      <p:font typeface="DM Sans Bold" charset="-18"/>
      <p:regular r:id="rId29"/>
    </p:embeddedFont>
    <p:embeddedFont>
      <p:font typeface="DM Sans Italics" panose="020B0604020202020204" charset="-18"/>
      <p:regular r:id="rId30"/>
    </p:embeddedFont>
    <p:embeddedFont>
      <p:font typeface="Now Bold" panose="020B0604020202020204" charset="-18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0258" autoAdjust="0"/>
  </p:normalViewPr>
  <p:slideViewPr>
    <p:cSldViewPr>
      <p:cViewPr varScale="1">
        <p:scale>
          <a:sx n="45" d="100"/>
          <a:sy n="45" d="100"/>
        </p:scale>
        <p:origin x="123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8664A-BAEB-468D-AD41-B5385690F030}" type="datetimeFigureOut">
              <a:rPr lang="pl-PL" smtClean="0"/>
              <a:t>06.10.2024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CA16C9-58F1-4445-A4E4-7AF59ECA47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5345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l">
              <a:lnSpc>
                <a:spcPts val="2355"/>
              </a:lnSpc>
              <a:buFont typeface="+mj-lt"/>
              <a:buAutoNum type="arabicPeriod"/>
            </a:pPr>
            <a:r>
              <a:rPr lang="en-US" sz="12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3D modelling and printing</a:t>
            </a:r>
          </a:p>
          <a:p>
            <a:pPr marL="228600" indent="-228600" algn="l">
              <a:lnSpc>
                <a:spcPts val="2355"/>
              </a:lnSpc>
              <a:buFont typeface="+mj-lt"/>
              <a:buAutoNum type="arabicPeriod"/>
            </a:pPr>
            <a:r>
              <a:rPr lang="en-US" sz="12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clickable UX/UI mock-ups for apps</a:t>
            </a:r>
          </a:p>
          <a:p>
            <a:pPr marL="228600" lvl="0" indent="-228600" algn="l">
              <a:lnSpc>
                <a:spcPts val="2355"/>
              </a:lnSpc>
              <a:buFont typeface="+mj-lt"/>
              <a:buAutoNum type="arabicPeriod"/>
            </a:pPr>
            <a:r>
              <a:rPr lang="en-US" sz="12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IT/ICT services</a:t>
            </a:r>
          </a:p>
          <a:p>
            <a:pPr marL="228600" indent="-228600" algn="l">
              <a:lnSpc>
                <a:spcPts val="2355"/>
              </a:lnSpc>
              <a:buFont typeface="+mj-lt"/>
              <a:buAutoNum type="arabicPeriod"/>
            </a:pPr>
            <a:r>
              <a:rPr lang="en-US" sz="12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market research and analysis</a:t>
            </a:r>
          </a:p>
          <a:p>
            <a:pPr marL="228600" indent="-228600" algn="l">
              <a:lnSpc>
                <a:spcPts val="2355"/>
              </a:lnSpc>
              <a:buFont typeface="+mj-lt"/>
              <a:buAutoNum type="arabicPeriod"/>
            </a:pPr>
            <a:r>
              <a:rPr lang="en-US" sz="12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business strategies</a:t>
            </a:r>
          </a:p>
          <a:p>
            <a:pPr marL="228600" indent="-228600" algn="l">
              <a:lnSpc>
                <a:spcPts val="2355"/>
              </a:lnSpc>
              <a:buFont typeface="+mj-lt"/>
              <a:buAutoNum type="arabicPeriod"/>
            </a:pPr>
            <a:r>
              <a:rPr lang="en-US" sz="12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GDPR documentation</a:t>
            </a:r>
          </a:p>
          <a:p>
            <a:pPr marL="228600" lvl="0" indent="-228600" algn="l">
              <a:lnSpc>
                <a:spcPts val="2355"/>
              </a:lnSpc>
              <a:buFont typeface="+mj-lt"/>
              <a:buAutoNum type="arabicPeriod"/>
            </a:pPr>
            <a:r>
              <a:rPr lang="en-US" sz="12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industrial property rights protection</a:t>
            </a:r>
          </a:p>
          <a:p>
            <a:pPr marL="228600" indent="-228600" algn="l">
              <a:lnSpc>
                <a:spcPts val="2355"/>
              </a:lnSpc>
              <a:buFont typeface="+mj-lt"/>
              <a:buAutoNum type="arabicPeriod"/>
            </a:pPr>
            <a:r>
              <a:rPr lang="en-US" sz="12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public speaking, pitching sessions and team building workshops</a:t>
            </a:r>
          </a:p>
          <a:p>
            <a:pPr marL="228600" lvl="0" indent="-228600" algn="l">
              <a:lnSpc>
                <a:spcPts val="2355"/>
              </a:lnSpc>
              <a:buFont typeface="+mj-lt"/>
              <a:buAutoNum type="arabicPeriod"/>
            </a:pPr>
            <a:r>
              <a:rPr lang="en-US" sz="12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intellectual property protection</a:t>
            </a:r>
          </a:p>
          <a:p>
            <a:pPr marL="228600" indent="-228600" algn="l">
              <a:lnSpc>
                <a:spcPts val="2355"/>
              </a:lnSpc>
              <a:buFont typeface="+mj-lt"/>
              <a:buAutoNum type="arabicPeriod"/>
            </a:pPr>
            <a:r>
              <a:rPr lang="en-US" sz="12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trainings in financing sources</a:t>
            </a:r>
          </a:p>
          <a:p>
            <a:pPr marL="228600" indent="-228600" algn="l">
              <a:lnSpc>
                <a:spcPts val="2355"/>
              </a:lnSpc>
              <a:buFont typeface="+mj-lt"/>
              <a:buAutoNum type="arabicPeriod"/>
            </a:pPr>
            <a:r>
              <a:rPr lang="en-US" sz="12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HR strategy and development</a:t>
            </a:r>
          </a:p>
          <a:p>
            <a:pPr marL="228600" indent="-228600" algn="l">
              <a:lnSpc>
                <a:spcPts val="2355"/>
              </a:lnSpc>
              <a:buFont typeface="+mj-lt"/>
              <a:buAutoNum type="arabicPeriod"/>
            </a:pPr>
            <a:r>
              <a:rPr lang="en-US" sz="12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optimal organizational structure</a:t>
            </a:r>
          </a:p>
          <a:p>
            <a:pPr marL="228600" lvl="0" indent="-228600" algn="l">
              <a:lnSpc>
                <a:spcPts val="2355"/>
              </a:lnSpc>
              <a:buFont typeface="+mj-lt"/>
              <a:buAutoNum type="arabicPeriod"/>
            </a:pPr>
            <a:r>
              <a:rPr lang="en-US" sz="12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sales and negotiation</a:t>
            </a:r>
          </a:p>
          <a:p>
            <a:pPr marL="228600" indent="-228600" algn="l">
              <a:lnSpc>
                <a:spcPts val="2355"/>
              </a:lnSpc>
              <a:buFont typeface="+mj-lt"/>
              <a:buAutoNum type="arabicPeriod"/>
            </a:pPr>
            <a:r>
              <a:rPr lang="en-US" sz="12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legal assistance</a:t>
            </a:r>
          </a:p>
          <a:p>
            <a:pPr marL="228600" indent="-228600" algn="l">
              <a:lnSpc>
                <a:spcPts val="2355"/>
              </a:lnSpc>
              <a:buFont typeface="+mj-lt"/>
              <a:buAutoNum type="arabicPeriod"/>
            </a:pPr>
            <a:r>
              <a:rPr lang="en-US" sz="12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accounting</a:t>
            </a:r>
          </a:p>
          <a:p>
            <a:pPr marL="228600" indent="-228600" algn="l">
              <a:lnSpc>
                <a:spcPts val="2355"/>
              </a:lnSpc>
              <a:buFont typeface="+mj-lt"/>
              <a:buAutoNum type="arabicPeriod"/>
            </a:pPr>
            <a:r>
              <a:rPr lang="en-US" sz="12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marketing strategy</a:t>
            </a:r>
          </a:p>
          <a:p>
            <a:pPr marL="228600" lvl="0" indent="-228600" algn="l">
              <a:lnSpc>
                <a:spcPts val="2355"/>
              </a:lnSpc>
              <a:buFont typeface="+mj-lt"/>
              <a:buAutoNum type="arabicPeriod"/>
            </a:pPr>
            <a:r>
              <a:rPr lang="en-US" sz="12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visual identity</a:t>
            </a:r>
          </a:p>
          <a:p>
            <a:pPr marL="228600" indent="-228600" algn="l">
              <a:buFont typeface="+mj-lt"/>
              <a:buAutoNum type="arabicPeriod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CA16C9-58F1-4445-A4E4-7AF59ECA4796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7428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13.png"/><Relationship Id="rId12" Type="http://schemas.openxmlformats.org/officeDocument/2006/relationships/image" Target="../media/image37.sv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svg"/><Relationship Id="rId4" Type="http://schemas.openxmlformats.org/officeDocument/2006/relationships/image" Target="../media/image31.svg"/><Relationship Id="rId9" Type="http://schemas.openxmlformats.org/officeDocument/2006/relationships/image" Target="../media/image34.png"/><Relationship Id="rId14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5.sv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9.pn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4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5.svg"/><Relationship Id="rId7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jpeg"/><Relationship Id="rId9" Type="http://schemas.openxmlformats.org/officeDocument/2006/relationships/image" Target="../media/image6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1392544" y="4154952"/>
            <a:ext cx="11958151" cy="1929323"/>
            <a:chOff x="0" y="0"/>
            <a:chExt cx="3149472" cy="5081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145DA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208957" y="-1011147"/>
            <a:ext cx="2647750" cy="2647750"/>
          </a:xfrm>
          <a:custGeom>
            <a:avLst/>
            <a:gdLst/>
            <a:ahLst/>
            <a:cxnLst/>
            <a:rect l="l" t="t" r="r" b="b"/>
            <a:pathLst>
              <a:path w="2647750" h="2647750">
                <a:moveTo>
                  <a:pt x="0" y="0"/>
                </a:moveTo>
                <a:lnTo>
                  <a:pt x="2647750" y="0"/>
                </a:lnTo>
                <a:lnTo>
                  <a:pt x="2647750" y="2647750"/>
                </a:lnTo>
                <a:lnTo>
                  <a:pt x="0" y="2647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6" name="Group 6"/>
          <p:cNvGrpSpPr/>
          <p:nvPr/>
        </p:nvGrpSpPr>
        <p:grpSpPr>
          <a:xfrm>
            <a:off x="9837651" y="0"/>
            <a:ext cx="8603573" cy="10287000"/>
            <a:chOff x="0" y="0"/>
            <a:chExt cx="8603361" cy="10286746"/>
          </a:xfrm>
        </p:grpSpPr>
        <p:sp>
          <p:nvSpPr>
            <p:cNvPr id="7" name="Freeform 7"/>
            <p:cNvSpPr/>
            <p:nvPr/>
          </p:nvSpPr>
          <p:spPr>
            <a:xfrm>
              <a:off x="-2794" y="-127"/>
              <a:ext cx="8606155" cy="10286873"/>
            </a:xfrm>
            <a:custGeom>
              <a:avLst/>
              <a:gdLst/>
              <a:ahLst/>
              <a:cxnLst/>
              <a:rect l="l" t="t" r="r" b="b"/>
              <a:pathLst>
                <a:path w="8606155" h="10286873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4"/>
              <a:stretch>
                <a:fillRect l="-39675" r="-39675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Freeform 8"/>
          <p:cNvSpPr/>
          <p:nvPr/>
        </p:nvSpPr>
        <p:spPr>
          <a:xfrm>
            <a:off x="-295175" y="8630507"/>
            <a:ext cx="2647750" cy="2647750"/>
          </a:xfrm>
          <a:custGeom>
            <a:avLst/>
            <a:gdLst/>
            <a:ahLst/>
            <a:cxnLst/>
            <a:rect l="l" t="t" r="r" b="b"/>
            <a:pathLst>
              <a:path w="2647750" h="2647750">
                <a:moveTo>
                  <a:pt x="0" y="0"/>
                </a:moveTo>
                <a:lnTo>
                  <a:pt x="2647750" y="0"/>
                </a:lnTo>
                <a:lnTo>
                  <a:pt x="2647750" y="2647751"/>
                </a:lnTo>
                <a:lnTo>
                  <a:pt x="0" y="26477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573748" y="2215005"/>
            <a:ext cx="5279650" cy="1303964"/>
          </a:xfrm>
          <a:custGeom>
            <a:avLst/>
            <a:gdLst/>
            <a:ahLst/>
            <a:cxnLst/>
            <a:rect l="l" t="t" r="r" b="b"/>
            <a:pathLst>
              <a:path w="5279650" h="1303964">
                <a:moveTo>
                  <a:pt x="0" y="0"/>
                </a:moveTo>
                <a:lnTo>
                  <a:pt x="5279650" y="0"/>
                </a:lnTo>
                <a:lnTo>
                  <a:pt x="5279650" y="1303964"/>
                </a:lnTo>
                <a:lnTo>
                  <a:pt x="0" y="13039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1573748" y="7036704"/>
            <a:ext cx="7913921" cy="46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27"/>
              </a:lnSpc>
              <a:spcBef>
                <a:spcPct val="0"/>
              </a:spcBef>
            </a:pPr>
            <a:r>
              <a:rPr lang="en-US" sz="3030" i="1">
                <a:solidFill>
                  <a:srgbClr val="56AEFF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Michał Podbielski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73748" y="4214294"/>
            <a:ext cx="10959085" cy="770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 b="1">
                <a:solidFill>
                  <a:srgbClr val="FFFBFB"/>
                </a:solidFill>
                <a:latin typeface="Now Bold"/>
                <a:ea typeface="Now Bold"/>
                <a:cs typeface="Now Bold"/>
                <a:sym typeface="Now Bold"/>
              </a:rPr>
              <a:t>ACTIVE PARTICIPANT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73748" y="4984761"/>
            <a:ext cx="9659937" cy="135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499" b="1">
                <a:solidFill>
                  <a:srgbClr val="56AEFF"/>
                </a:solidFill>
                <a:latin typeface="Now Bold"/>
                <a:ea typeface="Now Bold"/>
                <a:cs typeface="Now Bold"/>
                <a:sym typeface="Now Bold"/>
              </a:rPr>
              <a:t>IN THE REGIONAL INNOVATION ECOSYSTEM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99382" y="-54747"/>
            <a:ext cx="8958965" cy="9313047"/>
            <a:chOff x="0" y="0"/>
            <a:chExt cx="610857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2"/>
              <a:stretch>
                <a:fillRect t="-21997" b="-21997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" name="Freeform 4"/>
          <p:cNvSpPr/>
          <p:nvPr/>
        </p:nvSpPr>
        <p:spPr>
          <a:xfrm>
            <a:off x="17259300" y="8127303"/>
            <a:ext cx="1802889" cy="1802889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9833387" y="-1033334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20" y="0"/>
                </a:lnTo>
                <a:lnTo>
                  <a:pt x="2293320" y="2293319"/>
                </a:lnTo>
                <a:lnTo>
                  <a:pt x="0" y="22933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6" name="Group 6"/>
          <p:cNvGrpSpPr/>
          <p:nvPr/>
        </p:nvGrpSpPr>
        <p:grpSpPr>
          <a:xfrm>
            <a:off x="-1543050" y="-54747"/>
            <a:ext cx="2760734" cy="10341747"/>
            <a:chOff x="0" y="0"/>
            <a:chExt cx="727107" cy="27237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27107" cy="2723752"/>
            </a:xfrm>
            <a:custGeom>
              <a:avLst/>
              <a:gdLst/>
              <a:ahLst/>
              <a:cxnLst/>
              <a:rect l="l" t="t" r="r" b="b"/>
              <a:pathLst>
                <a:path w="727107" h="2723752">
                  <a:moveTo>
                    <a:pt x="0" y="0"/>
                  </a:moveTo>
                  <a:lnTo>
                    <a:pt x="727107" y="0"/>
                  </a:lnTo>
                  <a:lnTo>
                    <a:pt x="7271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145DA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727107" cy="2761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324729" y="445469"/>
            <a:ext cx="903572" cy="1150380"/>
          </a:xfrm>
          <a:custGeom>
            <a:avLst/>
            <a:gdLst/>
            <a:ahLst/>
            <a:cxnLst/>
            <a:rect l="l" t="t" r="r" b="b"/>
            <a:pathLst>
              <a:path w="903572" h="1150380">
                <a:moveTo>
                  <a:pt x="0" y="0"/>
                </a:moveTo>
                <a:lnTo>
                  <a:pt x="903572" y="0"/>
                </a:lnTo>
                <a:lnTo>
                  <a:pt x="903572" y="1150380"/>
                </a:lnTo>
                <a:lnTo>
                  <a:pt x="0" y="1150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2152108" y="4135944"/>
            <a:ext cx="6345242" cy="670581"/>
            <a:chOff x="0" y="0"/>
            <a:chExt cx="8460322" cy="894108"/>
          </a:xfrm>
        </p:grpSpPr>
        <p:sp>
          <p:nvSpPr>
            <p:cNvPr id="11" name="AutoShape 11"/>
            <p:cNvSpPr/>
            <p:nvPr/>
          </p:nvSpPr>
          <p:spPr>
            <a:xfrm flipH="1" flipV="1">
              <a:off x="0" y="31750"/>
              <a:ext cx="781494" cy="0"/>
            </a:xfrm>
            <a:prstGeom prst="line">
              <a:avLst/>
            </a:prstGeom>
            <a:ln w="6350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4925"/>
              <a:ext cx="8460322" cy="859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Operating largest science education centre in eastern Poland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152108" y="5254200"/>
            <a:ext cx="6345242" cy="337206"/>
            <a:chOff x="0" y="0"/>
            <a:chExt cx="8460322" cy="449608"/>
          </a:xfrm>
        </p:grpSpPr>
        <p:sp>
          <p:nvSpPr>
            <p:cNvPr id="14" name="AutoShape 14"/>
            <p:cNvSpPr/>
            <p:nvPr/>
          </p:nvSpPr>
          <p:spPr>
            <a:xfrm flipH="1" flipV="1">
              <a:off x="0" y="31750"/>
              <a:ext cx="781494" cy="0"/>
            </a:xfrm>
            <a:prstGeom prst="line">
              <a:avLst/>
            </a:prstGeom>
            <a:ln w="6350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4925"/>
              <a:ext cx="8460322" cy="414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For all ages with a dedicated exhibition for children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547919" y="2043399"/>
            <a:ext cx="9021227" cy="1348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61"/>
              </a:lnSpc>
              <a:spcBef>
                <a:spcPct val="0"/>
              </a:spcBef>
            </a:pPr>
            <a:r>
              <a:rPr lang="en-US" sz="4384" b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PROMOTING SCIENCE, RESEARCH AND INNOVATION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99382" y="-54747"/>
            <a:ext cx="8958965" cy="9313047"/>
            <a:chOff x="0" y="0"/>
            <a:chExt cx="610857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2"/>
              <a:stretch>
                <a:fillRect l="-27964" r="-2796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" name="Freeform 4"/>
          <p:cNvSpPr/>
          <p:nvPr/>
        </p:nvSpPr>
        <p:spPr>
          <a:xfrm>
            <a:off x="17259300" y="8127303"/>
            <a:ext cx="1802889" cy="1802889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9833387" y="-1033334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20" y="0"/>
                </a:lnTo>
                <a:lnTo>
                  <a:pt x="2293320" y="2293319"/>
                </a:lnTo>
                <a:lnTo>
                  <a:pt x="0" y="22933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6" name="Group 6"/>
          <p:cNvGrpSpPr/>
          <p:nvPr/>
        </p:nvGrpSpPr>
        <p:grpSpPr>
          <a:xfrm>
            <a:off x="-1543050" y="-54747"/>
            <a:ext cx="2760734" cy="10341747"/>
            <a:chOff x="0" y="0"/>
            <a:chExt cx="727107" cy="27237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27107" cy="2723752"/>
            </a:xfrm>
            <a:custGeom>
              <a:avLst/>
              <a:gdLst/>
              <a:ahLst/>
              <a:cxnLst/>
              <a:rect l="l" t="t" r="r" b="b"/>
              <a:pathLst>
                <a:path w="727107" h="2723752">
                  <a:moveTo>
                    <a:pt x="0" y="0"/>
                  </a:moveTo>
                  <a:lnTo>
                    <a:pt x="727107" y="0"/>
                  </a:lnTo>
                  <a:lnTo>
                    <a:pt x="7271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145DA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727107" cy="2761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324729" y="445469"/>
            <a:ext cx="903572" cy="1150380"/>
          </a:xfrm>
          <a:custGeom>
            <a:avLst/>
            <a:gdLst/>
            <a:ahLst/>
            <a:cxnLst/>
            <a:rect l="l" t="t" r="r" b="b"/>
            <a:pathLst>
              <a:path w="903572" h="1150380">
                <a:moveTo>
                  <a:pt x="0" y="0"/>
                </a:moveTo>
                <a:lnTo>
                  <a:pt x="903572" y="0"/>
                </a:lnTo>
                <a:lnTo>
                  <a:pt x="903572" y="1150380"/>
                </a:lnTo>
                <a:lnTo>
                  <a:pt x="0" y="1150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2152108" y="4135944"/>
            <a:ext cx="6345242" cy="670581"/>
            <a:chOff x="0" y="0"/>
            <a:chExt cx="8460322" cy="894108"/>
          </a:xfrm>
        </p:grpSpPr>
        <p:sp>
          <p:nvSpPr>
            <p:cNvPr id="11" name="AutoShape 11"/>
            <p:cNvSpPr/>
            <p:nvPr/>
          </p:nvSpPr>
          <p:spPr>
            <a:xfrm flipH="1" flipV="1">
              <a:off x="0" y="31750"/>
              <a:ext cx="781494" cy="0"/>
            </a:xfrm>
            <a:prstGeom prst="line">
              <a:avLst/>
            </a:prstGeom>
            <a:ln w="6350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4925"/>
              <a:ext cx="8460322" cy="859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Operating largest science education centre in eastern Poland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152108" y="5254200"/>
            <a:ext cx="6345242" cy="337206"/>
            <a:chOff x="0" y="0"/>
            <a:chExt cx="8460322" cy="449608"/>
          </a:xfrm>
        </p:grpSpPr>
        <p:sp>
          <p:nvSpPr>
            <p:cNvPr id="14" name="AutoShape 14"/>
            <p:cNvSpPr/>
            <p:nvPr/>
          </p:nvSpPr>
          <p:spPr>
            <a:xfrm flipH="1" flipV="1">
              <a:off x="0" y="31750"/>
              <a:ext cx="781494" cy="0"/>
            </a:xfrm>
            <a:prstGeom prst="line">
              <a:avLst/>
            </a:prstGeom>
            <a:ln w="6350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4925"/>
              <a:ext cx="8460322" cy="414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For all ages with a dedicated exhibition for children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152108" y="6039081"/>
            <a:ext cx="6345242" cy="337206"/>
            <a:chOff x="0" y="0"/>
            <a:chExt cx="8460322" cy="449608"/>
          </a:xfrm>
        </p:grpSpPr>
        <p:sp>
          <p:nvSpPr>
            <p:cNvPr id="17" name="AutoShape 17"/>
            <p:cNvSpPr/>
            <p:nvPr/>
          </p:nvSpPr>
          <p:spPr>
            <a:xfrm flipH="1" flipV="1">
              <a:off x="0" y="31750"/>
              <a:ext cx="781494" cy="0"/>
            </a:xfrm>
            <a:prstGeom prst="line">
              <a:avLst/>
            </a:prstGeom>
            <a:ln w="6350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4925"/>
              <a:ext cx="8460322" cy="414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3,000 sq. m and over 130 interactive stations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547919" y="2043399"/>
            <a:ext cx="9021227" cy="1348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61"/>
              </a:lnSpc>
              <a:spcBef>
                <a:spcPct val="0"/>
              </a:spcBef>
            </a:pPr>
            <a:r>
              <a:rPr lang="en-US" sz="4384" b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PROMOTING SCIENCE, RESEARCH AND INNOVATION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99382" y="-54747"/>
            <a:ext cx="8958965" cy="9313047"/>
            <a:chOff x="0" y="0"/>
            <a:chExt cx="610857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2"/>
              <a:stretch>
                <a:fillRect t="-22058" b="-2205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" name="Freeform 4"/>
          <p:cNvSpPr/>
          <p:nvPr/>
        </p:nvSpPr>
        <p:spPr>
          <a:xfrm>
            <a:off x="17259300" y="8127303"/>
            <a:ext cx="1802889" cy="1802889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9833387" y="-1033334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20" y="0"/>
                </a:lnTo>
                <a:lnTo>
                  <a:pt x="2293320" y="2293319"/>
                </a:lnTo>
                <a:lnTo>
                  <a:pt x="0" y="22933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6" name="Group 6"/>
          <p:cNvGrpSpPr/>
          <p:nvPr/>
        </p:nvGrpSpPr>
        <p:grpSpPr>
          <a:xfrm>
            <a:off x="-1543050" y="-54747"/>
            <a:ext cx="2760734" cy="10341747"/>
            <a:chOff x="0" y="0"/>
            <a:chExt cx="727107" cy="27237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27107" cy="2723752"/>
            </a:xfrm>
            <a:custGeom>
              <a:avLst/>
              <a:gdLst/>
              <a:ahLst/>
              <a:cxnLst/>
              <a:rect l="l" t="t" r="r" b="b"/>
              <a:pathLst>
                <a:path w="727107" h="2723752">
                  <a:moveTo>
                    <a:pt x="0" y="0"/>
                  </a:moveTo>
                  <a:lnTo>
                    <a:pt x="727107" y="0"/>
                  </a:lnTo>
                  <a:lnTo>
                    <a:pt x="7271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145DA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727107" cy="2761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324729" y="445469"/>
            <a:ext cx="903572" cy="1150380"/>
          </a:xfrm>
          <a:custGeom>
            <a:avLst/>
            <a:gdLst/>
            <a:ahLst/>
            <a:cxnLst/>
            <a:rect l="l" t="t" r="r" b="b"/>
            <a:pathLst>
              <a:path w="903572" h="1150380">
                <a:moveTo>
                  <a:pt x="0" y="0"/>
                </a:moveTo>
                <a:lnTo>
                  <a:pt x="903572" y="0"/>
                </a:lnTo>
                <a:lnTo>
                  <a:pt x="903572" y="1150380"/>
                </a:lnTo>
                <a:lnTo>
                  <a:pt x="0" y="1150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2152108" y="4135944"/>
            <a:ext cx="6345242" cy="670581"/>
            <a:chOff x="0" y="0"/>
            <a:chExt cx="8460322" cy="894108"/>
          </a:xfrm>
        </p:grpSpPr>
        <p:sp>
          <p:nvSpPr>
            <p:cNvPr id="11" name="AutoShape 11"/>
            <p:cNvSpPr/>
            <p:nvPr/>
          </p:nvSpPr>
          <p:spPr>
            <a:xfrm flipH="1" flipV="1">
              <a:off x="0" y="31750"/>
              <a:ext cx="781494" cy="0"/>
            </a:xfrm>
            <a:prstGeom prst="line">
              <a:avLst/>
            </a:prstGeom>
            <a:ln w="6350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4925"/>
              <a:ext cx="8460322" cy="859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Operating largest science education centre in eastern Poland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152108" y="5254200"/>
            <a:ext cx="6345242" cy="337206"/>
            <a:chOff x="0" y="0"/>
            <a:chExt cx="8460322" cy="449608"/>
          </a:xfrm>
        </p:grpSpPr>
        <p:sp>
          <p:nvSpPr>
            <p:cNvPr id="14" name="AutoShape 14"/>
            <p:cNvSpPr/>
            <p:nvPr/>
          </p:nvSpPr>
          <p:spPr>
            <a:xfrm flipH="1" flipV="1">
              <a:off x="0" y="31750"/>
              <a:ext cx="781494" cy="0"/>
            </a:xfrm>
            <a:prstGeom prst="line">
              <a:avLst/>
            </a:prstGeom>
            <a:ln w="6350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4925"/>
              <a:ext cx="8460322" cy="414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For all ages with a dedicated exhibition for children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152108" y="6039081"/>
            <a:ext cx="6345242" cy="337206"/>
            <a:chOff x="0" y="0"/>
            <a:chExt cx="8460322" cy="449608"/>
          </a:xfrm>
        </p:grpSpPr>
        <p:sp>
          <p:nvSpPr>
            <p:cNvPr id="17" name="AutoShape 17"/>
            <p:cNvSpPr/>
            <p:nvPr/>
          </p:nvSpPr>
          <p:spPr>
            <a:xfrm flipH="1" flipV="1">
              <a:off x="0" y="31750"/>
              <a:ext cx="781494" cy="0"/>
            </a:xfrm>
            <a:prstGeom prst="line">
              <a:avLst/>
            </a:prstGeom>
            <a:ln w="6350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4925"/>
              <a:ext cx="8460322" cy="414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3,000 sq. m and over 130 interactive stations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152108" y="6947787"/>
            <a:ext cx="6345242" cy="337206"/>
            <a:chOff x="0" y="0"/>
            <a:chExt cx="8460322" cy="449608"/>
          </a:xfrm>
        </p:grpSpPr>
        <p:sp>
          <p:nvSpPr>
            <p:cNvPr id="20" name="AutoShape 20"/>
            <p:cNvSpPr/>
            <p:nvPr/>
          </p:nvSpPr>
          <p:spPr>
            <a:xfrm flipH="1" flipV="1">
              <a:off x="0" y="31750"/>
              <a:ext cx="781494" cy="0"/>
            </a:xfrm>
            <a:prstGeom prst="line">
              <a:avLst/>
            </a:prstGeom>
            <a:ln w="6350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34925"/>
              <a:ext cx="8460322" cy="414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Scientific workshops and events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547919" y="2043399"/>
            <a:ext cx="9021227" cy="1348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61"/>
              </a:lnSpc>
              <a:spcBef>
                <a:spcPct val="0"/>
              </a:spcBef>
            </a:pPr>
            <a:r>
              <a:rPr lang="en-US" sz="4384" b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PROMOTING SCIENCE, RESEARCH AND INNOVATION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043901" cy="10287000"/>
            <a:chOff x="0" y="0"/>
            <a:chExt cx="845449" cy="14389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5449" cy="1438994"/>
            </a:xfrm>
            <a:custGeom>
              <a:avLst/>
              <a:gdLst/>
              <a:ahLst/>
              <a:cxnLst/>
              <a:rect l="l" t="t" r="r" b="b"/>
              <a:pathLst>
                <a:path w="845449" h="1438994">
                  <a:moveTo>
                    <a:pt x="0" y="0"/>
                  </a:moveTo>
                  <a:lnTo>
                    <a:pt x="845449" y="0"/>
                  </a:lnTo>
                  <a:lnTo>
                    <a:pt x="845449" y="1438994"/>
                  </a:lnTo>
                  <a:lnTo>
                    <a:pt x="0" y="1438994"/>
                  </a:lnTo>
                  <a:close/>
                </a:path>
              </a:pathLst>
            </a:custGeom>
            <a:blipFill>
              <a:blip r:embed="rId2"/>
              <a:stretch>
                <a:fillRect l="-77653" r="-77653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" name="Freeform 4"/>
          <p:cNvSpPr/>
          <p:nvPr/>
        </p:nvSpPr>
        <p:spPr>
          <a:xfrm>
            <a:off x="-5993373" y="-5458262"/>
            <a:ext cx="10196686" cy="10196686"/>
          </a:xfrm>
          <a:custGeom>
            <a:avLst/>
            <a:gdLst/>
            <a:ahLst/>
            <a:cxnLst/>
            <a:rect l="l" t="t" r="r" b="b"/>
            <a:pathLst>
              <a:path w="10196686" h="10196686">
                <a:moveTo>
                  <a:pt x="0" y="0"/>
                </a:moveTo>
                <a:lnTo>
                  <a:pt x="10196686" y="0"/>
                </a:lnTo>
                <a:lnTo>
                  <a:pt x="10196686" y="10196685"/>
                </a:lnTo>
                <a:lnTo>
                  <a:pt x="0" y="101966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4697329" y="6667836"/>
            <a:ext cx="8414387" cy="8414387"/>
          </a:xfrm>
          <a:custGeom>
            <a:avLst/>
            <a:gdLst/>
            <a:ahLst/>
            <a:cxnLst/>
            <a:rect l="l" t="t" r="r" b="b"/>
            <a:pathLst>
              <a:path w="8414387" h="8414387">
                <a:moveTo>
                  <a:pt x="0" y="0"/>
                </a:moveTo>
                <a:lnTo>
                  <a:pt x="8414387" y="0"/>
                </a:lnTo>
                <a:lnTo>
                  <a:pt x="8414387" y="8414387"/>
                </a:lnTo>
                <a:lnTo>
                  <a:pt x="0" y="84143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6" name="Group 6"/>
          <p:cNvGrpSpPr/>
          <p:nvPr/>
        </p:nvGrpSpPr>
        <p:grpSpPr>
          <a:xfrm>
            <a:off x="5472714" y="3513439"/>
            <a:ext cx="1142373" cy="114237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1D4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472714" y="5455892"/>
            <a:ext cx="1142373" cy="114237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1D4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472714" y="7398678"/>
            <a:ext cx="1142373" cy="114237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1D4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1730666" y="395666"/>
            <a:ext cx="824292" cy="942538"/>
          </a:xfrm>
          <a:custGeom>
            <a:avLst/>
            <a:gdLst/>
            <a:ahLst/>
            <a:cxnLst/>
            <a:rect l="l" t="t" r="r" b="b"/>
            <a:pathLst>
              <a:path w="824292" h="942538">
                <a:moveTo>
                  <a:pt x="0" y="0"/>
                </a:moveTo>
                <a:lnTo>
                  <a:pt x="824292" y="0"/>
                </a:lnTo>
                <a:lnTo>
                  <a:pt x="824292" y="942538"/>
                </a:lnTo>
                <a:lnTo>
                  <a:pt x="0" y="9425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5848651" y="7749961"/>
            <a:ext cx="496124" cy="567293"/>
          </a:xfrm>
          <a:custGeom>
            <a:avLst/>
            <a:gdLst/>
            <a:ahLst/>
            <a:cxnLst/>
            <a:rect l="l" t="t" r="r" b="b"/>
            <a:pathLst>
              <a:path w="496124" h="567293">
                <a:moveTo>
                  <a:pt x="0" y="0"/>
                </a:moveTo>
                <a:lnTo>
                  <a:pt x="496123" y="0"/>
                </a:lnTo>
                <a:lnTo>
                  <a:pt x="496123" y="567293"/>
                </a:lnTo>
                <a:lnTo>
                  <a:pt x="0" y="5672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5810499" y="3837108"/>
            <a:ext cx="482943" cy="466259"/>
          </a:xfrm>
          <a:custGeom>
            <a:avLst/>
            <a:gdLst/>
            <a:ahLst/>
            <a:cxnLst/>
            <a:rect l="l" t="t" r="r" b="b"/>
            <a:pathLst>
              <a:path w="482943" h="466259">
                <a:moveTo>
                  <a:pt x="0" y="0"/>
                </a:moveTo>
                <a:lnTo>
                  <a:pt x="482943" y="0"/>
                </a:lnTo>
                <a:lnTo>
                  <a:pt x="482943" y="466259"/>
                </a:lnTo>
                <a:lnTo>
                  <a:pt x="0" y="4662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>
            <a:off x="5759167" y="5704855"/>
            <a:ext cx="585607" cy="538759"/>
          </a:xfrm>
          <a:custGeom>
            <a:avLst/>
            <a:gdLst/>
            <a:ahLst/>
            <a:cxnLst/>
            <a:rect l="l" t="t" r="r" b="b"/>
            <a:pathLst>
              <a:path w="585607" h="538759">
                <a:moveTo>
                  <a:pt x="0" y="0"/>
                </a:moveTo>
                <a:lnTo>
                  <a:pt x="585607" y="0"/>
                </a:lnTo>
                <a:lnTo>
                  <a:pt x="585607" y="538759"/>
                </a:lnTo>
                <a:lnTo>
                  <a:pt x="0" y="5387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TextBox 19"/>
          <p:cNvSpPr txBox="1"/>
          <p:nvPr/>
        </p:nvSpPr>
        <p:spPr>
          <a:xfrm>
            <a:off x="6782104" y="3207326"/>
            <a:ext cx="4402447" cy="555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19"/>
              </a:lnSpc>
              <a:spcBef>
                <a:spcPct val="0"/>
              </a:spcBef>
            </a:pPr>
            <a:r>
              <a:rPr lang="en-US" sz="3274" b="1">
                <a:solidFill>
                  <a:srgbClr val="4BD1FB"/>
                </a:solidFill>
                <a:latin typeface="DM Sans Bold"/>
                <a:ea typeface="DM Sans Bold"/>
                <a:cs typeface="DM Sans Bold"/>
                <a:sym typeface="DM Sans Bold"/>
              </a:rPr>
              <a:t>Office and lab space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799443" y="3836147"/>
            <a:ext cx="8835378" cy="1312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4"/>
              </a:lnSpc>
            </a:pPr>
            <a:r>
              <a:rPr lang="en-US" sz="193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Preferential office and lab space rental</a:t>
            </a:r>
          </a:p>
          <a:p>
            <a:pPr algn="l">
              <a:lnSpc>
                <a:spcPts val="2664"/>
              </a:lnSpc>
            </a:pPr>
            <a:r>
              <a:rPr lang="en-US" sz="193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Free use of conference and meeting facilities</a:t>
            </a:r>
          </a:p>
          <a:p>
            <a:pPr algn="l">
              <a:lnSpc>
                <a:spcPts val="2664"/>
              </a:lnSpc>
            </a:pPr>
            <a:r>
              <a:rPr lang="en-US" sz="193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Location in innovative hub</a:t>
            </a:r>
          </a:p>
          <a:p>
            <a:pPr marL="0" lvl="0" indent="0" algn="l">
              <a:lnSpc>
                <a:spcPts val="2664"/>
              </a:lnSpc>
              <a:spcBef>
                <a:spcPct val="0"/>
              </a:spcBef>
            </a:pPr>
            <a:endParaRPr lang="en-US" sz="1931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782104" y="5149779"/>
            <a:ext cx="5772854" cy="555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19"/>
              </a:lnSpc>
              <a:spcBef>
                <a:spcPct val="0"/>
              </a:spcBef>
            </a:pPr>
            <a:r>
              <a:rPr lang="en-US" sz="3274" b="1">
                <a:solidFill>
                  <a:srgbClr val="4BD1FB"/>
                </a:solidFill>
                <a:latin typeface="DM Sans Bold"/>
                <a:ea typeface="DM Sans Bold"/>
                <a:cs typeface="DM Sans Bold"/>
                <a:sym typeface="DM Sans Bold"/>
              </a:rPr>
              <a:t>Startup support services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782104" y="7092565"/>
            <a:ext cx="9270353" cy="555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19"/>
              </a:lnSpc>
              <a:spcBef>
                <a:spcPct val="0"/>
              </a:spcBef>
            </a:pPr>
            <a:r>
              <a:rPr lang="en-US" sz="3274" b="1">
                <a:solidFill>
                  <a:srgbClr val="4BD1FB"/>
                </a:solidFill>
                <a:latin typeface="DM Sans Bold"/>
                <a:ea typeface="DM Sans Bold"/>
                <a:cs typeface="DM Sans Bold"/>
                <a:sym typeface="DM Sans Bold"/>
              </a:rPr>
              <a:t>Dedicated programmes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799443" y="7721386"/>
            <a:ext cx="8835378" cy="316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64"/>
              </a:lnSpc>
              <a:spcBef>
                <a:spcPct val="0"/>
              </a:spcBef>
            </a:pPr>
            <a:r>
              <a:rPr lang="en-US" sz="193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Hub of Talents - starting platform for new ideas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661120" y="1602511"/>
            <a:ext cx="7391336" cy="1114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11"/>
              </a:lnSpc>
              <a:spcBef>
                <a:spcPct val="0"/>
              </a:spcBef>
            </a:pPr>
            <a:r>
              <a:rPr lang="en-US" sz="3592" b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STARTUP INCUBATION AND ACCELERATION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766862" y="5733430"/>
            <a:ext cx="8835378" cy="1312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4"/>
              </a:lnSpc>
            </a:pPr>
            <a:r>
              <a:rPr lang="en-US" sz="193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Consulting (business model, financing sources, networking, audit)</a:t>
            </a:r>
          </a:p>
          <a:p>
            <a:pPr algn="l">
              <a:lnSpc>
                <a:spcPts val="2664"/>
              </a:lnSpc>
            </a:pPr>
            <a:r>
              <a:rPr lang="en-US" sz="193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Marketing services</a:t>
            </a:r>
          </a:p>
          <a:p>
            <a:pPr algn="l">
              <a:lnSpc>
                <a:spcPts val="2664"/>
              </a:lnSpc>
            </a:pPr>
            <a:r>
              <a:rPr lang="en-US" sz="193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Trade-mark registration assisstance</a:t>
            </a:r>
          </a:p>
          <a:p>
            <a:pPr marL="0" lvl="0" indent="0" algn="l">
              <a:lnSpc>
                <a:spcPts val="2664"/>
              </a:lnSpc>
              <a:spcBef>
                <a:spcPct val="0"/>
              </a:spcBef>
            </a:pPr>
            <a:endParaRPr lang="en-US" sz="1931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18843" y="0"/>
            <a:ext cx="8069157" cy="10287000"/>
            <a:chOff x="0" y="0"/>
            <a:chExt cx="212521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5210" cy="2709333"/>
            </a:xfrm>
            <a:custGeom>
              <a:avLst/>
              <a:gdLst/>
              <a:ahLst/>
              <a:cxnLst/>
              <a:rect l="l" t="t" r="r" b="b"/>
              <a:pathLst>
                <a:path w="2125210" h="2709333">
                  <a:moveTo>
                    <a:pt x="0" y="0"/>
                  </a:moveTo>
                  <a:lnTo>
                    <a:pt x="2125210" y="0"/>
                  </a:lnTo>
                  <a:lnTo>
                    <a:pt x="212521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1D40">
                <a:alpha val="74902"/>
              </a:srgbClr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2521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-887211"/>
            <a:ext cx="10218843" cy="10305540"/>
            <a:chOff x="0" y="0"/>
            <a:chExt cx="805962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05962" cy="812800"/>
            </a:xfrm>
            <a:custGeom>
              <a:avLst/>
              <a:gdLst/>
              <a:ahLst/>
              <a:cxnLst/>
              <a:rect l="l" t="t" r="r" b="b"/>
              <a:pathLst>
                <a:path w="805962" h="812800">
                  <a:moveTo>
                    <a:pt x="0" y="0"/>
                  </a:moveTo>
                  <a:lnTo>
                    <a:pt x="805962" y="0"/>
                  </a:lnTo>
                  <a:lnTo>
                    <a:pt x="80596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424" r="-4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8835924"/>
            <a:ext cx="10218843" cy="1451076"/>
          </a:xfrm>
          <a:custGeom>
            <a:avLst/>
            <a:gdLst/>
            <a:ahLst/>
            <a:cxnLst/>
            <a:rect l="l" t="t" r="r" b="b"/>
            <a:pathLst>
              <a:path w="10218843" h="1451076">
                <a:moveTo>
                  <a:pt x="0" y="0"/>
                </a:moveTo>
                <a:lnTo>
                  <a:pt x="10218843" y="0"/>
                </a:lnTo>
                <a:lnTo>
                  <a:pt x="10218843" y="1451076"/>
                </a:lnTo>
                <a:lnTo>
                  <a:pt x="0" y="1451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AutoShape 8"/>
          <p:cNvSpPr/>
          <p:nvPr/>
        </p:nvSpPr>
        <p:spPr>
          <a:xfrm>
            <a:off x="10602790" y="3646889"/>
            <a:ext cx="6755545" cy="0"/>
          </a:xfrm>
          <a:prstGeom prst="line">
            <a:avLst/>
          </a:prstGeom>
          <a:ln w="47625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1776116" y="1576287"/>
            <a:ext cx="4599868" cy="693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04"/>
              </a:lnSpc>
              <a:spcBef>
                <a:spcPct val="0"/>
              </a:spcBef>
            </a:pPr>
            <a:r>
              <a:rPr lang="en-US" sz="4061" b="1">
                <a:solidFill>
                  <a:srgbClr val="4BD1FB"/>
                </a:solidFill>
                <a:latin typeface="DM Sans Bold"/>
                <a:ea typeface="DM Sans Bold"/>
                <a:cs typeface="DM Sans Bold"/>
                <a:sym typeface="DM Sans Bold"/>
              </a:rPr>
              <a:t>Main idea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501305" y="2365192"/>
            <a:ext cx="7459742" cy="830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4"/>
              </a:lnSpc>
              <a:spcBef>
                <a:spcPct val="0"/>
              </a:spcBef>
            </a:pPr>
            <a:r>
              <a:rPr lang="en-US" sz="2394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To provide a tailored incubation programme in order to support innovative product or service ideas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18843" y="3880641"/>
            <a:ext cx="7714414" cy="693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04"/>
              </a:lnSpc>
              <a:spcBef>
                <a:spcPct val="0"/>
              </a:spcBef>
            </a:pPr>
            <a:r>
              <a:rPr lang="en-US" sz="4061" b="1">
                <a:solidFill>
                  <a:srgbClr val="4BD1FB"/>
                </a:solidFill>
                <a:latin typeface="DM Sans Bold"/>
                <a:ea typeface="DM Sans Bold"/>
                <a:cs typeface="DM Sans Bold"/>
                <a:sym typeface="DM Sans Bold"/>
              </a:rPr>
              <a:t>Target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46179" y="4736202"/>
            <a:ext cx="7459742" cy="411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4"/>
              </a:lnSpc>
              <a:spcBef>
                <a:spcPct val="0"/>
              </a:spcBef>
            </a:pPr>
            <a:r>
              <a:rPr lang="en-US" sz="2394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150 new innovative, technology startups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776116" y="6028469"/>
            <a:ext cx="4599868" cy="693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04"/>
              </a:lnSpc>
              <a:spcBef>
                <a:spcPct val="0"/>
              </a:spcBef>
            </a:pPr>
            <a:r>
              <a:rPr lang="en-US" sz="4061" b="1">
                <a:solidFill>
                  <a:srgbClr val="4BD1FB"/>
                </a:solidFill>
                <a:latin typeface="DM Sans Bold"/>
                <a:ea typeface="DM Sans Bold"/>
                <a:cs typeface="DM Sans Bold"/>
                <a:sym typeface="DM Sans Bold"/>
              </a:rPr>
              <a:t>Budget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46179" y="6884030"/>
            <a:ext cx="7459742" cy="411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4"/>
              </a:lnSpc>
              <a:spcBef>
                <a:spcPct val="0"/>
              </a:spcBef>
            </a:pPr>
            <a:r>
              <a:rPr lang="en-US" sz="2394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5.6M EUR</a:t>
            </a:r>
          </a:p>
        </p:txBody>
      </p:sp>
      <p:sp>
        <p:nvSpPr>
          <p:cNvPr id="15" name="AutoShape 15"/>
          <p:cNvSpPr/>
          <p:nvPr/>
        </p:nvSpPr>
        <p:spPr>
          <a:xfrm>
            <a:off x="10602790" y="5769123"/>
            <a:ext cx="6755545" cy="0"/>
          </a:xfrm>
          <a:prstGeom prst="line">
            <a:avLst/>
          </a:prstGeom>
          <a:ln w="47625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11776116" y="7864554"/>
            <a:ext cx="4599868" cy="693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04"/>
              </a:lnSpc>
              <a:spcBef>
                <a:spcPct val="0"/>
              </a:spcBef>
            </a:pPr>
            <a:r>
              <a:rPr lang="en-US" sz="4061" b="1">
                <a:solidFill>
                  <a:srgbClr val="4BD1FB"/>
                </a:solidFill>
                <a:latin typeface="DM Sans Bold"/>
                <a:ea typeface="DM Sans Bold"/>
                <a:cs typeface="DM Sans Bold"/>
                <a:sym typeface="DM Sans Bold"/>
              </a:rPr>
              <a:t>Duration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346179" y="8720115"/>
            <a:ext cx="7459742" cy="411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4"/>
              </a:lnSpc>
              <a:spcBef>
                <a:spcPct val="0"/>
              </a:spcBef>
            </a:pPr>
            <a:r>
              <a:rPr lang="en-US" sz="2394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36 months</a:t>
            </a:r>
          </a:p>
        </p:txBody>
      </p:sp>
      <p:sp>
        <p:nvSpPr>
          <p:cNvPr id="18" name="AutoShape 18"/>
          <p:cNvSpPr/>
          <p:nvPr/>
        </p:nvSpPr>
        <p:spPr>
          <a:xfrm>
            <a:off x="10602790" y="7605209"/>
            <a:ext cx="6755545" cy="0"/>
          </a:xfrm>
          <a:prstGeom prst="line">
            <a:avLst/>
          </a:prstGeom>
          <a:ln w="47625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88078" y="1760435"/>
            <a:ext cx="6878221" cy="7023514"/>
            <a:chOff x="0" y="0"/>
            <a:chExt cx="968502" cy="9889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8502" cy="988960"/>
            </a:xfrm>
            <a:custGeom>
              <a:avLst/>
              <a:gdLst/>
              <a:ahLst/>
              <a:cxnLst/>
              <a:rect l="l" t="t" r="r" b="b"/>
              <a:pathLst>
                <a:path w="968502" h="988960">
                  <a:moveTo>
                    <a:pt x="0" y="0"/>
                  </a:moveTo>
                  <a:lnTo>
                    <a:pt x="968502" y="0"/>
                  </a:lnTo>
                  <a:lnTo>
                    <a:pt x="968502" y="988960"/>
                  </a:lnTo>
                  <a:lnTo>
                    <a:pt x="0" y="988960"/>
                  </a:lnTo>
                  <a:close/>
                </a:path>
              </a:pathLst>
            </a:custGeom>
            <a:blipFill>
              <a:blip r:embed="rId2"/>
              <a:stretch>
                <a:fillRect l="-1056" r="-105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" name="Freeform 4"/>
          <p:cNvSpPr/>
          <p:nvPr/>
        </p:nvSpPr>
        <p:spPr>
          <a:xfrm>
            <a:off x="17259300" y="8127303"/>
            <a:ext cx="1802889" cy="1802889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9833387" y="-1033334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20" y="0"/>
                </a:lnTo>
                <a:lnTo>
                  <a:pt x="2293320" y="2293319"/>
                </a:lnTo>
                <a:lnTo>
                  <a:pt x="0" y="22933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363029" y="1760435"/>
            <a:ext cx="9303703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84"/>
              </a:lnSpc>
              <a:spcBef>
                <a:spcPct val="0"/>
              </a:spcBef>
            </a:pPr>
            <a:r>
              <a:rPr lang="en-US" sz="6570" b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WHO CAN APPLY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718068" y="3423719"/>
            <a:ext cx="7193595" cy="760237"/>
            <a:chOff x="0" y="0"/>
            <a:chExt cx="9591460" cy="1013649"/>
          </a:xfrm>
        </p:grpSpPr>
        <p:sp>
          <p:nvSpPr>
            <p:cNvPr id="8" name="AutoShape 8"/>
            <p:cNvSpPr/>
            <p:nvPr/>
          </p:nvSpPr>
          <p:spPr>
            <a:xfrm flipH="1" flipV="1">
              <a:off x="0" y="35995"/>
              <a:ext cx="885979" cy="0"/>
            </a:xfrm>
            <a:prstGeom prst="line">
              <a:avLst/>
            </a:prstGeom>
            <a:ln w="7199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3890"/>
              <a:ext cx="9591460" cy="979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97"/>
                </a:lnSpc>
                <a:spcBef>
                  <a:spcPct val="0"/>
                </a:spcBef>
              </a:pPr>
              <a:r>
                <a:rPr lang="en-US" sz="2171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Anyone with an idea for an innovative product or service, at least on national scale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18068" y="4691485"/>
            <a:ext cx="7193595" cy="382290"/>
            <a:chOff x="0" y="0"/>
            <a:chExt cx="9591460" cy="509720"/>
          </a:xfrm>
        </p:grpSpPr>
        <p:sp>
          <p:nvSpPr>
            <p:cNvPr id="11" name="AutoShape 11"/>
            <p:cNvSpPr/>
            <p:nvPr/>
          </p:nvSpPr>
          <p:spPr>
            <a:xfrm flipH="1" flipV="1">
              <a:off x="0" y="35995"/>
              <a:ext cx="885979" cy="0"/>
            </a:xfrm>
            <a:prstGeom prst="line">
              <a:avLst/>
            </a:prstGeom>
            <a:ln w="7199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3890"/>
              <a:ext cx="9591460" cy="475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97"/>
                </a:lnSpc>
                <a:spcBef>
                  <a:spcPct val="0"/>
                </a:spcBef>
              </a:pPr>
              <a:r>
                <a:rPr lang="en-US" sz="2171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Willing to register their startup in Podlaskie Region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18068" y="5724057"/>
            <a:ext cx="7193595" cy="1138184"/>
            <a:chOff x="0" y="0"/>
            <a:chExt cx="9591460" cy="1517579"/>
          </a:xfrm>
        </p:grpSpPr>
        <p:sp>
          <p:nvSpPr>
            <p:cNvPr id="14" name="AutoShape 14"/>
            <p:cNvSpPr/>
            <p:nvPr/>
          </p:nvSpPr>
          <p:spPr>
            <a:xfrm flipH="1" flipV="1">
              <a:off x="0" y="35995"/>
              <a:ext cx="885979" cy="0"/>
            </a:xfrm>
            <a:prstGeom prst="line">
              <a:avLst/>
            </a:prstGeom>
            <a:ln w="7199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3890"/>
              <a:ext cx="9591460" cy="14836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97"/>
                </a:lnSpc>
                <a:spcBef>
                  <a:spcPct val="0"/>
                </a:spcBef>
              </a:pPr>
              <a:r>
                <a:rPr lang="en-US" sz="2171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The idea may not be a part of an existing business solution or receiving support from other startup platforms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18068" y="7367066"/>
            <a:ext cx="7193595" cy="760237"/>
            <a:chOff x="0" y="0"/>
            <a:chExt cx="9591460" cy="1013649"/>
          </a:xfrm>
        </p:grpSpPr>
        <p:sp>
          <p:nvSpPr>
            <p:cNvPr id="17" name="AutoShape 17"/>
            <p:cNvSpPr/>
            <p:nvPr/>
          </p:nvSpPr>
          <p:spPr>
            <a:xfrm flipH="1" flipV="1">
              <a:off x="0" y="35995"/>
              <a:ext cx="885979" cy="0"/>
            </a:xfrm>
            <a:prstGeom prst="line">
              <a:avLst/>
            </a:prstGeom>
            <a:ln w="7199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3890"/>
              <a:ext cx="9591460" cy="979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97"/>
                </a:lnSpc>
                <a:spcBef>
                  <a:spcPct val="0"/>
                </a:spcBef>
              </a:pPr>
              <a:r>
                <a:rPr lang="en-US" sz="2171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Bonus points for ideas from metal and machinery industry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82623" y="4586506"/>
            <a:ext cx="4432959" cy="1427059"/>
            <a:chOff x="0" y="0"/>
            <a:chExt cx="4289760" cy="13809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9806" cy="1380998"/>
            </a:xfrm>
            <a:custGeom>
              <a:avLst/>
              <a:gdLst/>
              <a:ahLst/>
              <a:cxnLst/>
              <a:rect l="l" t="t" r="r" b="b"/>
              <a:pathLst>
                <a:path w="4289806" h="1380998">
                  <a:moveTo>
                    <a:pt x="4013454" y="876173"/>
                  </a:moveTo>
                  <a:lnTo>
                    <a:pt x="3530854" y="0"/>
                  </a:lnTo>
                  <a:lnTo>
                    <a:pt x="758825" y="0"/>
                  </a:lnTo>
                  <a:lnTo>
                    <a:pt x="279400" y="876173"/>
                  </a:lnTo>
                  <a:lnTo>
                    <a:pt x="0" y="1380998"/>
                  </a:lnTo>
                  <a:lnTo>
                    <a:pt x="4289806" y="1380998"/>
                  </a:lnTo>
                  <a:lnTo>
                    <a:pt x="4013454" y="876173"/>
                  </a:lnTo>
                  <a:close/>
                </a:path>
              </a:pathLst>
            </a:custGeom>
            <a:solidFill>
              <a:srgbClr val="4BD1FB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815942" y="1873011"/>
            <a:ext cx="2769297" cy="2611562"/>
            <a:chOff x="0" y="0"/>
            <a:chExt cx="2679840" cy="25272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79827" cy="2527173"/>
            </a:xfrm>
            <a:custGeom>
              <a:avLst/>
              <a:gdLst/>
              <a:ahLst/>
              <a:cxnLst/>
              <a:rect l="l" t="t" r="r" b="b"/>
              <a:pathLst>
                <a:path w="2679827" h="2527173">
                  <a:moveTo>
                    <a:pt x="1343152" y="0"/>
                  </a:moveTo>
                  <a:lnTo>
                    <a:pt x="0" y="2527173"/>
                  </a:lnTo>
                  <a:lnTo>
                    <a:pt x="2679827" y="2527173"/>
                  </a:lnTo>
                  <a:lnTo>
                    <a:pt x="1343152" y="0"/>
                  </a:lnTo>
                  <a:close/>
                </a:path>
              </a:pathLst>
            </a:custGeom>
            <a:solidFill>
              <a:srgbClr val="CFF4FF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35929" y="7686899"/>
            <a:ext cx="8123371" cy="1571401"/>
            <a:chOff x="0" y="0"/>
            <a:chExt cx="7860960" cy="1520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860919" cy="1520698"/>
            </a:xfrm>
            <a:custGeom>
              <a:avLst/>
              <a:gdLst/>
              <a:ahLst/>
              <a:cxnLst/>
              <a:rect l="l" t="t" r="r" b="b"/>
              <a:pathLst>
                <a:path w="7860919" h="1520698">
                  <a:moveTo>
                    <a:pt x="879475" y="0"/>
                  </a:moveTo>
                  <a:lnTo>
                    <a:pt x="0" y="1520698"/>
                  </a:lnTo>
                  <a:lnTo>
                    <a:pt x="3933698" y="1520698"/>
                  </a:lnTo>
                  <a:lnTo>
                    <a:pt x="7860919" y="1520698"/>
                  </a:lnTo>
                  <a:lnTo>
                    <a:pt x="6981571" y="0"/>
                  </a:lnTo>
                  <a:lnTo>
                    <a:pt x="879475" y="0"/>
                  </a:lnTo>
                  <a:close/>
                </a:path>
              </a:pathLst>
            </a:custGeom>
            <a:solidFill>
              <a:srgbClr val="0071C9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16567" y="6131866"/>
            <a:ext cx="6168048" cy="1424082"/>
            <a:chOff x="0" y="0"/>
            <a:chExt cx="5968800" cy="13780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968746" cy="1378077"/>
            </a:xfrm>
            <a:custGeom>
              <a:avLst/>
              <a:gdLst/>
              <a:ahLst/>
              <a:cxnLst/>
              <a:rect l="l" t="t" r="r" b="b"/>
              <a:pathLst>
                <a:path w="5968746" h="1378077">
                  <a:moveTo>
                    <a:pt x="5194173" y="0"/>
                  </a:moveTo>
                  <a:lnTo>
                    <a:pt x="774700" y="0"/>
                  </a:lnTo>
                  <a:lnTo>
                    <a:pt x="0" y="1378077"/>
                  </a:lnTo>
                  <a:lnTo>
                    <a:pt x="5968746" y="1378077"/>
                  </a:lnTo>
                  <a:lnTo>
                    <a:pt x="5194173" y="0"/>
                  </a:lnTo>
                  <a:close/>
                </a:path>
              </a:pathLst>
            </a:custGeom>
            <a:solidFill>
              <a:srgbClr val="56AE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557312" y="4699474"/>
            <a:ext cx="1137117" cy="1137117"/>
          </a:xfrm>
          <a:custGeom>
            <a:avLst/>
            <a:gdLst/>
            <a:ahLst/>
            <a:cxnLst/>
            <a:rect l="l" t="t" r="r" b="b"/>
            <a:pathLst>
              <a:path w="1137117" h="1137117">
                <a:moveTo>
                  <a:pt x="0" y="0"/>
                </a:moveTo>
                <a:lnTo>
                  <a:pt x="1137117" y="0"/>
                </a:lnTo>
                <a:lnTo>
                  <a:pt x="1137117" y="1137117"/>
                </a:lnTo>
                <a:lnTo>
                  <a:pt x="0" y="11371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12557312" y="6363602"/>
            <a:ext cx="1280605" cy="973260"/>
          </a:xfrm>
          <a:custGeom>
            <a:avLst/>
            <a:gdLst/>
            <a:ahLst/>
            <a:cxnLst/>
            <a:rect l="l" t="t" r="r" b="b"/>
            <a:pathLst>
              <a:path w="1280605" h="973260">
                <a:moveTo>
                  <a:pt x="0" y="0"/>
                </a:moveTo>
                <a:lnTo>
                  <a:pt x="1280605" y="0"/>
                </a:lnTo>
                <a:lnTo>
                  <a:pt x="1280605" y="973260"/>
                </a:lnTo>
                <a:lnTo>
                  <a:pt x="0" y="9732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12434923" y="7852312"/>
            <a:ext cx="1525382" cy="1240575"/>
          </a:xfrm>
          <a:custGeom>
            <a:avLst/>
            <a:gdLst/>
            <a:ahLst/>
            <a:cxnLst/>
            <a:rect l="l" t="t" r="r" b="b"/>
            <a:pathLst>
              <a:path w="1525382" h="1240575">
                <a:moveTo>
                  <a:pt x="0" y="0"/>
                </a:moveTo>
                <a:lnTo>
                  <a:pt x="1525383" y="0"/>
                </a:lnTo>
                <a:lnTo>
                  <a:pt x="1525383" y="1240575"/>
                </a:lnTo>
                <a:lnTo>
                  <a:pt x="0" y="12405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12650582" y="2884820"/>
            <a:ext cx="1187335" cy="1187335"/>
          </a:xfrm>
          <a:custGeom>
            <a:avLst/>
            <a:gdLst/>
            <a:ahLst/>
            <a:cxnLst/>
            <a:rect l="l" t="t" r="r" b="b"/>
            <a:pathLst>
              <a:path w="1187335" h="1187335">
                <a:moveTo>
                  <a:pt x="0" y="0"/>
                </a:moveTo>
                <a:lnTo>
                  <a:pt x="1187335" y="0"/>
                </a:lnTo>
                <a:lnTo>
                  <a:pt x="1187335" y="1187336"/>
                </a:lnTo>
                <a:lnTo>
                  <a:pt x="0" y="1187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TextBox 14"/>
          <p:cNvSpPr txBox="1"/>
          <p:nvPr/>
        </p:nvSpPr>
        <p:spPr>
          <a:xfrm>
            <a:off x="2596623" y="1779083"/>
            <a:ext cx="8097819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22"/>
              </a:lnSpc>
              <a:spcBef>
                <a:spcPct val="0"/>
              </a:spcBef>
            </a:pPr>
            <a:r>
              <a:rPr lang="en-US" sz="6268" b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WHAT YOU GET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596623" y="4234788"/>
            <a:ext cx="957654" cy="738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13"/>
              </a:lnSpc>
              <a:spcBef>
                <a:spcPct val="0"/>
              </a:spcBef>
            </a:pPr>
            <a:r>
              <a:rPr lang="en-US" sz="4357" b="1">
                <a:solidFill>
                  <a:srgbClr val="4BD1FB"/>
                </a:solidFill>
                <a:latin typeface="DM Sans Bold"/>
                <a:ea typeface="DM Sans Bold"/>
                <a:cs typeface="DM Sans Bold"/>
                <a:sym typeface="DM Sans Bold"/>
              </a:rPr>
              <a:t>01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596623" y="5383207"/>
            <a:ext cx="957654" cy="738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13"/>
              </a:lnSpc>
              <a:spcBef>
                <a:spcPct val="0"/>
              </a:spcBef>
            </a:pPr>
            <a:r>
              <a:rPr lang="en-US" sz="4357" b="1">
                <a:solidFill>
                  <a:srgbClr val="4BD1FB"/>
                </a:solidFill>
                <a:latin typeface="DM Sans Bold"/>
                <a:ea typeface="DM Sans Bold"/>
                <a:cs typeface="DM Sans Bold"/>
                <a:sym typeface="DM Sans Bold"/>
              </a:rPr>
              <a:t>02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596623" y="6529213"/>
            <a:ext cx="957654" cy="738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13"/>
              </a:lnSpc>
              <a:spcBef>
                <a:spcPct val="0"/>
              </a:spcBef>
            </a:pPr>
            <a:r>
              <a:rPr lang="en-US" sz="4357" b="1">
                <a:solidFill>
                  <a:srgbClr val="4BD1FB"/>
                </a:solidFill>
                <a:latin typeface="DM Sans Bold"/>
                <a:ea typeface="DM Sans Bold"/>
                <a:cs typeface="DM Sans Bold"/>
                <a:sym typeface="DM Sans Bold"/>
              </a:rPr>
              <a:t>03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596623" y="7677633"/>
            <a:ext cx="957654" cy="738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13"/>
              </a:lnSpc>
              <a:spcBef>
                <a:spcPct val="0"/>
              </a:spcBef>
            </a:pPr>
            <a:r>
              <a:rPr lang="en-US" sz="4357" b="1">
                <a:solidFill>
                  <a:srgbClr val="4BD1FB"/>
                </a:solidFill>
                <a:latin typeface="DM Sans Bold"/>
                <a:ea typeface="DM Sans Bold"/>
                <a:cs typeface="DM Sans Bold"/>
                <a:sym typeface="DM Sans Bold"/>
              </a:rPr>
              <a:t>04</a:t>
            </a:r>
          </a:p>
        </p:txBody>
      </p:sp>
      <p:sp>
        <p:nvSpPr>
          <p:cNvPr id="19" name="Freeform 19"/>
          <p:cNvSpPr/>
          <p:nvPr/>
        </p:nvSpPr>
        <p:spPr>
          <a:xfrm>
            <a:off x="15128164" y="-2586935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-3359890" y="7239384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TextBox 21"/>
          <p:cNvSpPr txBox="1"/>
          <p:nvPr/>
        </p:nvSpPr>
        <p:spPr>
          <a:xfrm>
            <a:off x="3554276" y="4282413"/>
            <a:ext cx="6345242" cy="984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3"/>
              </a:lnSpc>
              <a:spcBef>
                <a:spcPct val="0"/>
              </a:spcBef>
            </a:pPr>
            <a:r>
              <a:rPr lang="en-US" sz="1915" b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Basic services</a:t>
            </a:r>
            <a:r>
              <a:rPr lang="en-US" sz="1915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: legal and accounting support, as well as marketing assistance in developing visual identity elements and a marketing strategy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554276" y="5430832"/>
            <a:ext cx="6345242" cy="984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3"/>
              </a:lnSpc>
              <a:spcBef>
                <a:spcPct val="0"/>
              </a:spcBef>
            </a:pPr>
            <a:r>
              <a:rPr lang="en-US" sz="1915" b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Specialised services</a:t>
            </a:r>
            <a:r>
              <a:rPr lang="en-US" sz="1915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: open catalogue of individual services tailored to startup’s specific business or technological needs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554276" y="6616265"/>
            <a:ext cx="6345242" cy="651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3"/>
              </a:lnSpc>
              <a:spcBef>
                <a:spcPct val="0"/>
              </a:spcBef>
            </a:pPr>
            <a:r>
              <a:rPr lang="en-US" sz="1915" b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Grants</a:t>
            </a:r>
            <a:r>
              <a:rPr lang="en-US" sz="1915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: up to 15K EUR, if project partners are unable to render specific services required by particular startup</a:t>
            </a:r>
          </a:p>
        </p:txBody>
      </p:sp>
      <p:sp>
        <p:nvSpPr>
          <p:cNvPr id="24" name="AutoShape 24"/>
          <p:cNvSpPr/>
          <p:nvPr/>
        </p:nvSpPr>
        <p:spPr>
          <a:xfrm flipH="1" flipV="1">
            <a:off x="2813867" y="5325044"/>
            <a:ext cx="586120" cy="0"/>
          </a:xfrm>
          <a:prstGeom prst="line">
            <a:avLst/>
          </a:prstGeom>
          <a:ln w="47625" cap="flat">
            <a:solidFill>
              <a:srgbClr val="4BD1F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25" name="AutoShape 25"/>
          <p:cNvSpPr/>
          <p:nvPr/>
        </p:nvSpPr>
        <p:spPr>
          <a:xfrm flipH="1" flipV="1">
            <a:off x="2750911" y="6460258"/>
            <a:ext cx="586120" cy="0"/>
          </a:xfrm>
          <a:prstGeom prst="line">
            <a:avLst/>
          </a:prstGeom>
          <a:ln w="47625" cap="flat">
            <a:solidFill>
              <a:srgbClr val="4BD1F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26" name="AutoShape 26"/>
          <p:cNvSpPr/>
          <p:nvPr/>
        </p:nvSpPr>
        <p:spPr>
          <a:xfrm flipH="1" flipV="1">
            <a:off x="2750911" y="7597564"/>
            <a:ext cx="586120" cy="0"/>
          </a:xfrm>
          <a:prstGeom prst="line">
            <a:avLst/>
          </a:prstGeom>
          <a:ln w="47625" cap="flat">
            <a:solidFill>
              <a:srgbClr val="4BD1F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27" name="TextBox 27"/>
          <p:cNvSpPr txBox="1"/>
          <p:nvPr/>
        </p:nvSpPr>
        <p:spPr>
          <a:xfrm>
            <a:off x="2596623" y="2856245"/>
            <a:ext cx="7933444" cy="984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3"/>
              </a:lnSpc>
              <a:spcBef>
                <a:spcPct val="0"/>
              </a:spcBef>
            </a:pPr>
            <a:r>
              <a:rPr lang="en-US" sz="1915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6-month incubation programme guided by dedicated incubation manager in line with Customer Development, Lean Startup, or Design Thinking methodologies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554276" y="7705946"/>
            <a:ext cx="6345242" cy="651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3"/>
              </a:lnSpc>
              <a:spcBef>
                <a:spcPct val="0"/>
              </a:spcBef>
            </a:pPr>
            <a:r>
              <a:rPr lang="en-US" sz="1915" b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Market-validated MVP </a:t>
            </a:r>
            <a:r>
              <a:rPr lang="en-US" sz="1915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and scalable business model for the venture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259300" y="8127303"/>
            <a:ext cx="1802889" cy="1802889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9833387" y="-1033334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20" y="0"/>
                </a:lnTo>
                <a:lnTo>
                  <a:pt x="2293320" y="2293319"/>
                </a:lnTo>
                <a:lnTo>
                  <a:pt x="0" y="2293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718068" y="3423719"/>
            <a:ext cx="7193595" cy="382290"/>
            <a:chOff x="0" y="0"/>
            <a:chExt cx="9591460" cy="509720"/>
          </a:xfrm>
        </p:grpSpPr>
        <p:sp>
          <p:nvSpPr>
            <p:cNvPr id="5" name="AutoShape 5"/>
            <p:cNvSpPr/>
            <p:nvPr/>
          </p:nvSpPr>
          <p:spPr>
            <a:xfrm flipH="1" flipV="1">
              <a:off x="0" y="35995"/>
              <a:ext cx="885979" cy="0"/>
            </a:xfrm>
            <a:prstGeom prst="line">
              <a:avLst/>
            </a:prstGeom>
            <a:ln w="7199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3890"/>
              <a:ext cx="9591460" cy="475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97"/>
                </a:lnSpc>
                <a:spcBef>
                  <a:spcPct val="0"/>
                </a:spcBef>
              </a:pPr>
              <a:r>
                <a:rPr lang="en-US" sz="2171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Project realised in broad regional co-operation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18068" y="4691485"/>
            <a:ext cx="7193595" cy="382290"/>
            <a:chOff x="0" y="0"/>
            <a:chExt cx="9591460" cy="509720"/>
          </a:xfrm>
        </p:grpSpPr>
        <p:sp>
          <p:nvSpPr>
            <p:cNvPr id="8" name="AutoShape 8"/>
            <p:cNvSpPr/>
            <p:nvPr/>
          </p:nvSpPr>
          <p:spPr>
            <a:xfrm flipH="1" flipV="1">
              <a:off x="0" y="35995"/>
              <a:ext cx="885979" cy="0"/>
            </a:xfrm>
            <a:prstGeom prst="line">
              <a:avLst/>
            </a:prstGeom>
            <a:ln w="7199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3890"/>
              <a:ext cx="9591460" cy="475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97"/>
                </a:lnSpc>
                <a:spcBef>
                  <a:spcPct val="0"/>
                </a:spcBef>
              </a:pPr>
              <a:r>
                <a:rPr lang="en-US" sz="2171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Involving 3 tech-parks from 3 largest cities in the region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18068" y="5724057"/>
            <a:ext cx="7193595" cy="760237"/>
            <a:chOff x="0" y="0"/>
            <a:chExt cx="9591460" cy="1013649"/>
          </a:xfrm>
        </p:grpSpPr>
        <p:sp>
          <p:nvSpPr>
            <p:cNvPr id="11" name="AutoShape 11"/>
            <p:cNvSpPr/>
            <p:nvPr/>
          </p:nvSpPr>
          <p:spPr>
            <a:xfrm flipH="1" flipV="1">
              <a:off x="0" y="35995"/>
              <a:ext cx="885979" cy="0"/>
            </a:xfrm>
            <a:prstGeom prst="line">
              <a:avLst/>
            </a:prstGeom>
            <a:ln w="7199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3890"/>
              <a:ext cx="9591460" cy="979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97"/>
                </a:lnSpc>
                <a:spcBef>
                  <a:spcPct val="0"/>
                </a:spcBef>
              </a:pPr>
              <a:r>
                <a:rPr lang="en-US" sz="2171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Strong support from 3 main public universities, including the Białystok University of Technology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18068" y="7367066"/>
            <a:ext cx="7193595" cy="760237"/>
            <a:chOff x="0" y="0"/>
            <a:chExt cx="9591460" cy="1013649"/>
          </a:xfrm>
        </p:grpSpPr>
        <p:sp>
          <p:nvSpPr>
            <p:cNvPr id="14" name="AutoShape 14"/>
            <p:cNvSpPr/>
            <p:nvPr/>
          </p:nvSpPr>
          <p:spPr>
            <a:xfrm flipH="1" flipV="1">
              <a:off x="0" y="35995"/>
              <a:ext cx="885979" cy="0"/>
            </a:xfrm>
            <a:prstGeom prst="line">
              <a:avLst/>
            </a:prstGeom>
            <a:ln w="7199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3890"/>
              <a:ext cx="9591460" cy="979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97"/>
                </a:lnSpc>
                <a:spcBef>
                  <a:spcPct val="0"/>
                </a:spcBef>
              </a:pPr>
              <a:r>
                <a:rPr lang="en-US" sz="2171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Private sector partners provide fundraising and business strategy know-how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0271721" y="1704151"/>
            <a:ext cx="6895233" cy="6895233"/>
          </a:xfrm>
          <a:custGeom>
            <a:avLst/>
            <a:gdLst/>
            <a:ahLst/>
            <a:cxnLst/>
            <a:rect l="l" t="t" r="r" b="b"/>
            <a:pathLst>
              <a:path w="6895233" h="6895233">
                <a:moveTo>
                  <a:pt x="0" y="0"/>
                </a:moveTo>
                <a:lnTo>
                  <a:pt x="6895233" y="0"/>
                </a:lnTo>
                <a:lnTo>
                  <a:pt x="6895233" y="6895233"/>
                </a:lnTo>
                <a:lnTo>
                  <a:pt x="0" y="68952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>
            <a:off x="363029" y="1760435"/>
            <a:ext cx="9303703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84"/>
              </a:lnSpc>
              <a:spcBef>
                <a:spcPct val="0"/>
              </a:spcBef>
            </a:pPr>
            <a:r>
              <a:rPr lang="en-US" sz="6570" b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PROJECT PARTNERS</a:t>
            </a: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13163">
            <a:off x="-4261137" y="6573910"/>
            <a:ext cx="9085628" cy="5368780"/>
          </a:xfrm>
          <a:custGeom>
            <a:avLst/>
            <a:gdLst/>
            <a:ahLst/>
            <a:cxnLst/>
            <a:rect l="l" t="t" r="r" b="b"/>
            <a:pathLst>
              <a:path w="9085628" h="5368780">
                <a:moveTo>
                  <a:pt x="0" y="0"/>
                </a:moveTo>
                <a:lnTo>
                  <a:pt x="9085628" y="0"/>
                </a:lnTo>
                <a:lnTo>
                  <a:pt x="9085628" y="5368780"/>
                </a:lnTo>
                <a:lnTo>
                  <a:pt x="0" y="536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2267961" y="8412696"/>
            <a:ext cx="4319810" cy="426581"/>
          </a:xfrm>
          <a:custGeom>
            <a:avLst/>
            <a:gdLst/>
            <a:ahLst/>
            <a:cxnLst/>
            <a:rect l="l" t="t" r="r" b="b"/>
            <a:pathLst>
              <a:path w="4319810" h="426581">
                <a:moveTo>
                  <a:pt x="0" y="0"/>
                </a:moveTo>
                <a:lnTo>
                  <a:pt x="4319809" y="0"/>
                </a:lnTo>
                <a:lnTo>
                  <a:pt x="4319809" y="426581"/>
                </a:lnTo>
                <a:lnTo>
                  <a:pt x="0" y="4265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999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6984095" y="8412696"/>
            <a:ext cx="4319810" cy="426581"/>
          </a:xfrm>
          <a:custGeom>
            <a:avLst/>
            <a:gdLst/>
            <a:ahLst/>
            <a:cxnLst/>
            <a:rect l="l" t="t" r="r" b="b"/>
            <a:pathLst>
              <a:path w="4319810" h="426581">
                <a:moveTo>
                  <a:pt x="0" y="0"/>
                </a:moveTo>
                <a:lnTo>
                  <a:pt x="4319810" y="0"/>
                </a:lnTo>
                <a:lnTo>
                  <a:pt x="4319810" y="426581"/>
                </a:lnTo>
                <a:lnTo>
                  <a:pt x="0" y="4265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999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1703955" y="8412696"/>
            <a:ext cx="4319810" cy="426581"/>
          </a:xfrm>
          <a:custGeom>
            <a:avLst/>
            <a:gdLst/>
            <a:ahLst/>
            <a:cxnLst/>
            <a:rect l="l" t="t" r="r" b="b"/>
            <a:pathLst>
              <a:path w="4319810" h="426581">
                <a:moveTo>
                  <a:pt x="0" y="0"/>
                </a:moveTo>
                <a:lnTo>
                  <a:pt x="4319809" y="0"/>
                </a:lnTo>
                <a:lnTo>
                  <a:pt x="4319809" y="426581"/>
                </a:lnTo>
                <a:lnTo>
                  <a:pt x="0" y="4265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9999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6" name="Group 6"/>
          <p:cNvGrpSpPr/>
          <p:nvPr/>
        </p:nvGrpSpPr>
        <p:grpSpPr>
          <a:xfrm>
            <a:off x="2290722" y="4206681"/>
            <a:ext cx="4297048" cy="4206015"/>
            <a:chOff x="0" y="0"/>
            <a:chExt cx="1131733" cy="11077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31733" cy="1107757"/>
            </a:xfrm>
            <a:custGeom>
              <a:avLst/>
              <a:gdLst/>
              <a:ahLst/>
              <a:cxnLst/>
              <a:rect l="l" t="t" r="r" b="b"/>
              <a:pathLst>
                <a:path w="1131733" h="1107757">
                  <a:moveTo>
                    <a:pt x="0" y="0"/>
                  </a:moveTo>
                  <a:lnTo>
                    <a:pt x="1131733" y="0"/>
                  </a:lnTo>
                  <a:lnTo>
                    <a:pt x="1131733" y="1107757"/>
                  </a:lnTo>
                  <a:lnTo>
                    <a:pt x="0" y="1107757"/>
                  </a:lnTo>
                  <a:close/>
                </a:path>
              </a:pathLst>
            </a:custGeom>
            <a:solidFill>
              <a:srgbClr val="CFF4FF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131733" cy="1145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993607" y="4206681"/>
            <a:ext cx="4297048" cy="4206015"/>
            <a:chOff x="0" y="0"/>
            <a:chExt cx="1131733" cy="11077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31733" cy="1107757"/>
            </a:xfrm>
            <a:custGeom>
              <a:avLst/>
              <a:gdLst/>
              <a:ahLst/>
              <a:cxnLst/>
              <a:rect l="l" t="t" r="r" b="b"/>
              <a:pathLst>
                <a:path w="1131733" h="1107757">
                  <a:moveTo>
                    <a:pt x="0" y="0"/>
                  </a:moveTo>
                  <a:lnTo>
                    <a:pt x="1131733" y="0"/>
                  </a:lnTo>
                  <a:lnTo>
                    <a:pt x="1131733" y="1107757"/>
                  </a:lnTo>
                  <a:lnTo>
                    <a:pt x="0" y="1107757"/>
                  </a:lnTo>
                  <a:close/>
                </a:path>
              </a:pathLst>
            </a:custGeom>
            <a:solidFill>
              <a:srgbClr val="CFF4FF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131733" cy="1145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700230" y="4206681"/>
            <a:ext cx="4297048" cy="4206015"/>
            <a:chOff x="0" y="0"/>
            <a:chExt cx="1131733" cy="110775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31733" cy="1107757"/>
            </a:xfrm>
            <a:custGeom>
              <a:avLst/>
              <a:gdLst/>
              <a:ahLst/>
              <a:cxnLst/>
              <a:rect l="l" t="t" r="r" b="b"/>
              <a:pathLst>
                <a:path w="1131733" h="1107757">
                  <a:moveTo>
                    <a:pt x="0" y="0"/>
                  </a:moveTo>
                  <a:lnTo>
                    <a:pt x="1131733" y="0"/>
                  </a:lnTo>
                  <a:lnTo>
                    <a:pt x="1131733" y="1107757"/>
                  </a:lnTo>
                  <a:lnTo>
                    <a:pt x="0" y="1107757"/>
                  </a:lnTo>
                  <a:close/>
                </a:path>
              </a:pathLst>
            </a:custGeom>
            <a:solidFill>
              <a:srgbClr val="CFF4FF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131733" cy="1145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1313163">
            <a:off x="14330817" y="-1655690"/>
            <a:ext cx="9085628" cy="5368780"/>
          </a:xfrm>
          <a:custGeom>
            <a:avLst/>
            <a:gdLst/>
            <a:ahLst/>
            <a:cxnLst/>
            <a:rect l="l" t="t" r="r" b="b"/>
            <a:pathLst>
              <a:path w="9085628" h="5368780">
                <a:moveTo>
                  <a:pt x="0" y="0"/>
                </a:moveTo>
                <a:lnTo>
                  <a:pt x="9085629" y="0"/>
                </a:lnTo>
                <a:lnTo>
                  <a:pt x="9085629" y="5368780"/>
                </a:lnTo>
                <a:lnTo>
                  <a:pt x="0" y="536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3728082" y="4615159"/>
            <a:ext cx="1399568" cy="1399568"/>
          </a:xfrm>
          <a:custGeom>
            <a:avLst/>
            <a:gdLst/>
            <a:ahLst/>
            <a:cxnLst/>
            <a:rect l="l" t="t" r="r" b="b"/>
            <a:pathLst>
              <a:path w="1399568" h="1399568">
                <a:moveTo>
                  <a:pt x="0" y="0"/>
                </a:moveTo>
                <a:lnTo>
                  <a:pt x="1399567" y="0"/>
                </a:lnTo>
                <a:lnTo>
                  <a:pt x="1399567" y="1399568"/>
                </a:lnTo>
                <a:lnTo>
                  <a:pt x="0" y="13995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13369571" y="4680294"/>
            <a:ext cx="958365" cy="1334433"/>
          </a:xfrm>
          <a:custGeom>
            <a:avLst/>
            <a:gdLst/>
            <a:ahLst/>
            <a:cxnLst/>
            <a:rect l="l" t="t" r="r" b="b"/>
            <a:pathLst>
              <a:path w="958365" h="1334433">
                <a:moveTo>
                  <a:pt x="0" y="0"/>
                </a:moveTo>
                <a:lnTo>
                  <a:pt x="958365" y="0"/>
                </a:lnTo>
                <a:lnTo>
                  <a:pt x="958365" y="1334433"/>
                </a:lnTo>
                <a:lnTo>
                  <a:pt x="0" y="13344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>
            <a:off x="8400786" y="4507372"/>
            <a:ext cx="1482689" cy="1507355"/>
          </a:xfrm>
          <a:custGeom>
            <a:avLst/>
            <a:gdLst/>
            <a:ahLst/>
            <a:cxnLst/>
            <a:rect l="l" t="t" r="r" b="b"/>
            <a:pathLst>
              <a:path w="1482689" h="1507355">
                <a:moveTo>
                  <a:pt x="0" y="0"/>
                </a:moveTo>
                <a:lnTo>
                  <a:pt x="1482689" y="0"/>
                </a:lnTo>
                <a:lnTo>
                  <a:pt x="1482689" y="1507355"/>
                </a:lnTo>
                <a:lnTo>
                  <a:pt x="0" y="15073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TextBox 19"/>
          <p:cNvSpPr txBox="1"/>
          <p:nvPr/>
        </p:nvSpPr>
        <p:spPr>
          <a:xfrm>
            <a:off x="5045356" y="1718581"/>
            <a:ext cx="8197288" cy="826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51"/>
              </a:lnSpc>
              <a:spcBef>
                <a:spcPct val="0"/>
              </a:spcBef>
            </a:pPr>
            <a:r>
              <a:rPr lang="en-US" sz="5376" b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PAST EDITIONS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843721" y="2641730"/>
            <a:ext cx="10596820" cy="790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35"/>
              </a:lnSpc>
              <a:spcBef>
                <a:spcPct val="0"/>
              </a:spcBef>
            </a:pPr>
            <a:r>
              <a:rPr lang="en-US" sz="2344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The present platform is driven by over seven years of expertise acquired during the course of two previous editions of the programme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728880" y="6601825"/>
            <a:ext cx="3432147" cy="785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74"/>
              </a:lnSpc>
              <a:spcBef>
                <a:spcPct val="0"/>
              </a:spcBef>
            </a:pPr>
            <a:r>
              <a:rPr lang="en-US" sz="2300" b="1">
                <a:solidFill>
                  <a:srgbClr val="0071C9"/>
                </a:solidFill>
                <a:latin typeface="DM Sans Bold"/>
                <a:ea typeface="DM Sans Bold"/>
                <a:cs typeface="DM Sans Bold"/>
                <a:sym typeface="DM Sans Bold"/>
              </a:rPr>
              <a:t>300+ incubated startups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963506" y="6601825"/>
            <a:ext cx="2395164" cy="785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74"/>
              </a:lnSpc>
              <a:spcBef>
                <a:spcPct val="0"/>
              </a:spcBef>
            </a:pPr>
            <a:r>
              <a:rPr lang="en-US" sz="2300" b="1">
                <a:solidFill>
                  <a:srgbClr val="F1945B"/>
                </a:solidFill>
                <a:latin typeface="DM Sans Bold"/>
                <a:ea typeface="DM Sans Bold"/>
                <a:cs typeface="DM Sans Bold"/>
                <a:sym typeface="DM Sans Bold"/>
              </a:rPr>
              <a:t>2000+ submitted ideas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683366" y="6601825"/>
            <a:ext cx="2395164" cy="1185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74"/>
              </a:lnSpc>
              <a:spcBef>
                <a:spcPct val="0"/>
              </a:spcBef>
            </a:pPr>
            <a:r>
              <a:rPr lang="en-US" sz="2300" b="1">
                <a:solidFill>
                  <a:srgbClr val="39B54A"/>
                </a:solidFill>
                <a:latin typeface="DM Sans Bold"/>
                <a:ea typeface="DM Sans Bold"/>
                <a:cs typeface="DM Sans Bold"/>
                <a:sym typeface="DM Sans Bold"/>
              </a:rPr>
              <a:t>100 startups with further financing</a:t>
            </a: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99382" y="-54747"/>
            <a:ext cx="8958965" cy="9313047"/>
            <a:chOff x="0" y="0"/>
            <a:chExt cx="610857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2"/>
              <a:stretch>
                <a:fillRect t="-11665" b="-11665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" name="Freeform 4"/>
          <p:cNvSpPr/>
          <p:nvPr/>
        </p:nvSpPr>
        <p:spPr>
          <a:xfrm>
            <a:off x="17259300" y="8127303"/>
            <a:ext cx="1802889" cy="1802889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9833387" y="-1033334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20" y="0"/>
                </a:lnTo>
                <a:lnTo>
                  <a:pt x="2293320" y="2293319"/>
                </a:lnTo>
                <a:lnTo>
                  <a:pt x="0" y="22933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6" name="Group 6"/>
          <p:cNvGrpSpPr/>
          <p:nvPr/>
        </p:nvGrpSpPr>
        <p:grpSpPr>
          <a:xfrm>
            <a:off x="1718068" y="3423719"/>
            <a:ext cx="7193595" cy="760237"/>
            <a:chOff x="0" y="0"/>
            <a:chExt cx="9591460" cy="1013649"/>
          </a:xfrm>
        </p:grpSpPr>
        <p:sp>
          <p:nvSpPr>
            <p:cNvPr id="7" name="AutoShape 7"/>
            <p:cNvSpPr/>
            <p:nvPr/>
          </p:nvSpPr>
          <p:spPr>
            <a:xfrm flipH="1" flipV="1">
              <a:off x="0" y="35995"/>
              <a:ext cx="885979" cy="0"/>
            </a:xfrm>
            <a:prstGeom prst="line">
              <a:avLst/>
            </a:prstGeom>
            <a:ln w="7199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3890"/>
              <a:ext cx="9591460" cy="979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97"/>
                </a:lnSpc>
                <a:spcBef>
                  <a:spcPct val="0"/>
                </a:spcBef>
              </a:pPr>
              <a:r>
                <a:rPr lang="en-US" sz="2171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Nanotechnology-based startup founded by Agata Szczeszak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18068" y="4691485"/>
            <a:ext cx="7193595" cy="760237"/>
            <a:chOff x="0" y="0"/>
            <a:chExt cx="9591460" cy="1013649"/>
          </a:xfrm>
        </p:grpSpPr>
        <p:sp>
          <p:nvSpPr>
            <p:cNvPr id="10" name="AutoShape 10"/>
            <p:cNvSpPr/>
            <p:nvPr/>
          </p:nvSpPr>
          <p:spPr>
            <a:xfrm flipH="1" flipV="1">
              <a:off x="0" y="35995"/>
              <a:ext cx="885979" cy="0"/>
            </a:xfrm>
            <a:prstGeom prst="line">
              <a:avLst/>
            </a:prstGeom>
            <a:ln w="7199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3890"/>
              <a:ext cx="9591460" cy="979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97"/>
                </a:lnSpc>
                <a:spcBef>
                  <a:spcPct val="0"/>
                </a:spcBef>
              </a:pPr>
              <a:r>
                <a:rPr lang="en-US" sz="2171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Designs and produces anti-counterfeit luminous protection features for documents and valuables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4009" y="5956547"/>
            <a:ext cx="7193595" cy="760237"/>
            <a:chOff x="0" y="0"/>
            <a:chExt cx="9591460" cy="1013649"/>
          </a:xfrm>
        </p:grpSpPr>
        <p:sp>
          <p:nvSpPr>
            <p:cNvPr id="13" name="AutoShape 13"/>
            <p:cNvSpPr/>
            <p:nvPr/>
          </p:nvSpPr>
          <p:spPr>
            <a:xfrm flipH="1" flipV="1">
              <a:off x="0" y="35995"/>
              <a:ext cx="885979" cy="0"/>
            </a:xfrm>
            <a:prstGeom prst="line">
              <a:avLst/>
            </a:prstGeom>
            <a:ln w="7199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3890"/>
              <a:ext cx="9591460" cy="979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97"/>
                </a:lnSpc>
                <a:spcBef>
                  <a:spcPct val="0"/>
                </a:spcBef>
              </a:pPr>
              <a:r>
                <a:rPr lang="en-US" sz="2171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Received further funding by Polish Agency for Enterprise Development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18068" y="7367066"/>
            <a:ext cx="7193595" cy="760237"/>
            <a:chOff x="0" y="0"/>
            <a:chExt cx="9591460" cy="1013649"/>
          </a:xfrm>
        </p:grpSpPr>
        <p:sp>
          <p:nvSpPr>
            <p:cNvPr id="16" name="AutoShape 16"/>
            <p:cNvSpPr/>
            <p:nvPr/>
          </p:nvSpPr>
          <p:spPr>
            <a:xfrm flipH="1" flipV="1">
              <a:off x="0" y="35995"/>
              <a:ext cx="885979" cy="0"/>
            </a:xfrm>
            <a:prstGeom prst="line">
              <a:avLst/>
            </a:prstGeom>
            <a:ln w="7199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3890"/>
              <a:ext cx="9591460" cy="979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97"/>
                </a:lnSpc>
                <a:spcBef>
                  <a:spcPct val="0"/>
                </a:spcBef>
              </a:pPr>
              <a:r>
                <a:rPr lang="en-US" sz="2171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In 2022, Agata Szczeszak was voted  Businesswoman of the Year in the Startup of the Year category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694009" y="2162732"/>
            <a:ext cx="6235170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84"/>
              </a:lnSpc>
              <a:spcBef>
                <a:spcPct val="0"/>
              </a:spcBef>
            </a:pPr>
            <a:r>
              <a:rPr lang="en-US" sz="6570" b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LUMEKKO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94009" y="1028700"/>
            <a:ext cx="7949866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50"/>
              </a:lnSpc>
              <a:spcBef>
                <a:spcPct val="0"/>
              </a:spcBef>
            </a:pPr>
            <a:r>
              <a:rPr lang="en-US" sz="3709" b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SUCCESS STORIES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31327" y="597505"/>
            <a:ext cx="9077445" cy="9077445"/>
          </a:xfrm>
          <a:custGeom>
            <a:avLst/>
            <a:gdLst/>
            <a:ahLst/>
            <a:cxnLst/>
            <a:rect l="l" t="t" r="r" b="b"/>
            <a:pathLst>
              <a:path w="9077445" h="9077445">
                <a:moveTo>
                  <a:pt x="0" y="0"/>
                </a:moveTo>
                <a:lnTo>
                  <a:pt x="9077444" y="0"/>
                </a:lnTo>
                <a:lnTo>
                  <a:pt x="9077444" y="9077445"/>
                </a:lnTo>
                <a:lnTo>
                  <a:pt x="0" y="9077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 flipH="1" flipV="1">
            <a:off x="2231470" y="3558152"/>
            <a:ext cx="586120" cy="0"/>
          </a:xfrm>
          <a:prstGeom prst="line">
            <a:avLst/>
          </a:prstGeom>
          <a:ln w="47625" cap="flat">
            <a:solidFill>
              <a:srgbClr val="4BD1F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AutoShape 4"/>
          <p:cNvSpPr/>
          <p:nvPr/>
        </p:nvSpPr>
        <p:spPr>
          <a:xfrm flipH="1" flipV="1">
            <a:off x="2231470" y="4676408"/>
            <a:ext cx="586120" cy="0"/>
          </a:xfrm>
          <a:prstGeom prst="line">
            <a:avLst/>
          </a:prstGeom>
          <a:ln w="47625" cap="flat">
            <a:solidFill>
              <a:srgbClr val="4BD1F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 flipH="1" flipV="1">
            <a:off x="2231470" y="6080414"/>
            <a:ext cx="586120" cy="0"/>
          </a:xfrm>
          <a:prstGeom prst="line">
            <a:avLst/>
          </a:prstGeom>
          <a:ln w="47625" cap="flat">
            <a:solidFill>
              <a:srgbClr val="4BD1F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6" name="AutoShape 6"/>
          <p:cNvSpPr/>
          <p:nvPr/>
        </p:nvSpPr>
        <p:spPr>
          <a:xfrm flipH="1" flipV="1">
            <a:off x="2231470" y="6912920"/>
            <a:ext cx="586120" cy="0"/>
          </a:xfrm>
          <a:prstGeom prst="line">
            <a:avLst/>
          </a:prstGeom>
          <a:ln w="47625" cap="flat">
            <a:solidFill>
              <a:srgbClr val="4BD1F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7210790" y="1698193"/>
            <a:ext cx="10048510" cy="7560107"/>
          </a:xfrm>
          <a:custGeom>
            <a:avLst/>
            <a:gdLst/>
            <a:ahLst/>
            <a:cxnLst/>
            <a:rect l="l" t="t" r="r" b="b"/>
            <a:pathLst>
              <a:path w="10048510" h="7560107">
                <a:moveTo>
                  <a:pt x="0" y="0"/>
                </a:moveTo>
                <a:lnTo>
                  <a:pt x="10048510" y="0"/>
                </a:lnTo>
                <a:lnTo>
                  <a:pt x="10048510" y="7560107"/>
                </a:lnTo>
                <a:lnTo>
                  <a:pt x="0" y="75601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2231470" y="1688668"/>
            <a:ext cx="8437330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99"/>
              </a:lnSpc>
              <a:spcBef>
                <a:spcPct val="0"/>
              </a:spcBef>
            </a:pPr>
            <a:r>
              <a:rPr lang="en-US" sz="3999" b="1">
                <a:solidFill>
                  <a:srgbClr val="56AEFF"/>
                </a:solidFill>
                <a:latin typeface="Now Bold"/>
                <a:ea typeface="Now Bold"/>
                <a:cs typeface="Now Bold"/>
                <a:sym typeface="Now Bold"/>
              </a:rPr>
              <a:t>BIAŁYSTOK SCIENCE AND TECHNOLOGY PARK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31470" y="3553390"/>
            <a:ext cx="6345242" cy="651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3"/>
              </a:lnSpc>
              <a:spcBef>
                <a:spcPct val="0"/>
              </a:spcBef>
            </a:pPr>
            <a:r>
              <a:rPr lang="en-US" sz="1915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Located in Białystok – the capital city of Podlaskie Region in north-eastern Poland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31470" y="6075652"/>
            <a:ext cx="6345242" cy="31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3"/>
              </a:lnSpc>
              <a:spcBef>
                <a:spcPct val="0"/>
              </a:spcBef>
            </a:pPr>
            <a:r>
              <a:rPr lang="en-US" sz="1915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Government accredited innovation centre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31470" y="6908158"/>
            <a:ext cx="6345242" cy="651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3"/>
              </a:lnSpc>
            </a:pPr>
            <a:r>
              <a:rPr lang="en-US" sz="1915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Focal point of innovation ecosystem in</a:t>
            </a:r>
          </a:p>
          <a:p>
            <a:pPr marL="0" lvl="0" indent="0" algn="l">
              <a:lnSpc>
                <a:spcPts val="2643"/>
              </a:lnSpc>
              <a:spcBef>
                <a:spcPct val="0"/>
              </a:spcBef>
            </a:pPr>
            <a:r>
              <a:rPr lang="en-US" sz="1915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north-eastern Poland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31470" y="4671646"/>
            <a:ext cx="6345242" cy="984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3"/>
              </a:lnSpc>
              <a:spcBef>
                <a:spcPct val="0"/>
              </a:spcBef>
            </a:pPr>
            <a:r>
              <a:rPr lang="en-US" sz="1915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Municipal institution established in 2011 to foster local and regional innovation and boost technology-based investments in the city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99382" y="-54747"/>
            <a:ext cx="8958965" cy="9313047"/>
            <a:chOff x="0" y="0"/>
            <a:chExt cx="610857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2"/>
              <a:stretch>
                <a:fillRect l="-31054" r="-3105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" name="Freeform 4"/>
          <p:cNvSpPr/>
          <p:nvPr/>
        </p:nvSpPr>
        <p:spPr>
          <a:xfrm>
            <a:off x="17259300" y="8127303"/>
            <a:ext cx="1802889" cy="1802889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9833387" y="-1033334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20" y="0"/>
                </a:lnTo>
                <a:lnTo>
                  <a:pt x="2293320" y="2293319"/>
                </a:lnTo>
                <a:lnTo>
                  <a:pt x="0" y="22933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6" name="Group 6"/>
          <p:cNvGrpSpPr/>
          <p:nvPr/>
        </p:nvGrpSpPr>
        <p:grpSpPr>
          <a:xfrm>
            <a:off x="1718068" y="3423719"/>
            <a:ext cx="7193595" cy="382290"/>
            <a:chOff x="0" y="0"/>
            <a:chExt cx="9591460" cy="509720"/>
          </a:xfrm>
        </p:grpSpPr>
        <p:sp>
          <p:nvSpPr>
            <p:cNvPr id="7" name="AutoShape 7"/>
            <p:cNvSpPr/>
            <p:nvPr/>
          </p:nvSpPr>
          <p:spPr>
            <a:xfrm flipH="1" flipV="1">
              <a:off x="0" y="35995"/>
              <a:ext cx="885979" cy="0"/>
            </a:xfrm>
            <a:prstGeom prst="line">
              <a:avLst/>
            </a:prstGeom>
            <a:ln w="7199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3890"/>
              <a:ext cx="9591460" cy="475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97"/>
                </a:lnSpc>
                <a:spcBef>
                  <a:spcPct val="0"/>
                </a:spcBef>
              </a:pPr>
              <a:r>
                <a:rPr lang="en-US" sz="2171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High-tech security startup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18068" y="4458994"/>
            <a:ext cx="7193595" cy="760237"/>
            <a:chOff x="0" y="0"/>
            <a:chExt cx="9591460" cy="1013649"/>
          </a:xfrm>
        </p:grpSpPr>
        <p:sp>
          <p:nvSpPr>
            <p:cNvPr id="10" name="AutoShape 10"/>
            <p:cNvSpPr/>
            <p:nvPr/>
          </p:nvSpPr>
          <p:spPr>
            <a:xfrm flipH="1" flipV="1">
              <a:off x="0" y="35995"/>
              <a:ext cx="885979" cy="0"/>
            </a:xfrm>
            <a:prstGeom prst="line">
              <a:avLst/>
            </a:prstGeom>
            <a:ln w="7199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3890"/>
              <a:ext cx="9591460" cy="979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97"/>
                </a:lnSpc>
                <a:spcBef>
                  <a:spcPct val="0"/>
                </a:spcBef>
              </a:pPr>
              <a:r>
                <a:rPr lang="en-US" sz="2171" dirty="0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World’s first comprehensive system for protection against laser and seismic eavesdropping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18068" y="5724057"/>
            <a:ext cx="7193595" cy="1138184"/>
            <a:chOff x="0" y="0"/>
            <a:chExt cx="9591460" cy="1517579"/>
          </a:xfrm>
        </p:grpSpPr>
        <p:sp>
          <p:nvSpPr>
            <p:cNvPr id="13" name="AutoShape 13"/>
            <p:cNvSpPr/>
            <p:nvPr/>
          </p:nvSpPr>
          <p:spPr>
            <a:xfrm flipH="1" flipV="1">
              <a:off x="0" y="35995"/>
              <a:ext cx="885979" cy="0"/>
            </a:xfrm>
            <a:prstGeom prst="line">
              <a:avLst/>
            </a:prstGeom>
            <a:ln w="7199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3890"/>
              <a:ext cx="9591460" cy="14836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97"/>
                </a:lnSpc>
                <a:spcBef>
                  <a:spcPct val="0"/>
                </a:spcBef>
              </a:pPr>
              <a:r>
                <a:rPr lang="en-US" sz="2171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It provides an acoustic and visual barrier, ensuring the highest level of anti-eavesdropping security in rooms with windows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18068" y="7392484"/>
            <a:ext cx="7193595" cy="752835"/>
            <a:chOff x="0" y="33891"/>
            <a:chExt cx="9591460" cy="1003781"/>
          </a:xfrm>
        </p:grpSpPr>
        <p:sp>
          <p:nvSpPr>
            <p:cNvPr id="16" name="AutoShape 16"/>
            <p:cNvSpPr/>
            <p:nvPr/>
          </p:nvSpPr>
          <p:spPr>
            <a:xfrm flipH="1" flipV="1">
              <a:off x="0" y="35995"/>
              <a:ext cx="885979" cy="0"/>
            </a:xfrm>
            <a:prstGeom prst="line">
              <a:avLst/>
            </a:prstGeom>
            <a:ln w="7199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3891"/>
              <a:ext cx="9591460" cy="1003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97"/>
                </a:lnSpc>
                <a:spcBef>
                  <a:spcPct val="0"/>
                </a:spcBef>
              </a:pPr>
              <a:r>
                <a:rPr lang="en-US" sz="2171" dirty="0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Additional laser eavesdropping </a:t>
              </a:r>
              <a:r>
                <a:rPr lang="pl-PL" sz="2171" dirty="0" err="1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detection</a:t>
              </a:r>
              <a:r>
                <a:rPr lang="pl-PL" sz="2171" dirty="0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pl-PL" sz="2171" dirty="0" err="1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solution</a:t>
              </a:r>
              <a:r>
                <a:rPr lang="en-US" sz="2171" dirty="0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 in R&amp;D phase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694009" y="2162732"/>
            <a:ext cx="6235170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84"/>
              </a:lnSpc>
              <a:spcBef>
                <a:spcPct val="0"/>
              </a:spcBef>
            </a:pPr>
            <a:r>
              <a:rPr lang="en-US" sz="6570" b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GISE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94009" y="1028700"/>
            <a:ext cx="7949866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50"/>
              </a:lnSpc>
              <a:spcBef>
                <a:spcPct val="0"/>
              </a:spcBef>
            </a:pPr>
            <a:r>
              <a:rPr lang="en-US" sz="3709" b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SUCCESS STORIES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7259300" y="8127303"/>
            <a:ext cx="1802889" cy="1802889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9833387" y="-1033334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20" y="0"/>
                </a:lnTo>
                <a:lnTo>
                  <a:pt x="2293320" y="2293319"/>
                </a:lnTo>
                <a:lnTo>
                  <a:pt x="0" y="22933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6" name="Group 6"/>
          <p:cNvGrpSpPr/>
          <p:nvPr/>
        </p:nvGrpSpPr>
        <p:grpSpPr>
          <a:xfrm>
            <a:off x="1718068" y="3423719"/>
            <a:ext cx="7193595" cy="382290"/>
            <a:chOff x="0" y="0"/>
            <a:chExt cx="9591460" cy="509720"/>
          </a:xfrm>
        </p:grpSpPr>
        <p:sp>
          <p:nvSpPr>
            <p:cNvPr id="7" name="AutoShape 7"/>
            <p:cNvSpPr/>
            <p:nvPr/>
          </p:nvSpPr>
          <p:spPr>
            <a:xfrm flipH="1" flipV="1">
              <a:off x="0" y="35995"/>
              <a:ext cx="885979" cy="0"/>
            </a:xfrm>
            <a:prstGeom prst="line">
              <a:avLst/>
            </a:prstGeom>
            <a:ln w="7199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3890"/>
              <a:ext cx="9591460" cy="475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97"/>
                </a:lnSpc>
                <a:spcBef>
                  <a:spcPct val="0"/>
                </a:spcBef>
              </a:pPr>
              <a:r>
                <a:rPr lang="en-US" sz="2171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Sports tech startup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18068" y="4384914"/>
            <a:ext cx="7193595" cy="760237"/>
            <a:chOff x="0" y="0"/>
            <a:chExt cx="9591460" cy="1013649"/>
          </a:xfrm>
        </p:grpSpPr>
        <p:sp>
          <p:nvSpPr>
            <p:cNvPr id="10" name="AutoShape 10"/>
            <p:cNvSpPr/>
            <p:nvPr/>
          </p:nvSpPr>
          <p:spPr>
            <a:xfrm flipH="1" flipV="1">
              <a:off x="0" y="35995"/>
              <a:ext cx="885979" cy="0"/>
            </a:xfrm>
            <a:prstGeom prst="line">
              <a:avLst/>
            </a:prstGeom>
            <a:ln w="7199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3890"/>
              <a:ext cx="9591460" cy="979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97"/>
                </a:lnSpc>
                <a:spcBef>
                  <a:spcPct val="0"/>
                </a:spcBef>
              </a:pPr>
              <a:r>
                <a:rPr lang="en-US" sz="2171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Developing a modular training device mounted along the inner side of an athletics track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18068" y="5724057"/>
            <a:ext cx="7193595" cy="1138184"/>
            <a:chOff x="0" y="0"/>
            <a:chExt cx="9591460" cy="1517579"/>
          </a:xfrm>
        </p:grpSpPr>
        <p:sp>
          <p:nvSpPr>
            <p:cNvPr id="13" name="AutoShape 13"/>
            <p:cNvSpPr/>
            <p:nvPr/>
          </p:nvSpPr>
          <p:spPr>
            <a:xfrm flipH="1" flipV="1">
              <a:off x="0" y="35995"/>
              <a:ext cx="885979" cy="0"/>
            </a:xfrm>
            <a:prstGeom prst="line">
              <a:avLst/>
            </a:prstGeom>
            <a:ln w="7199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3890"/>
              <a:ext cx="9591460" cy="14836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97"/>
                </a:lnSpc>
                <a:spcBef>
                  <a:spcPct val="0"/>
                </a:spcBef>
              </a:pPr>
              <a:r>
                <a:rPr lang="en-US" sz="2171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LED panels are controlled via mobile app, allowing runners to track their pace and rhythm to achieve specific training goals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18068" y="7367066"/>
            <a:ext cx="7193595" cy="760237"/>
            <a:chOff x="0" y="0"/>
            <a:chExt cx="9591460" cy="1013649"/>
          </a:xfrm>
        </p:grpSpPr>
        <p:sp>
          <p:nvSpPr>
            <p:cNvPr id="16" name="AutoShape 16"/>
            <p:cNvSpPr/>
            <p:nvPr/>
          </p:nvSpPr>
          <p:spPr>
            <a:xfrm flipH="1" flipV="1">
              <a:off x="0" y="35995"/>
              <a:ext cx="885979" cy="0"/>
            </a:xfrm>
            <a:prstGeom prst="line">
              <a:avLst/>
            </a:prstGeom>
            <a:ln w="7199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3890"/>
              <a:ext cx="9591460" cy="979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97"/>
                </a:lnSpc>
                <a:spcBef>
                  <a:spcPct val="0"/>
                </a:spcBef>
              </a:pPr>
              <a:r>
                <a:rPr lang="en-US" sz="2171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Secured a private investor, with a cash injection of 1 million PLN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694009" y="2162732"/>
            <a:ext cx="6235170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84"/>
              </a:lnSpc>
              <a:spcBef>
                <a:spcPct val="0"/>
              </a:spcBef>
            </a:pPr>
            <a:r>
              <a:rPr lang="en-US" sz="6570" b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1M TRACK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94009" y="1028700"/>
            <a:ext cx="7949866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50"/>
              </a:lnSpc>
              <a:spcBef>
                <a:spcPct val="0"/>
              </a:spcBef>
            </a:pPr>
            <a:r>
              <a:rPr lang="en-US" sz="3709" b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SUCCESS STORIES</a:t>
            </a:r>
          </a:p>
        </p:txBody>
      </p:sp>
      <p:pic>
        <p:nvPicPr>
          <p:cNvPr id="20" name="1Mtrack_HOT3">
            <a:hlinkClick r:id="" action="ppaction://media"/>
            <a:extLst>
              <a:ext uri="{FF2B5EF4-FFF2-40B4-BE49-F238E27FC236}">
                <a16:creationId xmlns:a16="http://schemas.microsoft.com/office/drawing/2014/main" id="{354DC6E6-B6E4-7DBB-0225-728C38F65E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2863" y="0"/>
            <a:ext cx="5786437" cy="10287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83520" y="1590911"/>
            <a:ext cx="2651835" cy="2651835"/>
          </a:xfrm>
          <a:custGeom>
            <a:avLst/>
            <a:gdLst/>
            <a:ahLst/>
            <a:cxnLst/>
            <a:rect l="l" t="t" r="r" b="b"/>
            <a:pathLst>
              <a:path w="2651835" h="2651835">
                <a:moveTo>
                  <a:pt x="0" y="0"/>
                </a:moveTo>
                <a:lnTo>
                  <a:pt x="2651835" y="0"/>
                </a:lnTo>
                <a:lnTo>
                  <a:pt x="2651835" y="2651835"/>
                </a:lnTo>
                <a:lnTo>
                  <a:pt x="0" y="2651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0637321" y="2636321"/>
            <a:ext cx="7650679" cy="7650679"/>
            <a:chOff x="0" y="0"/>
            <a:chExt cx="3331210" cy="33312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3331210" y="3331210"/>
                  </a:moveTo>
                  <a:lnTo>
                    <a:pt x="0" y="3331210"/>
                  </a:lnTo>
                  <a:cubicBezTo>
                    <a:pt x="0" y="1490980"/>
                    <a:pt x="1490980" y="0"/>
                    <a:pt x="3331210" y="0"/>
                  </a:cubicBezTo>
                  <a:lnTo>
                    <a:pt x="3331210" y="3331210"/>
                  </a:lnTo>
                  <a:close/>
                </a:path>
              </a:pathLst>
            </a:custGeom>
            <a:blipFill>
              <a:blip r:embed="rId4"/>
              <a:stretch>
                <a:fillRect l="-25000" r="-2500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264153" y="6677520"/>
            <a:ext cx="9364819" cy="61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99"/>
              </a:lnSpc>
              <a:spcBef>
                <a:spcPct val="0"/>
              </a:spcBef>
            </a:pPr>
            <a:r>
              <a:rPr lang="en-US" sz="3695" b="1">
                <a:solidFill>
                  <a:srgbClr val="4BD1FB"/>
                </a:solidFill>
                <a:latin typeface="DM Sans Bold"/>
                <a:ea typeface="DM Sans Bold"/>
                <a:cs typeface="DM Sans Bold"/>
                <a:sym typeface="DM Sans Bold"/>
              </a:rPr>
              <a:t>Let’s connect.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55514" y="5369567"/>
            <a:ext cx="10434893" cy="1126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83"/>
              </a:lnSpc>
            </a:pPr>
            <a:r>
              <a:rPr lang="en-US" sz="6630" b="1" spc="404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THANK YOU!</a:t>
            </a:r>
          </a:p>
        </p:txBody>
      </p:sp>
      <p:sp>
        <p:nvSpPr>
          <p:cNvPr id="7" name="Freeform 7"/>
          <p:cNvSpPr/>
          <p:nvPr/>
        </p:nvSpPr>
        <p:spPr>
          <a:xfrm>
            <a:off x="2264153" y="8202561"/>
            <a:ext cx="682497" cy="682497"/>
          </a:xfrm>
          <a:custGeom>
            <a:avLst/>
            <a:gdLst/>
            <a:ahLst/>
            <a:cxnLst/>
            <a:rect l="l" t="t" r="r" b="b"/>
            <a:pathLst>
              <a:path w="682497" h="682497">
                <a:moveTo>
                  <a:pt x="0" y="0"/>
                </a:moveTo>
                <a:lnTo>
                  <a:pt x="682497" y="0"/>
                </a:lnTo>
                <a:lnTo>
                  <a:pt x="682497" y="682497"/>
                </a:lnTo>
                <a:lnTo>
                  <a:pt x="0" y="6824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3110340" y="8326066"/>
            <a:ext cx="6042299" cy="435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49"/>
              </a:lnSpc>
              <a:spcBef>
                <a:spcPct val="0"/>
              </a:spcBef>
            </a:pPr>
            <a:r>
              <a:rPr lang="en-US" sz="2874" spc="143">
                <a:solidFill>
                  <a:srgbClr val="FFFBFB"/>
                </a:solidFill>
                <a:latin typeface="DM Sans"/>
                <a:ea typeface="DM Sans"/>
                <a:cs typeface="DM Sans"/>
                <a:sym typeface="DM Sans"/>
              </a:rPr>
              <a:t>m.podbielski@bpnt.bialystok.pl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568313" y="7533205"/>
            <a:ext cx="6271649" cy="435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49"/>
              </a:lnSpc>
              <a:spcBef>
                <a:spcPct val="0"/>
              </a:spcBef>
            </a:pPr>
            <a:r>
              <a:rPr lang="en-US" sz="2874" spc="143">
                <a:solidFill>
                  <a:srgbClr val="FFFBFB"/>
                </a:solidFill>
                <a:latin typeface="DM Sans"/>
                <a:ea typeface="DM Sans"/>
                <a:cs typeface="DM Sans"/>
                <a:sym typeface="DM Sans"/>
              </a:rPr>
              <a:t>www.bpnt.bialystok.pl</a:t>
            </a:r>
          </a:p>
        </p:txBody>
      </p:sp>
      <p:sp>
        <p:nvSpPr>
          <p:cNvPr id="10" name="Freeform 10"/>
          <p:cNvSpPr/>
          <p:nvPr/>
        </p:nvSpPr>
        <p:spPr>
          <a:xfrm>
            <a:off x="-789475" y="-570381"/>
            <a:ext cx="2651835" cy="2651835"/>
          </a:xfrm>
          <a:custGeom>
            <a:avLst/>
            <a:gdLst/>
            <a:ahLst/>
            <a:cxnLst/>
            <a:rect l="l" t="t" r="r" b="b"/>
            <a:pathLst>
              <a:path w="2651835" h="2651835">
                <a:moveTo>
                  <a:pt x="0" y="0"/>
                </a:moveTo>
                <a:lnTo>
                  <a:pt x="2651836" y="0"/>
                </a:lnTo>
                <a:lnTo>
                  <a:pt x="2651836" y="2651835"/>
                </a:lnTo>
                <a:lnTo>
                  <a:pt x="0" y="2651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2264153" y="1984339"/>
            <a:ext cx="5279650" cy="1303964"/>
          </a:xfrm>
          <a:custGeom>
            <a:avLst/>
            <a:gdLst/>
            <a:ahLst/>
            <a:cxnLst/>
            <a:rect l="l" t="t" r="r" b="b"/>
            <a:pathLst>
              <a:path w="5279650" h="1303964">
                <a:moveTo>
                  <a:pt x="0" y="0"/>
                </a:moveTo>
                <a:lnTo>
                  <a:pt x="5279650" y="0"/>
                </a:lnTo>
                <a:lnTo>
                  <a:pt x="5279650" y="1303964"/>
                </a:lnTo>
                <a:lnTo>
                  <a:pt x="0" y="13039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2255514" y="7533205"/>
            <a:ext cx="1149110" cy="669356"/>
          </a:xfrm>
          <a:custGeom>
            <a:avLst/>
            <a:gdLst/>
            <a:ahLst/>
            <a:cxnLst/>
            <a:rect l="l" t="t" r="r" b="b"/>
            <a:pathLst>
              <a:path w="1149110" h="669356">
                <a:moveTo>
                  <a:pt x="0" y="0"/>
                </a:moveTo>
                <a:lnTo>
                  <a:pt x="1149109" y="0"/>
                </a:lnTo>
                <a:lnTo>
                  <a:pt x="1149109" y="669356"/>
                </a:lnTo>
                <a:lnTo>
                  <a:pt x="0" y="669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31327" y="597505"/>
            <a:ext cx="9077445" cy="9077445"/>
          </a:xfrm>
          <a:custGeom>
            <a:avLst/>
            <a:gdLst/>
            <a:ahLst/>
            <a:cxnLst/>
            <a:rect l="l" t="t" r="r" b="b"/>
            <a:pathLst>
              <a:path w="9077445" h="9077445">
                <a:moveTo>
                  <a:pt x="0" y="0"/>
                </a:moveTo>
                <a:lnTo>
                  <a:pt x="9077444" y="0"/>
                </a:lnTo>
                <a:lnTo>
                  <a:pt x="9077444" y="9077445"/>
                </a:lnTo>
                <a:lnTo>
                  <a:pt x="0" y="9077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 flipH="1" flipV="1">
            <a:off x="2231470" y="4109241"/>
            <a:ext cx="586120" cy="0"/>
          </a:xfrm>
          <a:prstGeom prst="line">
            <a:avLst/>
          </a:prstGeom>
          <a:ln w="47625" cap="flat">
            <a:solidFill>
              <a:srgbClr val="4BD1F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AutoShape 4"/>
          <p:cNvSpPr/>
          <p:nvPr/>
        </p:nvSpPr>
        <p:spPr>
          <a:xfrm flipH="1" flipV="1">
            <a:off x="2231470" y="5604165"/>
            <a:ext cx="586120" cy="0"/>
          </a:xfrm>
          <a:prstGeom prst="line">
            <a:avLst/>
          </a:prstGeom>
          <a:ln w="47625" cap="flat">
            <a:solidFill>
              <a:srgbClr val="4BD1F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 flipH="1" flipV="1">
            <a:off x="2237558" y="7099088"/>
            <a:ext cx="586120" cy="0"/>
          </a:xfrm>
          <a:prstGeom prst="line">
            <a:avLst/>
          </a:prstGeom>
          <a:ln w="47625" cap="flat">
            <a:solidFill>
              <a:srgbClr val="4BD1F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6" name="AutoShape 6"/>
          <p:cNvSpPr/>
          <p:nvPr/>
        </p:nvSpPr>
        <p:spPr>
          <a:xfrm flipH="1" flipV="1">
            <a:off x="2243645" y="8592150"/>
            <a:ext cx="586120" cy="0"/>
          </a:xfrm>
          <a:prstGeom prst="line">
            <a:avLst/>
          </a:prstGeom>
          <a:ln w="47625" cap="flat">
            <a:solidFill>
              <a:srgbClr val="4BD1F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7" name="Group 7"/>
          <p:cNvGrpSpPr/>
          <p:nvPr/>
        </p:nvGrpSpPr>
        <p:grpSpPr>
          <a:xfrm>
            <a:off x="9684427" y="0"/>
            <a:ext cx="8603573" cy="10287000"/>
            <a:chOff x="0" y="0"/>
            <a:chExt cx="8603361" cy="10286746"/>
          </a:xfrm>
        </p:grpSpPr>
        <p:sp>
          <p:nvSpPr>
            <p:cNvPr id="8" name="Freeform 8"/>
            <p:cNvSpPr/>
            <p:nvPr/>
          </p:nvSpPr>
          <p:spPr>
            <a:xfrm>
              <a:off x="-2794" y="-127"/>
              <a:ext cx="8606155" cy="10286873"/>
            </a:xfrm>
            <a:custGeom>
              <a:avLst/>
              <a:gdLst/>
              <a:ahLst/>
              <a:cxnLst/>
              <a:rect l="l" t="t" r="r" b="b"/>
              <a:pathLst>
                <a:path w="8606155" h="10286873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4"/>
              <a:stretch>
                <a:fillRect l="-39765" r="-39765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231470" y="1688668"/>
            <a:ext cx="8437330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99"/>
              </a:lnSpc>
              <a:spcBef>
                <a:spcPct val="0"/>
              </a:spcBef>
            </a:pPr>
            <a:r>
              <a:rPr lang="en-US" sz="3999" b="1">
                <a:solidFill>
                  <a:srgbClr val="56AEFF"/>
                </a:solidFill>
                <a:latin typeface="Now Bold"/>
                <a:ea typeface="Now Bold"/>
                <a:cs typeface="Now Bold"/>
                <a:sym typeface="Now Bold"/>
              </a:rPr>
              <a:t>BIAŁYSTOK SCIENCE AND TECHNOLOGY PARK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31470" y="4085429"/>
            <a:ext cx="6345242" cy="485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3"/>
              </a:lnSpc>
              <a:spcBef>
                <a:spcPct val="0"/>
              </a:spcBef>
            </a:pPr>
            <a:r>
              <a:rPr lang="en-US" sz="2915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COMPANIES HOSTED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37558" y="3344864"/>
            <a:ext cx="1843589" cy="771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1"/>
              </a:lnSpc>
              <a:spcBef>
                <a:spcPct val="0"/>
              </a:spcBef>
            </a:pPr>
            <a:r>
              <a:rPr lang="en-US" sz="4587" b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200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31470" y="5580352"/>
            <a:ext cx="6345242" cy="485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3"/>
              </a:lnSpc>
              <a:spcBef>
                <a:spcPct val="0"/>
              </a:spcBef>
            </a:pPr>
            <a:r>
              <a:rPr lang="en-US" sz="2915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COWORKERS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263818" y="4839788"/>
            <a:ext cx="1979039" cy="771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1"/>
              </a:lnSpc>
              <a:spcBef>
                <a:spcPct val="0"/>
              </a:spcBef>
            </a:pPr>
            <a:r>
              <a:rPr lang="en-US" sz="4587" b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250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37558" y="7075276"/>
            <a:ext cx="6906442" cy="485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3"/>
              </a:lnSpc>
              <a:spcBef>
                <a:spcPct val="0"/>
              </a:spcBef>
            </a:pPr>
            <a:r>
              <a:rPr lang="en-US" sz="2915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CONFERENCES, WORKSHOPS &amp; EVENTS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29424" y="6334711"/>
            <a:ext cx="2230882" cy="771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1"/>
              </a:lnSpc>
              <a:spcBef>
                <a:spcPct val="0"/>
              </a:spcBef>
            </a:pPr>
            <a:r>
              <a:rPr lang="en-US" sz="4587" b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500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43645" y="8568337"/>
            <a:ext cx="6345242" cy="485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3"/>
              </a:lnSpc>
              <a:spcBef>
                <a:spcPct val="0"/>
              </a:spcBef>
            </a:pPr>
            <a:r>
              <a:rPr lang="en-US" sz="2915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STARTUPS INCUBATED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75993" y="7827772"/>
            <a:ext cx="1966864" cy="771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1"/>
              </a:lnSpc>
              <a:spcBef>
                <a:spcPct val="0"/>
              </a:spcBef>
            </a:pPr>
            <a:r>
              <a:rPr lang="en-US" sz="4587" b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300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425679" y="3837159"/>
            <a:ext cx="0" cy="483015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81160" y="9258300"/>
            <a:ext cx="13457996" cy="3264379"/>
            <a:chOff x="0" y="0"/>
            <a:chExt cx="17943995" cy="43525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0"/>
                  </a:lnTo>
                  <a:lnTo>
                    <a:pt x="0" y="4149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Freeform 5"/>
            <p:cNvSpPr/>
            <p:nvPr/>
          </p:nvSpPr>
          <p:spPr>
            <a:xfrm>
              <a:off x="4600097" y="861572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1" y="0"/>
                  </a:lnTo>
                  <a:lnTo>
                    <a:pt x="4149651" y="3288078"/>
                  </a:lnTo>
                  <a:lnTo>
                    <a:pt x="0" y="3288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Freeform 6"/>
            <p:cNvSpPr/>
            <p:nvPr/>
          </p:nvSpPr>
          <p:spPr>
            <a:xfrm>
              <a:off x="9194248" y="202855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1"/>
                  </a:lnTo>
                  <a:lnTo>
                    <a:pt x="0" y="4149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Freeform 7"/>
            <p:cNvSpPr/>
            <p:nvPr/>
          </p:nvSpPr>
          <p:spPr>
            <a:xfrm>
              <a:off x="13794345" y="1064427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0" y="0"/>
                  </a:lnTo>
                  <a:lnTo>
                    <a:pt x="4149650" y="3288079"/>
                  </a:lnTo>
                  <a:lnTo>
                    <a:pt x="0" y="3288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Freeform 8"/>
          <p:cNvSpPr/>
          <p:nvPr/>
        </p:nvSpPr>
        <p:spPr>
          <a:xfrm rot="6150721">
            <a:off x="6080933" y="4579544"/>
            <a:ext cx="13544802" cy="1127911"/>
          </a:xfrm>
          <a:custGeom>
            <a:avLst/>
            <a:gdLst/>
            <a:ahLst/>
            <a:cxnLst/>
            <a:rect l="l" t="t" r="r" b="b"/>
            <a:pathLst>
              <a:path w="13544802" h="1127911">
                <a:moveTo>
                  <a:pt x="0" y="0"/>
                </a:moveTo>
                <a:lnTo>
                  <a:pt x="13544801" y="0"/>
                </a:lnTo>
                <a:lnTo>
                  <a:pt x="13544801" y="1127912"/>
                </a:lnTo>
                <a:lnTo>
                  <a:pt x="0" y="1127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7172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9" name="Group 9"/>
          <p:cNvGrpSpPr/>
          <p:nvPr/>
        </p:nvGrpSpPr>
        <p:grpSpPr>
          <a:xfrm>
            <a:off x="11807534" y="0"/>
            <a:ext cx="6254290" cy="10287000"/>
            <a:chOff x="0" y="0"/>
            <a:chExt cx="3860673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860673" cy="6350000"/>
            </a:xfrm>
            <a:custGeom>
              <a:avLst/>
              <a:gdLst/>
              <a:ahLst/>
              <a:cxnLst/>
              <a:rect l="l" t="t" r="r" b="b"/>
              <a:pathLst>
                <a:path w="3860673" h="6350000">
                  <a:moveTo>
                    <a:pt x="3860673" y="0"/>
                  </a:moveTo>
                  <a:lnTo>
                    <a:pt x="2341753" y="6350000"/>
                  </a:lnTo>
                  <a:lnTo>
                    <a:pt x="0" y="6350000"/>
                  </a:lnTo>
                  <a:lnTo>
                    <a:pt x="1518920" y="0"/>
                  </a:lnTo>
                  <a:lnTo>
                    <a:pt x="3860673" y="0"/>
                  </a:lnTo>
                  <a:close/>
                </a:path>
              </a:pathLst>
            </a:custGeom>
            <a:blipFill>
              <a:blip r:embed="rId5"/>
              <a:stretch>
                <a:fillRect l="-73436" r="-7343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1" name="Freeform 11"/>
          <p:cNvSpPr/>
          <p:nvPr/>
        </p:nvSpPr>
        <p:spPr>
          <a:xfrm rot="-4615544">
            <a:off x="10510810" y="5041623"/>
            <a:ext cx="13544802" cy="1127911"/>
          </a:xfrm>
          <a:custGeom>
            <a:avLst/>
            <a:gdLst/>
            <a:ahLst/>
            <a:cxnLst/>
            <a:rect l="l" t="t" r="r" b="b"/>
            <a:pathLst>
              <a:path w="13544802" h="1127911">
                <a:moveTo>
                  <a:pt x="0" y="0"/>
                </a:moveTo>
                <a:lnTo>
                  <a:pt x="13544801" y="0"/>
                </a:lnTo>
                <a:lnTo>
                  <a:pt x="13544801" y="1127912"/>
                </a:lnTo>
                <a:lnTo>
                  <a:pt x="0" y="1127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7172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2" name="Group 12"/>
          <p:cNvGrpSpPr/>
          <p:nvPr/>
        </p:nvGrpSpPr>
        <p:grpSpPr>
          <a:xfrm rot="-10800000">
            <a:off x="15966396" y="9258300"/>
            <a:ext cx="13457996" cy="3264379"/>
            <a:chOff x="0" y="0"/>
            <a:chExt cx="17943995" cy="435250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0"/>
                  </a:lnTo>
                  <a:lnTo>
                    <a:pt x="0" y="4149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4600097" y="861572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1" y="0"/>
                  </a:lnTo>
                  <a:lnTo>
                    <a:pt x="4149651" y="3288078"/>
                  </a:lnTo>
                  <a:lnTo>
                    <a:pt x="0" y="3288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9194248" y="202855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1"/>
                  </a:lnTo>
                  <a:lnTo>
                    <a:pt x="0" y="4149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3794345" y="1064427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0" y="0"/>
                  </a:lnTo>
                  <a:lnTo>
                    <a:pt x="4149650" y="3288079"/>
                  </a:lnTo>
                  <a:lnTo>
                    <a:pt x="0" y="3288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860145" y="2057043"/>
            <a:ext cx="9900026" cy="1075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25"/>
              </a:lnSpc>
              <a:spcBef>
                <a:spcPct val="0"/>
              </a:spcBef>
            </a:pPr>
            <a:r>
              <a:rPr lang="en-US" sz="7021" b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MAIN FOCUS AREAS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919197" y="6097472"/>
            <a:ext cx="3154057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49"/>
              </a:lnSpc>
              <a:spcBef>
                <a:spcPct val="0"/>
              </a:spcBef>
            </a:pPr>
            <a:r>
              <a:rPr lang="en-US" sz="2499" b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PROMOTING SCIENCE, RESEARCH AND INNOVATION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778104" y="6097472"/>
            <a:ext cx="3154057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49"/>
              </a:lnSpc>
              <a:spcBef>
                <a:spcPct val="0"/>
              </a:spcBef>
            </a:pPr>
            <a:r>
              <a:rPr lang="en-US" sz="2499" b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STARTUP INCUBATION AND ACCELERATION</a:t>
            </a:r>
          </a:p>
        </p:txBody>
      </p:sp>
      <p:sp>
        <p:nvSpPr>
          <p:cNvPr id="20" name="AutoShape 20"/>
          <p:cNvSpPr/>
          <p:nvPr/>
        </p:nvSpPr>
        <p:spPr>
          <a:xfrm>
            <a:off x="4505032" y="3837159"/>
            <a:ext cx="0" cy="483015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21" name="TextBox 21"/>
          <p:cNvSpPr txBox="1"/>
          <p:nvPr/>
        </p:nvSpPr>
        <p:spPr>
          <a:xfrm>
            <a:off x="1163985" y="6097472"/>
            <a:ext cx="3154057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49"/>
              </a:lnSpc>
              <a:spcBef>
                <a:spcPct val="0"/>
              </a:spcBef>
            </a:pPr>
            <a:r>
              <a:rPr lang="en-US" sz="2499" b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FOSTERING BUSINESS INITIATIVES</a:t>
            </a:r>
          </a:p>
        </p:txBody>
      </p:sp>
      <p:sp>
        <p:nvSpPr>
          <p:cNvPr id="22" name="Freeform 22"/>
          <p:cNvSpPr/>
          <p:nvPr/>
        </p:nvSpPr>
        <p:spPr>
          <a:xfrm>
            <a:off x="5990521" y="4285833"/>
            <a:ext cx="903572" cy="1150380"/>
          </a:xfrm>
          <a:custGeom>
            <a:avLst/>
            <a:gdLst/>
            <a:ahLst/>
            <a:cxnLst/>
            <a:rect l="l" t="t" r="r" b="b"/>
            <a:pathLst>
              <a:path w="903572" h="1150380">
                <a:moveTo>
                  <a:pt x="0" y="0"/>
                </a:moveTo>
                <a:lnTo>
                  <a:pt x="903571" y="0"/>
                </a:lnTo>
                <a:lnTo>
                  <a:pt x="903571" y="1150381"/>
                </a:lnTo>
                <a:lnTo>
                  <a:pt x="0" y="11503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3" name="Freeform 23"/>
          <p:cNvSpPr/>
          <p:nvPr/>
        </p:nvSpPr>
        <p:spPr>
          <a:xfrm>
            <a:off x="9931306" y="4285833"/>
            <a:ext cx="1006060" cy="1150380"/>
          </a:xfrm>
          <a:custGeom>
            <a:avLst/>
            <a:gdLst/>
            <a:ahLst/>
            <a:cxnLst/>
            <a:rect l="l" t="t" r="r" b="b"/>
            <a:pathLst>
              <a:path w="1006060" h="1150380">
                <a:moveTo>
                  <a:pt x="0" y="0"/>
                </a:moveTo>
                <a:lnTo>
                  <a:pt x="1006059" y="0"/>
                </a:lnTo>
                <a:lnTo>
                  <a:pt x="1006059" y="1150381"/>
                </a:lnTo>
                <a:lnTo>
                  <a:pt x="0" y="11503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4" name="Freeform 24"/>
          <p:cNvSpPr/>
          <p:nvPr/>
        </p:nvSpPr>
        <p:spPr>
          <a:xfrm>
            <a:off x="1999268" y="4285833"/>
            <a:ext cx="1135739" cy="1150380"/>
          </a:xfrm>
          <a:custGeom>
            <a:avLst/>
            <a:gdLst/>
            <a:ahLst/>
            <a:cxnLst/>
            <a:rect l="l" t="t" r="r" b="b"/>
            <a:pathLst>
              <a:path w="1135739" h="1150380">
                <a:moveTo>
                  <a:pt x="0" y="0"/>
                </a:moveTo>
                <a:lnTo>
                  <a:pt x="1135739" y="0"/>
                </a:lnTo>
                <a:lnTo>
                  <a:pt x="1135739" y="1150381"/>
                </a:lnTo>
                <a:lnTo>
                  <a:pt x="0" y="11503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6286157" y="0"/>
            <a:ext cx="15430157" cy="10545890"/>
            <a:chOff x="0" y="0"/>
            <a:chExt cx="5508856" cy="37650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945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259" r="-1259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-2622339" y="7919689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79"/>
                </a:lnTo>
                <a:lnTo>
                  <a:pt x="0" y="5596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 rot="-10800000">
            <a:off x="13367400" y="-2798190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80"/>
                </a:lnTo>
                <a:lnTo>
                  <a:pt x="0" y="5596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886857" y="1647809"/>
            <a:ext cx="1135739" cy="1150380"/>
          </a:xfrm>
          <a:custGeom>
            <a:avLst/>
            <a:gdLst/>
            <a:ahLst/>
            <a:cxnLst/>
            <a:rect l="l" t="t" r="r" b="b"/>
            <a:pathLst>
              <a:path w="1135739" h="1150380">
                <a:moveTo>
                  <a:pt x="0" y="0"/>
                </a:moveTo>
                <a:lnTo>
                  <a:pt x="1135740" y="0"/>
                </a:lnTo>
                <a:lnTo>
                  <a:pt x="1135740" y="1150381"/>
                </a:lnTo>
                <a:lnTo>
                  <a:pt x="0" y="11503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8" name="Group 8"/>
          <p:cNvGrpSpPr/>
          <p:nvPr/>
        </p:nvGrpSpPr>
        <p:grpSpPr>
          <a:xfrm>
            <a:off x="8620099" y="5042324"/>
            <a:ext cx="6249992" cy="670581"/>
            <a:chOff x="0" y="0"/>
            <a:chExt cx="8333322" cy="894108"/>
          </a:xfrm>
        </p:grpSpPr>
        <p:sp>
          <p:nvSpPr>
            <p:cNvPr id="9" name="AutoShape 9"/>
            <p:cNvSpPr/>
            <p:nvPr/>
          </p:nvSpPr>
          <p:spPr>
            <a:xfrm flipH="1" flipV="1">
              <a:off x="0" y="31750"/>
              <a:ext cx="769762" cy="0"/>
            </a:xfrm>
            <a:prstGeom prst="line">
              <a:avLst/>
            </a:prstGeom>
            <a:ln w="6350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4925"/>
              <a:ext cx="8333322" cy="859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Galvanizing cooperation between businesses and academic institutions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944113" y="3245740"/>
            <a:ext cx="9021227" cy="1348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61"/>
              </a:lnSpc>
              <a:spcBef>
                <a:spcPct val="0"/>
              </a:spcBef>
            </a:pPr>
            <a:r>
              <a:rPr lang="en-US" sz="4384" b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FOSTERING BUSINESS INITIATIVES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6286157" y="0"/>
            <a:ext cx="15430157" cy="10545890"/>
            <a:chOff x="0" y="0"/>
            <a:chExt cx="5508856" cy="37650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945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5508856" y="0"/>
                  </a:moveTo>
                  <a:lnTo>
                    <a:pt x="2173770" y="0"/>
                  </a:lnTo>
                  <a:lnTo>
                    <a:pt x="0" y="3765081"/>
                  </a:lnTo>
                  <a:lnTo>
                    <a:pt x="3335085" y="3765081"/>
                  </a:lnTo>
                  <a:lnTo>
                    <a:pt x="5508856" y="0"/>
                  </a:lnTo>
                  <a:close/>
                </a:path>
              </a:pathLst>
            </a:custGeom>
            <a:blipFill>
              <a:blip r:embed="rId2"/>
              <a:stretch>
                <a:fillRect l="-1259" r="-1259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-2622339" y="7919689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79"/>
                </a:lnTo>
                <a:lnTo>
                  <a:pt x="0" y="5596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 rot="-10800000">
            <a:off x="13367400" y="-2798190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80"/>
                </a:lnTo>
                <a:lnTo>
                  <a:pt x="0" y="5596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886857" y="1647809"/>
            <a:ext cx="1135739" cy="1150380"/>
          </a:xfrm>
          <a:custGeom>
            <a:avLst/>
            <a:gdLst/>
            <a:ahLst/>
            <a:cxnLst/>
            <a:rect l="l" t="t" r="r" b="b"/>
            <a:pathLst>
              <a:path w="1135739" h="1150380">
                <a:moveTo>
                  <a:pt x="0" y="0"/>
                </a:moveTo>
                <a:lnTo>
                  <a:pt x="1135740" y="0"/>
                </a:lnTo>
                <a:lnTo>
                  <a:pt x="1135740" y="1150381"/>
                </a:lnTo>
                <a:lnTo>
                  <a:pt x="0" y="11503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8" name="Group 8"/>
          <p:cNvGrpSpPr/>
          <p:nvPr/>
        </p:nvGrpSpPr>
        <p:grpSpPr>
          <a:xfrm>
            <a:off x="8620099" y="5042324"/>
            <a:ext cx="6249992" cy="670581"/>
            <a:chOff x="0" y="0"/>
            <a:chExt cx="8333322" cy="894108"/>
          </a:xfrm>
        </p:grpSpPr>
        <p:sp>
          <p:nvSpPr>
            <p:cNvPr id="9" name="AutoShape 9"/>
            <p:cNvSpPr/>
            <p:nvPr/>
          </p:nvSpPr>
          <p:spPr>
            <a:xfrm flipH="1" flipV="1">
              <a:off x="0" y="31750"/>
              <a:ext cx="769762" cy="0"/>
            </a:xfrm>
            <a:prstGeom prst="line">
              <a:avLst/>
            </a:prstGeom>
            <a:ln w="6350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4925"/>
              <a:ext cx="8333322" cy="859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Galvanizing cooperation between businesses and academic institutions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620099" y="6160580"/>
            <a:ext cx="6249992" cy="337206"/>
            <a:chOff x="0" y="0"/>
            <a:chExt cx="8333322" cy="449608"/>
          </a:xfrm>
        </p:grpSpPr>
        <p:sp>
          <p:nvSpPr>
            <p:cNvPr id="12" name="AutoShape 12"/>
            <p:cNvSpPr/>
            <p:nvPr/>
          </p:nvSpPr>
          <p:spPr>
            <a:xfrm flipH="1" flipV="1">
              <a:off x="0" y="31750"/>
              <a:ext cx="769762" cy="0"/>
            </a:xfrm>
            <a:prstGeom prst="line">
              <a:avLst/>
            </a:prstGeom>
            <a:ln w="6350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4925"/>
              <a:ext cx="8333322" cy="414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Initiating and facilitating technology transfer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944113" y="3245740"/>
            <a:ext cx="9021227" cy="1348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61"/>
              </a:lnSpc>
              <a:spcBef>
                <a:spcPct val="0"/>
              </a:spcBef>
            </a:pPr>
            <a:r>
              <a:rPr lang="en-US" sz="4384" b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FOSTERING BUSINESS INITIATIVES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6286157" y="0"/>
            <a:ext cx="15430157" cy="10545890"/>
            <a:chOff x="0" y="0"/>
            <a:chExt cx="5508856" cy="37650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945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291" r="-1291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-2622339" y="7919689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79"/>
                </a:lnTo>
                <a:lnTo>
                  <a:pt x="0" y="5596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 rot="-10800000">
            <a:off x="13367400" y="-2798190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80"/>
                </a:lnTo>
                <a:lnTo>
                  <a:pt x="0" y="5596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886857" y="1647809"/>
            <a:ext cx="1135739" cy="1150380"/>
          </a:xfrm>
          <a:custGeom>
            <a:avLst/>
            <a:gdLst/>
            <a:ahLst/>
            <a:cxnLst/>
            <a:rect l="l" t="t" r="r" b="b"/>
            <a:pathLst>
              <a:path w="1135739" h="1150380">
                <a:moveTo>
                  <a:pt x="0" y="0"/>
                </a:moveTo>
                <a:lnTo>
                  <a:pt x="1135740" y="0"/>
                </a:lnTo>
                <a:lnTo>
                  <a:pt x="1135740" y="1150381"/>
                </a:lnTo>
                <a:lnTo>
                  <a:pt x="0" y="11503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8" name="Group 8"/>
          <p:cNvGrpSpPr/>
          <p:nvPr/>
        </p:nvGrpSpPr>
        <p:grpSpPr>
          <a:xfrm>
            <a:off x="8620099" y="5042324"/>
            <a:ext cx="6249992" cy="670581"/>
            <a:chOff x="0" y="0"/>
            <a:chExt cx="8333322" cy="894108"/>
          </a:xfrm>
        </p:grpSpPr>
        <p:sp>
          <p:nvSpPr>
            <p:cNvPr id="9" name="AutoShape 9"/>
            <p:cNvSpPr/>
            <p:nvPr/>
          </p:nvSpPr>
          <p:spPr>
            <a:xfrm flipH="1" flipV="1">
              <a:off x="0" y="31750"/>
              <a:ext cx="769762" cy="0"/>
            </a:xfrm>
            <a:prstGeom prst="line">
              <a:avLst/>
            </a:prstGeom>
            <a:ln w="6350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4925"/>
              <a:ext cx="8333322" cy="859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Galvanizing cooperation between businesses and academic institutions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620099" y="6160580"/>
            <a:ext cx="6249992" cy="337206"/>
            <a:chOff x="0" y="0"/>
            <a:chExt cx="8333322" cy="449608"/>
          </a:xfrm>
        </p:grpSpPr>
        <p:sp>
          <p:nvSpPr>
            <p:cNvPr id="12" name="AutoShape 12"/>
            <p:cNvSpPr/>
            <p:nvPr/>
          </p:nvSpPr>
          <p:spPr>
            <a:xfrm flipH="1" flipV="1">
              <a:off x="0" y="31750"/>
              <a:ext cx="769762" cy="0"/>
            </a:xfrm>
            <a:prstGeom prst="line">
              <a:avLst/>
            </a:prstGeom>
            <a:ln w="6350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4925"/>
              <a:ext cx="8333322" cy="414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Initiating and facilitating technology transfer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620099" y="6945461"/>
            <a:ext cx="6249992" cy="670581"/>
            <a:chOff x="0" y="0"/>
            <a:chExt cx="8333322" cy="894108"/>
          </a:xfrm>
        </p:grpSpPr>
        <p:sp>
          <p:nvSpPr>
            <p:cNvPr id="15" name="AutoShape 15"/>
            <p:cNvSpPr/>
            <p:nvPr/>
          </p:nvSpPr>
          <p:spPr>
            <a:xfrm flipH="1" flipV="1">
              <a:off x="0" y="31750"/>
              <a:ext cx="769762" cy="0"/>
            </a:xfrm>
            <a:prstGeom prst="line">
              <a:avLst/>
            </a:prstGeom>
            <a:ln w="6350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34925"/>
              <a:ext cx="8333322" cy="859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Supporting the commercialization of knowledge from scientific research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944113" y="3245740"/>
            <a:ext cx="9021227" cy="1348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61"/>
              </a:lnSpc>
              <a:spcBef>
                <a:spcPct val="0"/>
              </a:spcBef>
            </a:pPr>
            <a:r>
              <a:rPr lang="en-US" sz="4384" b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FOSTERING BUSINESS INITIATIVES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6286157" y="0"/>
            <a:ext cx="15430157" cy="10545890"/>
            <a:chOff x="0" y="0"/>
            <a:chExt cx="5508856" cy="37650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945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867" b="-4867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-2622339" y="7919689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79"/>
                </a:lnTo>
                <a:lnTo>
                  <a:pt x="0" y="5596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 rot="-10800000">
            <a:off x="13367400" y="-2798190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80"/>
                </a:lnTo>
                <a:lnTo>
                  <a:pt x="0" y="5596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886857" y="1647809"/>
            <a:ext cx="1135739" cy="1150380"/>
          </a:xfrm>
          <a:custGeom>
            <a:avLst/>
            <a:gdLst/>
            <a:ahLst/>
            <a:cxnLst/>
            <a:rect l="l" t="t" r="r" b="b"/>
            <a:pathLst>
              <a:path w="1135739" h="1150380">
                <a:moveTo>
                  <a:pt x="0" y="0"/>
                </a:moveTo>
                <a:lnTo>
                  <a:pt x="1135740" y="0"/>
                </a:lnTo>
                <a:lnTo>
                  <a:pt x="1135740" y="1150381"/>
                </a:lnTo>
                <a:lnTo>
                  <a:pt x="0" y="11503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8" name="Group 8"/>
          <p:cNvGrpSpPr/>
          <p:nvPr/>
        </p:nvGrpSpPr>
        <p:grpSpPr>
          <a:xfrm>
            <a:off x="8620099" y="5042324"/>
            <a:ext cx="6249992" cy="670581"/>
            <a:chOff x="0" y="0"/>
            <a:chExt cx="8333322" cy="894108"/>
          </a:xfrm>
        </p:grpSpPr>
        <p:sp>
          <p:nvSpPr>
            <p:cNvPr id="9" name="AutoShape 9"/>
            <p:cNvSpPr/>
            <p:nvPr/>
          </p:nvSpPr>
          <p:spPr>
            <a:xfrm flipH="1" flipV="1">
              <a:off x="0" y="31750"/>
              <a:ext cx="769762" cy="0"/>
            </a:xfrm>
            <a:prstGeom prst="line">
              <a:avLst/>
            </a:prstGeom>
            <a:ln w="6350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4925"/>
              <a:ext cx="8333322" cy="859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Galvanizing cooperation between businesses and academic institutions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620099" y="6160580"/>
            <a:ext cx="6249992" cy="337206"/>
            <a:chOff x="0" y="0"/>
            <a:chExt cx="8333322" cy="449608"/>
          </a:xfrm>
        </p:grpSpPr>
        <p:sp>
          <p:nvSpPr>
            <p:cNvPr id="12" name="AutoShape 12"/>
            <p:cNvSpPr/>
            <p:nvPr/>
          </p:nvSpPr>
          <p:spPr>
            <a:xfrm flipH="1" flipV="1">
              <a:off x="0" y="31750"/>
              <a:ext cx="769762" cy="0"/>
            </a:xfrm>
            <a:prstGeom prst="line">
              <a:avLst/>
            </a:prstGeom>
            <a:ln w="6350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4925"/>
              <a:ext cx="8333322" cy="414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Initiating and facilitating technology transfer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620099" y="6945461"/>
            <a:ext cx="6249992" cy="670581"/>
            <a:chOff x="0" y="0"/>
            <a:chExt cx="8333322" cy="894108"/>
          </a:xfrm>
        </p:grpSpPr>
        <p:sp>
          <p:nvSpPr>
            <p:cNvPr id="15" name="AutoShape 15"/>
            <p:cNvSpPr/>
            <p:nvPr/>
          </p:nvSpPr>
          <p:spPr>
            <a:xfrm flipH="1" flipV="1">
              <a:off x="0" y="31750"/>
              <a:ext cx="769762" cy="0"/>
            </a:xfrm>
            <a:prstGeom prst="line">
              <a:avLst/>
            </a:prstGeom>
            <a:ln w="6350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34925"/>
              <a:ext cx="8333322" cy="859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Supporting commercialization of knowledge from scientific research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620099" y="8063717"/>
            <a:ext cx="6249992" cy="670581"/>
            <a:chOff x="0" y="0"/>
            <a:chExt cx="8333322" cy="894108"/>
          </a:xfrm>
        </p:grpSpPr>
        <p:sp>
          <p:nvSpPr>
            <p:cNvPr id="18" name="AutoShape 18"/>
            <p:cNvSpPr/>
            <p:nvPr/>
          </p:nvSpPr>
          <p:spPr>
            <a:xfrm flipH="1" flipV="1">
              <a:off x="0" y="31750"/>
              <a:ext cx="769762" cy="0"/>
            </a:xfrm>
            <a:prstGeom prst="line">
              <a:avLst/>
            </a:prstGeom>
            <a:ln w="6350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34925"/>
              <a:ext cx="8333322" cy="859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Promoting collaboration and networking in self-operated coworking space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5944113" y="3245740"/>
            <a:ext cx="9021227" cy="1348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61"/>
              </a:lnSpc>
              <a:spcBef>
                <a:spcPct val="0"/>
              </a:spcBef>
            </a:pPr>
            <a:r>
              <a:rPr lang="en-US" sz="4384" b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FOSTERING BUSINESS INITIATIVES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99382" y="-54747"/>
            <a:ext cx="8958965" cy="9313047"/>
            <a:chOff x="0" y="0"/>
            <a:chExt cx="610857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2"/>
              <a:stretch>
                <a:fillRect l="-27964" r="-2796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" name="Freeform 4"/>
          <p:cNvSpPr/>
          <p:nvPr/>
        </p:nvSpPr>
        <p:spPr>
          <a:xfrm>
            <a:off x="17259300" y="8127303"/>
            <a:ext cx="1802889" cy="1802889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9833387" y="-1033334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20" y="0"/>
                </a:lnTo>
                <a:lnTo>
                  <a:pt x="2293320" y="2293319"/>
                </a:lnTo>
                <a:lnTo>
                  <a:pt x="0" y="22933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6" name="Group 6"/>
          <p:cNvGrpSpPr/>
          <p:nvPr/>
        </p:nvGrpSpPr>
        <p:grpSpPr>
          <a:xfrm>
            <a:off x="-1543050" y="-54747"/>
            <a:ext cx="2760734" cy="10341747"/>
            <a:chOff x="0" y="0"/>
            <a:chExt cx="727107" cy="27237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27107" cy="2723752"/>
            </a:xfrm>
            <a:custGeom>
              <a:avLst/>
              <a:gdLst/>
              <a:ahLst/>
              <a:cxnLst/>
              <a:rect l="l" t="t" r="r" b="b"/>
              <a:pathLst>
                <a:path w="727107" h="2723752">
                  <a:moveTo>
                    <a:pt x="0" y="0"/>
                  </a:moveTo>
                  <a:lnTo>
                    <a:pt x="727107" y="0"/>
                  </a:lnTo>
                  <a:lnTo>
                    <a:pt x="7271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145DA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727107" cy="2761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324729" y="445469"/>
            <a:ext cx="903572" cy="1150380"/>
          </a:xfrm>
          <a:custGeom>
            <a:avLst/>
            <a:gdLst/>
            <a:ahLst/>
            <a:cxnLst/>
            <a:rect l="l" t="t" r="r" b="b"/>
            <a:pathLst>
              <a:path w="903572" h="1150380">
                <a:moveTo>
                  <a:pt x="0" y="0"/>
                </a:moveTo>
                <a:lnTo>
                  <a:pt x="903572" y="0"/>
                </a:lnTo>
                <a:lnTo>
                  <a:pt x="903572" y="1150380"/>
                </a:lnTo>
                <a:lnTo>
                  <a:pt x="0" y="1150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2152108" y="4135944"/>
            <a:ext cx="6345242" cy="670581"/>
            <a:chOff x="0" y="0"/>
            <a:chExt cx="8460322" cy="894108"/>
          </a:xfrm>
        </p:grpSpPr>
        <p:sp>
          <p:nvSpPr>
            <p:cNvPr id="11" name="AutoShape 11"/>
            <p:cNvSpPr/>
            <p:nvPr/>
          </p:nvSpPr>
          <p:spPr>
            <a:xfrm flipH="1" flipV="1">
              <a:off x="0" y="31750"/>
              <a:ext cx="781494" cy="0"/>
            </a:xfrm>
            <a:prstGeom prst="line">
              <a:avLst/>
            </a:prstGeom>
            <a:ln w="63500" cap="flat">
              <a:solidFill>
                <a:srgbClr val="4BD1F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4925"/>
              <a:ext cx="8460322" cy="859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Operating largest science education centre in eastern Poland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547919" y="2043399"/>
            <a:ext cx="9021227" cy="1348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61"/>
              </a:lnSpc>
              <a:spcBef>
                <a:spcPct val="0"/>
              </a:spcBef>
            </a:pPr>
            <a:r>
              <a:rPr lang="en-US" sz="4384" b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PROMOTING SCIENCE, RESEARCH AND INNOVATION</a:t>
            </a: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67354BEFFBC8418530328A31BC0847" ma:contentTypeVersion="0" ma:contentTypeDescription="Create a new document." ma:contentTypeScope="" ma:versionID="8c6ec819b9f718cff97c414cca5c271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53f2d8843fd2aa64b81f9e8c63a661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6AB3E22-2F91-4BCD-BBB0-7AA297971A87}"/>
</file>

<file path=customXml/itemProps2.xml><?xml version="1.0" encoding="utf-8"?>
<ds:datastoreItem xmlns:ds="http://schemas.openxmlformats.org/officeDocument/2006/customXml" ds:itemID="{34F75B88-D86C-4B31-960C-EF36C287A26B}"/>
</file>

<file path=customXml/itemProps3.xml><?xml version="1.0" encoding="utf-8"?>
<ds:datastoreItem xmlns:ds="http://schemas.openxmlformats.org/officeDocument/2006/customXml" ds:itemID="{CDE6155E-3D19-4A05-915B-9AF499B93593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820</Words>
  <Application>Microsoft Office PowerPoint</Application>
  <PresentationFormat>Niestandardowy</PresentationFormat>
  <Paragraphs>134</Paragraphs>
  <Slides>22</Slides>
  <Notes>1</Notes>
  <HiddenSlides>0</HiddenSlides>
  <MMClips>1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30" baseType="lpstr">
      <vt:lpstr>Now Bold</vt:lpstr>
      <vt:lpstr>Arial</vt:lpstr>
      <vt:lpstr>DM Sans</vt:lpstr>
      <vt:lpstr>Calibri</vt:lpstr>
      <vt:lpstr>DM Sans Bold</vt:lpstr>
      <vt:lpstr>Aptos</vt:lpstr>
      <vt:lpstr>DM Sans Italics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BRU - prezentacja</dc:title>
  <dc:creator>Michał Mikołaj Podbielski</dc:creator>
  <cp:lastModifiedBy>Michał Mikołaj Podbielski</cp:lastModifiedBy>
  <cp:revision>5</cp:revision>
  <dcterms:created xsi:type="dcterms:W3CDTF">2006-08-16T00:00:00Z</dcterms:created>
  <dcterms:modified xsi:type="dcterms:W3CDTF">2024-10-06T14:36:16Z</dcterms:modified>
  <dc:identifier>DAGSUHPwQ9A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0x0101007C67354BEFFBC8418530328A31BC0847</vt:lpwstr>
  </property>
</Properties>
</file>