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86" r:id="rId2"/>
    <p:sldId id="257" r:id="rId3"/>
    <p:sldId id="258" r:id="rId4"/>
    <p:sldId id="277" r:id="rId5"/>
    <p:sldId id="278" r:id="rId6"/>
    <p:sldId id="279" r:id="rId7"/>
    <p:sldId id="283" r:id="rId8"/>
    <p:sldId id="280" r:id="rId9"/>
    <p:sldId id="287" r:id="rId10"/>
  </p:sldIdLst>
  <p:sldSz cx="9144000" cy="6858000" type="screen4x3"/>
  <p:notesSz cx="6858000" cy="9153525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meron Riu, Helena" initials="SR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nse estil, quadrícula de ta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 amb tema 1 - èmfasi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6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6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BA2D1-C96C-4740-B8F8-EC91FC1D5ECF}" type="datetimeFigureOut">
              <a:rPr lang="ca-ES" smtClean="0"/>
              <a:t>23/11/2018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1" y="8694261"/>
            <a:ext cx="2971800" cy="4576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94261"/>
            <a:ext cx="2971800" cy="4576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29CAD-371A-43C4-9C26-72081E9016B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67009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6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6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39BD4-960A-424C-948C-2F755687E846}" type="datetimeFigureOut">
              <a:rPr lang="ca-ES" smtClean="0"/>
              <a:t>23/11/2018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7388"/>
            <a:ext cx="4575175" cy="3432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7925"/>
            <a:ext cx="5486400" cy="41190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1" y="8694261"/>
            <a:ext cx="2971800" cy="4576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94261"/>
            <a:ext cx="2971800" cy="4576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8D027-05CE-4AF1-9D4E-FC2171B1578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0710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D027-05CE-4AF1-9D4E-FC2171B15788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83078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dentitatcorporativa.gencat.cat/web/.content/Documentacio/descarregues/arxius/dpt/COLOR/Vice_Economia/vice_economia_h3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77963"/>
            <a:ext cx="62198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25838"/>
            <a:ext cx="7772400" cy="641350"/>
          </a:xfrm>
        </p:spPr>
        <p:txBody>
          <a:bodyPr anchor="ctr">
            <a:spAutoFit/>
          </a:bodyPr>
          <a:lstStyle>
            <a:lvl1pPr algn="ctr">
              <a:defRPr sz="3600"/>
            </a:lvl1pPr>
          </a:lstStyle>
          <a:p>
            <a:r>
              <a:rPr lang="ca-ES"/>
              <a:t>Clic para editar estilo título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5213"/>
            <a:ext cx="64008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b="1"/>
            </a:lvl1pPr>
          </a:lstStyle>
          <a:p>
            <a:r>
              <a:rPr lang="ca-ES"/>
              <a:t>Haga clic para modificar el estilo de subtítulo del patrón</a:t>
            </a:r>
          </a:p>
        </p:txBody>
      </p:sp>
      <p:sp>
        <p:nvSpPr>
          <p:cNvPr id="5" name="Contenidor de data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ca-ES" sz="2200" b="1">
              <a:solidFill>
                <a:srgbClr val="000000"/>
              </a:solidFill>
            </a:endParaRPr>
          </a:p>
        </p:txBody>
      </p:sp>
      <p:sp>
        <p:nvSpPr>
          <p:cNvPr id="6" name="Contenidor de peu de pàgina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latin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D32E20AD-4E95-488D-A53C-B3ADF14A3E31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49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516688" y="611188"/>
            <a:ext cx="1943100" cy="3448050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682625" y="611188"/>
            <a:ext cx="5681663" cy="3448050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ca-ES" sz="2200" b="1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BE9FF-C257-49F3-978C-70735140BB37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027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ol, objectes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ca-ES" sz="2200" b="1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D8379-4C53-4CE8-ACFD-8879E86BE836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98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ítol, gràfic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gràfic 2"/>
          <p:cNvSpPr>
            <a:spLocks noGrp="1"/>
          </p:cNvSpPr>
          <p:nvPr>
            <p:ph type="chart"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/>
          <a:p>
            <a:pPr lvl="0"/>
            <a:endParaRPr lang="ca-ES" noProof="0" smtClean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ca-ES" sz="2200" b="1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29535-D1B7-4653-90FA-E5DFDCC58B63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9845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ol i ta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aula 2"/>
          <p:cNvSpPr>
            <a:spLocks noGrp="1"/>
          </p:cNvSpPr>
          <p:nvPr>
            <p:ph type="tbl" idx="1"/>
          </p:nvPr>
        </p:nvSpPr>
        <p:spPr>
          <a:xfrm>
            <a:off x="685800" y="2517775"/>
            <a:ext cx="7773988" cy="1541463"/>
          </a:xfrm>
        </p:spPr>
        <p:txBody>
          <a:bodyPr/>
          <a:lstStyle/>
          <a:p>
            <a:pPr lvl="0"/>
            <a:endParaRPr lang="ca-E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BA27B-36E5-46BB-B4DE-D6E69C81BCBE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1686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/>
          </p:nvPr>
        </p:nvSpPr>
        <p:spPr>
          <a:xfrm>
            <a:off x="684213" y="260350"/>
            <a:ext cx="7775575" cy="3798888"/>
          </a:xfrm>
        </p:spPr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CF88B-1CB5-47E5-94F2-DCF19601D3A3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6897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:\Prog\FONSEURO\2014-2020\COMUNICACIÓ\Logos FEDER\logo FEDER 1420_blanc_H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5850"/>
            <a:ext cx="32035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Agrupa 11"/>
          <p:cNvGrpSpPr>
            <a:grpSpLocks/>
          </p:cNvGrpSpPr>
          <p:nvPr userDrawn="1"/>
        </p:nvGrpSpPr>
        <p:grpSpPr bwMode="auto">
          <a:xfrm>
            <a:off x="107950" y="115888"/>
            <a:ext cx="8928100" cy="1296987"/>
            <a:chOff x="216024" y="116632"/>
            <a:chExt cx="8927976" cy="1296144"/>
          </a:xfrm>
        </p:grpSpPr>
        <p:pic>
          <p:nvPicPr>
            <p:cNvPr id="5" name="Imatge 13" descr="O:\Prog\FONSEURO\Documentació Període 2014-2020\COMUNICACIÓ\Tríptic PO FEDER 2014-20\FOTOS portada\Fotos cadena muntatge\©RainerPlendl_Thinkstock.jp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24" y="116632"/>
              <a:ext cx="1763688" cy="1224136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tge 14" descr="O:\Prog\FONSEURO\Documentació Període 2014-2020\COMUNICACIÓ\Tríptic PO FEDER 2014-20\FOTOS portada\foto David Iliff.jp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8"/>
            <a:stretch>
              <a:fillRect/>
            </a:stretch>
          </p:blipFill>
          <p:spPr bwMode="auto">
            <a:xfrm>
              <a:off x="7415808" y="123833"/>
              <a:ext cx="1728192" cy="1288943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tge 1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03" b="50827"/>
            <a:stretch>
              <a:fillRect/>
            </a:stretch>
          </p:blipFill>
          <p:spPr bwMode="auto">
            <a:xfrm>
              <a:off x="1979713" y="116632"/>
              <a:ext cx="1800200" cy="1250138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tge 16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20" t="2281" b="47917"/>
            <a:stretch>
              <a:fillRect/>
            </a:stretch>
          </p:blipFill>
          <p:spPr bwMode="auto">
            <a:xfrm>
              <a:off x="5724128" y="116632"/>
              <a:ext cx="1728192" cy="129614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tge 17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166" r="48479"/>
            <a:stretch>
              <a:fillRect/>
            </a:stretch>
          </p:blipFill>
          <p:spPr bwMode="auto">
            <a:xfrm>
              <a:off x="3779912" y="116632"/>
              <a:ext cx="1944216" cy="1262801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http://identitatcorporativa.gencat.cat/web/.content/Documentacio/descarregues/arxius/dpt/COLOR/Vice_Economia/vice_economia_h3.g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196013"/>
            <a:ext cx="31226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idor de text 10"/>
          <p:cNvSpPr>
            <a:spLocks noGrp="1"/>
          </p:cNvSpPr>
          <p:nvPr>
            <p:ph type="body" sz="quarter" idx="10"/>
          </p:nvPr>
        </p:nvSpPr>
        <p:spPr>
          <a:xfrm>
            <a:off x="0" y="1340768"/>
            <a:ext cx="9144000" cy="576064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ca-ES" dirty="0" smtClean="0"/>
              <a:t>Feu clic aquí per editar els estils de text</a:t>
            </a:r>
          </a:p>
        </p:txBody>
      </p:sp>
    </p:spTree>
    <p:extLst>
      <p:ext uri="{BB962C8B-B14F-4D97-AF65-F5344CB8AC3E}">
        <p14:creationId xmlns:p14="http://schemas.microsoft.com/office/powerpoint/2010/main" val="31885108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de títol i comia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Prog\FONSEURO\2014-2020\COMUNICACIÓ\Logos FEDER\Logos FEDER 1420_Def_PIV\COLOR\Logo FEDER1420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6308725"/>
            <a:ext cx="28114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O:\Prog\FONSEURO\2014-2020\COMUNICACIÓ\Logos FEDER\Logos GENCAT\vice_economia_h3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6299200"/>
            <a:ext cx="26638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3290400"/>
            <a:ext cx="7772400" cy="12528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ca-ES" dirty="0" smtClean="0"/>
              <a:t>Feu clic aquí per editar l'estil</a:t>
            </a: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687600" y="4827600"/>
            <a:ext cx="7772400" cy="763200"/>
          </a:xfrm>
        </p:spPr>
        <p:txBody>
          <a:bodyPr/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dirty="0" smtClean="0"/>
              <a:t>Feu clic aquí per editar l'estil de subtítols del patró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8681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ca-ES" sz="2200" b="1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E2CCC-3B62-4E4B-BD1F-23EDCE5C82A4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727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ca-ES" sz="2200" b="1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F30B8-8F0B-4422-B90E-DFDE456C9992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532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ca-ES" sz="2200" b="1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2A3F0-2EB1-4F71-AA1A-F54703004C5C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439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ca-ES" sz="2200" b="1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335BE-0D79-46D0-B21E-295FF67B22D9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633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ca-ES" sz="2200" b="1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F8257-AA46-4ED5-AFDB-539C1B4434D1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268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94BCD-06A1-4519-9DAD-461ABFB70867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100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B90F9-95BA-4EBE-825E-91F2206509C6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064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ca-ES" sz="2200" b="1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FAF6A-B3C6-46E8-824D-286C0846FBBD}" type="slidenum">
              <a:rPr lang="ca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844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60350"/>
            <a:ext cx="7773987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smtClean="0"/>
              <a:t>Feu clic aquí per editar l'estil de títol del patró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7775"/>
            <a:ext cx="7773988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a-ES" altLang="ca-ES" smtClean="0"/>
              <a:t>Feu clic aquí per editar els estils de text del patró</a:t>
            </a:r>
          </a:p>
          <a:p>
            <a:pPr lvl="1"/>
            <a:r>
              <a:rPr lang="ca-ES" altLang="ca-ES" smtClean="0"/>
              <a:t>Segon nivell</a:t>
            </a:r>
          </a:p>
          <a:p>
            <a:pPr lvl="2"/>
            <a:r>
              <a:rPr lang="ca-ES" altLang="ca-ES" smtClean="0"/>
              <a:t>Tercer nivell</a:t>
            </a:r>
          </a:p>
          <a:p>
            <a:pPr lvl="3"/>
            <a:r>
              <a:rPr lang="ca-ES" altLang="ca-ES" smtClean="0"/>
              <a:t>Quart nivell</a:t>
            </a:r>
          </a:p>
          <a:p>
            <a:pPr lvl="4"/>
            <a:r>
              <a:rPr lang="ca-ES" altLang="ca-ES" smtClean="0"/>
              <a:t>Cinquè nivell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59113" y="6165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909DBA0-A602-4563-B0F1-781F7567AE64}" type="slidenum">
              <a:rPr lang="ca-E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ca-ES">
              <a:solidFill>
                <a:srgbClr val="000000"/>
              </a:solidFill>
            </a:endParaRPr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763588" y="979488"/>
            <a:ext cx="76962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a-ES" sz="2200" b="1">
              <a:solidFill>
                <a:srgbClr val="000000"/>
              </a:solidFill>
            </a:endParaRPr>
          </a:p>
        </p:txBody>
      </p:sp>
      <p:pic>
        <p:nvPicPr>
          <p:cNvPr id="2" name="Picture 2" descr="O:\Prog\FONSEURO\2014-2020\COMUNICACIÓ\Logos FEDER\logo FEDER 1420_blanc_H.jp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5850"/>
            <a:ext cx="32035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identitatcorporativa.gencat.cat/web/.content/Documentacio/descarregues/arxius/dpt/COLOR/Vice_Economia/vice_economia_h3.gif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196013"/>
            <a:ext cx="3124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69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99" r:id="rId16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onseuropeus.gencat.cat/en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ol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569660"/>
          </a:xfrm>
        </p:spPr>
        <p:txBody>
          <a:bodyPr/>
          <a:lstStyle/>
          <a:p>
            <a:pPr eaLnBrk="1" hangingPunct="1"/>
            <a:r>
              <a:rPr lang="en-GB" sz="3200" dirty="0"/>
              <a:t>Catalonia's experience in the use of European funding and the importance of simplification.</a:t>
            </a:r>
            <a:endParaRPr lang="en-GB" altLang="ca-ES" sz="3200" dirty="0" smtClean="0">
              <a:latin typeface="Arial" charset="0"/>
              <a:cs typeface="Arial" charset="0"/>
            </a:endParaRPr>
          </a:p>
        </p:txBody>
      </p:sp>
      <p:sp>
        <p:nvSpPr>
          <p:cNvPr id="5123" name="Subtítol 2"/>
          <p:cNvSpPr>
            <a:spLocks noGrp="1"/>
          </p:cNvSpPr>
          <p:nvPr>
            <p:ph type="subTitle" idx="1"/>
          </p:nvPr>
        </p:nvSpPr>
        <p:spPr>
          <a:xfrm>
            <a:off x="611560" y="4509120"/>
            <a:ext cx="7772400" cy="1243417"/>
          </a:xfrm>
        </p:spPr>
        <p:txBody>
          <a:bodyPr/>
          <a:lstStyle/>
          <a:p>
            <a:pPr eaLnBrk="1" hangingPunct="1"/>
            <a:r>
              <a:rPr lang="ca-ES" altLang="ca-ES" dirty="0" smtClean="0">
                <a:latin typeface="Arial" charset="0"/>
                <a:cs typeface="Arial" charset="0"/>
              </a:rPr>
              <a:t>Teresa Medina Plans</a:t>
            </a:r>
          </a:p>
          <a:p>
            <a:pPr eaLnBrk="1" hangingPunct="1"/>
            <a:r>
              <a:rPr lang="en-GB" altLang="ca-ES" dirty="0" smtClean="0">
                <a:latin typeface="Arial" charset="0"/>
                <a:cs typeface="Arial" charset="0"/>
              </a:rPr>
              <a:t>Deputy General Director of Economic Programming</a:t>
            </a:r>
          </a:p>
          <a:p>
            <a:pPr eaLnBrk="1" hangingPunct="1"/>
            <a:r>
              <a:rPr lang="en-GB" altLang="ca-ES" dirty="0" smtClean="0">
                <a:latin typeface="Arial" charset="0"/>
                <a:cs typeface="Arial" charset="0"/>
              </a:rPr>
              <a:t>Bucharest, 26</a:t>
            </a:r>
            <a:r>
              <a:rPr lang="en-GB" altLang="ca-ES" baseline="30000" dirty="0" smtClean="0">
                <a:latin typeface="Arial" charset="0"/>
                <a:cs typeface="Arial" charset="0"/>
              </a:rPr>
              <a:t>th</a:t>
            </a:r>
            <a:r>
              <a:rPr lang="en-GB" altLang="ca-ES" dirty="0" smtClean="0">
                <a:latin typeface="Arial" charset="0"/>
                <a:cs typeface="Arial" charset="0"/>
              </a:rPr>
              <a:t> November 2018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E20AD-4E95-488D-A53C-B3ADF14A3E31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9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107504" y="333375"/>
            <a:ext cx="8844472" cy="40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 marL="342900" indent="-342900" defTabSz="912813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en-JM" altLang="ca-ES" sz="2000" b="1" dirty="0" smtClean="0">
                <a:solidFill>
                  <a:srgbClr val="C00000"/>
                </a:solidFill>
              </a:rPr>
              <a:t>Characteristics of ERDF Operational Programme Catalonia 2014-20</a:t>
            </a:r>
            <a:endParaRPr lang="en-JM" altLang="ca-ES" sz="2000" b="1" dirty="0">
              <a:solidFill>
                <a:srgbClr val="C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55576" y="1269921"/>
            <a:ext cx="33586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defRPr/>
            </a:pPr>
            <a:r>
              <a:rPr lang="ca-ES" sz="2200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ca-ES" sz="2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More</a:t>
            </a:r>
            <a:r>
              <a:rPr lang="ca-ES" sz="2200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ca-ES" sz="2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developed</a:t>
            </a:r>
            <a:r>
              <a:rPr lang="ca-ES" sz="2200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ca-ES" sz="2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region</a:t>
            </a:r>
            <a:endParaRPr lang="ca-ES" sz="2200" b="1" dirty="0">
              <a:solidFill>
                <a:srgbClr val="000000">
                  <a:lumMod val="75000"/>
                  <a:lumOff val="2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20072" y="2682649"/>
            <a:ext cx="34996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defRPr/>
            </a:pPr>
            <a:r>
              <a:rPr lang="ca-ES" sz="2200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ca-ES" sz="2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Thematic</a:t>
            </a:r>
            <a:r>
              <a:rPr lang="ca-ES" sz="2200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ca-ES" sz="2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Concentration</a:t>
            </a:r>
            <a:endParaRPr lang="ca-ES" sz="2200" b="1" dirty="0">
              <a:solidFill>
                <a:srgbClr val="000000">
                  <a:lumMod val="75000"/>
                  <a:lumOff val="2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71600" y="4150241"/>
            <a:ext cx="25426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defRPr/>
            </a:pPr>
            <a:r>
              <a:rPr lang="ca-ES" sz="2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Intervention</a:t>
            </a:r>
            <a:r>
              <a:rPr lang="ca-ES" sz="2200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ca-ES" sz="22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rPr>
              <a:t>logic</a:t>
            </a:r>
            <a:endParaRPr lang="ca-ES" sz="2200" b="1" dirty="0">
              <a:solidFill>
                <a:srgbClr val="000000">
                  <a:lumMod val="75000"/>
                  <a:lumOff val="2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D:\43698688e\Downloads\simbolo-del-eu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04579"/>
            <a:ext cx="1072293" cy="107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43698688e\Downloads\conocimien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80" y="4725144"/>
            <a:ext cx="1081545" cy="108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3"/>
          <p:cNvSpPr txBox="1"/>
          <p:nvPr/>
        </p:nvSpPr>
        <p:spPr>
          <a:xfrm>
            <a:off x="5364088" y="105273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800" b="1" dirty="0" smtClean="0">
                <a:latin typeface="Arial Black" panose="020B0A04020102020204" pitchFamily="34" charset="0"/>
              </a:rPr>
              <a:t>835 M</a:t>
            </a:r>
            <a:endParaRPr lang="ca-ES" sz="4800" b="1" dirty="0">
              <a:latin typeface="Arial Black" panose="020B0A04020102020204" pitchFamily="34" charset="0"/>
            </a:endParaRPr>
          </a:p>
        </p:txBody>
      </p:sp>
      <p:cxnSp>
        <p:nvCxnSpPr>
          <p:cNvPr id="6" name="Connector recte 5"/>
          <p:cNvCxnSpPr/>
          <p:nvPr/>
        </p:nvCxnSpPr>
        <p:spPr bwMode="auto">
          <a:xfrm>
            <a:off x="5580112" y="2492896"/>
            <a:ext cx="2592288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QuadreDeText 7"/>
          <p:cNvSpPr txBox="1"/>
          <p:nvPr/>
        </p:nvSpPr>
        <p:spPr>
          <a:xfrm>
            <a:off x="999032" y="5085184"/>
            <a:ext cx="2579424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ca-ES"/>
            </a:defPPr>
            <a:lvl1pPr marL="285750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defRPr sz="2200" b="1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defRPr>
            </a:lvl1pPr>
          </a:lstStyle>
          <a:p>
            <a:r>
              <a:rPr lang="ca-ES" dirty="0" smtClean="0">
                <a:solidFill>
                  <a:srgbClr val="C00000"/>
                </a:solidFill>
              </a:rPr>
              <a:t>RIS3CAT </a:t>
            </a:r>
            <a:r>
              <a:rPr lang="ca-ES" dirty="0" err="1" smtClean="0">
                <a:solidFill>
                  <a:srgbClr val="C00000"/>
                </a:solidFill>
              </a:rPr>
              <a:t>Strategy</a:t>
            </a: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94BCD-06A1-4519-9DAD-461ABFB7086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ca-ES">
              <a:solidFill>
                <a:srgbClr val="000000"/>
              </a:solidFill>
            </a:endParaRPr>
          </a:p>
        </p:txBody>
      </p:sp>
      <p:pic>
        <p:nvPicPr>
          <p:cNvPr id="24" name="Imatge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64" y="3429000"/>
            <a:ext cx="2653696" cy="268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tge 2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60" y="3384577"/>
            <a:ext cx="2091397" cy="28026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 bwMode="auto">
          <a:xfrm>
            <a:off x="251520" y="1981013"/>
            <a:ext cx="2518092" cy="3089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Agrupa 9"/>
          <p:cNvGrpSpPr/>
          <p:nvPr/>
        </p:nvGrpSpPr>
        <p:grpSpPr>
          <a:xfrm>
            <a:off x="-2052736" y="1625486"/>
            <a:ext cx="6917969" cy="3963754"/>
            <a:chOff x="-2052736" y="1625486"/>
            <a:chExt cx="6917969" cy="3963754"/>
          </a:xfrm>
        </p:grpSpPr>
        <p:grpSp>
          <p:nvGrpSpPr>
            <p:cNvPr id="3" name="Agrupa 2"/>
            <p:cNvGrpSpPr/>
            <p:nvPr/>
          </p:nvGrpSpPr>
          <p:grpSpPr>
            <a:xfrm>
              <a:off x="-2052736" y="1625486"/>
              <a:ext cx="6726832" cy="3963754"/>
              <a:chOff x="2081248" y="1697494"/>
              <a:chExt cx="6726832" cy="3963754"/>
            </a:xfrm>
          </p:grpSpPr>
          <p:pic>
            <p:nvPicPr>
              <p:cNvPr id="27654" name="Picture 8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2"/>
              <a:stretch/>
            </p:blipFill>
            <p:spPr bwMode="auto">
              <a:xfrm>
                <a:off x="4450389" y="1697494"/>
                <a:ext cx="4357691" cy="2249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57" name="Rectangle 11"/>
              <p:cNvSpPr>
                <a:spLocks noChangeArrowheads="1"/>
              </p:cNvSpPr>
              <p:nvPr/>
            </p:nvSpPr>
            <p:spPr bwMode="auto">
              <a:xfrm>
                <a:off x="4503886" y="3315609"/>
                <a:ext cx="137563" cy="125336"/>
              </a:xfrm>
              <a:prstGeom prst="rect">
                <a:avLst/>
              </a:prstGeom>
              <a:solidFill>
                <a:srgbClr val="AC0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o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s-ES" altLang="ca-E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58" name="Rectangle 12"/>
              <p:cNvSpPr>
                <a:spLocks noChangeArrowheads="1"/>
              </p:cNvSpPr>
              <p:nvPr/>
            </p:nvSpPr>
            <p:spPr bwMode="auto">
              <a:xfrm>
                <a:off x="4699531" y="3306470"/>
                <a:ext cx="111884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o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s-ES" altLang="ca-ES" sz="1100" b="1" dirty="0">
                    <a:solidFill>
                      <a:srgbClr val="000000"/>
                    </a:solidFill>
                  </a:rPr>
                  <a:t>&lt; 75</a:t>
                </a:r>
                <a:r>
                  <a:rPr lang="es-ES" altLang="ca-ES" sz="1100" b="1" dirty="0" smtClean="0">
                    <a:solidFill>
                      <a:srgbClr val="000000"/>
                    </a:solidFill>
                  </a:rPr>
                  <a:t>% GDP of </a:t>
                </a:r>
                <a:r>
                  <a:rPr lang="es-ES" altLang="ca-ES" sz="1100" b="1" dirty="0" err="1" smtClean="0">
                    <a:solidFill>
                      <a:srgbClr val="000000"/>
                    </a:solidFill>
                  </a:rPr>
                  <a:t>the</a:t>
                </a:r>
                <a:r>
                  <a:rPr lang="es-ES" altLang="ca-ES" sz="1100" b="1" dirty="0" smtClean="0">
                    <a:solidFill>
                      <a:srgbClr val="000000"/>
                    </a:solidFill>
                  </a:rPr>
                  <a:t> EU </a:t>
                </a:r>
                <a:r>
                  <a:rPr lang="es-ES" altLang="ca-ES" sz="1100" b="1" dirty="0" err="1" smtClean="0">
                    <a:solidFill>
                      <a:srgbClr val="000000"/>
                    </a:solidFill>
                  </a:rPr>
                  <a:t>average</a:t>
                </a:r>
                <a:endParaRPr lang="es-ES" altLang="ca-E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1" name="Rectangle 15"/>
              <p:cNvSpPr>
                <a:spLocks noChangeArrowheads="1"/>
              </p:cNvSpPr>
              <p:nvPr/>
            </p:nvSpPr>
            <p:spPr bwMode="auto">
              <a:xfrm>
                <a:off x="4482304" y="2875131"/>
                <a:ext cx="148262" cy="12533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o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s-ES" altLang="ca-E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2" name="Rectangle 16"/>
              <p:cNvSpPr>
                <a:spLocks noChangeArrowheads="1"/>
              </p:cNvSpPr>
              <p:nvPr/>
            </p:nvSpPr>
            <p:spPr bwMode="auto">
              <a:xfrm>
                <a:off x="4684063" y="2852936"/>
                <a:ext cx="232329" cy="163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o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s-ES" altLang="ca-ES" sz="1100" b="1" dirty="0">
                    <a:solidFill>
                      <a:srgbClr val="000000"/>
                    </a:solidFill>
                  </a:rPr>
                  <a:t>75 -</a:t>
                </a:r>
              </a:p>
            </p:txBody>
          </p:sp>
          <p:sp>
            <p:nvSpPr>
              <p:cNvPr id="27663" name="Rectangle 18"/>
              <p:cNvSpPr>
                <a:spLocks noChangeArrowheads="1"/>
              </p:cNvSpPr>
              <p:nvPr/>
            </p:nvSpPr>
            <p:spPr bwMode="auto">
              <a:xfrm>
                <a:off x="4940847" y="2852936"/>
                <a:ext cx="308753" cy="163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o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s-ES" altLang="ca-ES" sz="1100" b="1" dirty="0">
                    <a:solidFill>
                      <a:srgbClr val="000000"/>
                    </a:solidFill>
                  </a:rPr>
                  <a:t>90 %</a:t>
                </a:r>
              </a:p>
            </p:txBody>
          </p:sp>
          <p:sp>
            <p:nvSpPr>
              <p:cNvPr id="27664" name="Rectangle 19"/>
              <p:cNvSpPr>
                <a:spLocks noChangeArrowheads="1"/>
              </p:cNvSpPr>
              <p:nvPr/>
            </p:nvSpPr>
            <p:spPr bwMode="auto">
              <a:xfrm>
                <a:off x="4481964" y="2371075"/>
                <a:ext cx="146734" cy="125336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o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s-ES" altLang="ca-E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65" name="Rectangle 20"/>
              <p:cNvSpPr>
                <a:spLocks noChangeArrowheads="1"/>
              </p:cNvSpPr>
              <p:nvPr/>
            </p:nvSpPr>
            <p:spPr bwMode="auto">
              <a:xfrm>
                <a:off x="4680667" y="2348880"/>
                <a:ext cx="424917" cy="163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o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s-ES" altLang="ca-ES" sz="1100" b="1" dirty="0">
                    <a:solidFill>
                      <a:srgbClr val="000000"/>
                    </a:solidFill>
                  </a:rPr>
                  <a:t>&gt; 90 %</a:t>
                </a:r>
              </a:p>
            </p:txBody>
          </p:sp>
          <p:sp>
            <p:nvSpPr>
              <p:cNvPr id="27672" name="Rectangle 28"/>
              <p:cNvSpPr>
                <a:spLocks noChangeArrowheads="1"/>
              </p:cNvSpPr>
              <p:nvPr/>
            </p:nvSpPr>
            <p:spPr bwMode="auto">
              <a:xfrm>
                <a:off x="2081248" y="5323102"/>
                <a:ext cx="0" cy="338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o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s-ES" altLang="ca-ES" sz="22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" name="Agrupa 8"/>
            <p:cNvGrpSpPr/>
            <p:nvPr/>
          </p:nvGrpSpPr>
          <p:grpSpPr>
            <a:xfrm>
              <a:off x="294514" y="2140541"/>
              <a:ext cx="4570719" cy="164546"/>
              <a:chOff x="294514" y="2140541"/>
              <a:chExt cx="4570719" cy="164546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294514" y="2140541"/>
                <a:ext cx="2475098" cy="14939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a-ES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4384111" y="2155695"/>
                <a:ext cx="481122" cy="14939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a-ES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0" name="QuadreDeText 29"/>
          <p:cNvSpPr txBox="1"/>
          <p:nvPr/>
        </p:nvSpPr>
        <p:spPr>
          <a:xfrm>
            <a:off x="6084168" y="174145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 smtClean="0"/>
              <a:t>50%</a:t>
            </a:r>
            <a:endParaRPr lang="ca-ES" sz="3600" b="1" dirty="0"/>
          </a:p>
        </p:txBody>
      </p:sp>
      <p:sp>
        <p:nvSpPr>
          <p:cNvPr id="11" name="QuadreDeText 10"/>
          <p:cNvSpPr txBox="1"/>
          <p:nvPr/>
        </p:nvSpPr>
        <p:spPr>
          <a:xfrm>
            <a:off x="107504" y="1147391"/>
            <a:ext cx="7704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ca-ES" sz="4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QuadreDeText 31"/>
          <p:cNvSpPr txBox="1"/>
          <p:nvPr/>
        </p:nvSpPr>
        <p:spPr>
          <a:xfrm>
            <a:off x="4377664" y="1124744"/>
            <a:ext cx="7704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ca-ES" sz="4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QuadreDeText 32"/>
          <p:cNvSpPr txBox="1"/>
          <p:nvPr/>
        </p:nvSpPr>
        <p:spPr>
          <a:xfrm>
            <a:off x="4427984" y="2515543"/>
            <a:ext cx="7704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ca-ES" sz="4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QuadreDeText 33"/>
          <p:cNvSpPr txBox="1"/>
          <p:nvPr/>
        </p:nvSpPr>
        <p:spPr>
          <a:xfrm>
            <a:off x="201200" y="3861048"/>
            <a:ext cx="7704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ca-ES" sz="4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5" name="Connector recte 34"/>
          <p:cNvCxnSpPr/>
          <p:nvPr/>
        </p:nvCxnSpPr>
        <p:spPr bwMode="auto">
          <a:xfrm>
            <a:off x="1187624" y="4005064"/>
            <a:ext cx="2592288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385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idor de número de diapositiva 1"/>
          <p:cNvSpPr>
            <a:spLocks noGrp="1"/>
          </p:cNvSpPr>
          <p:nvPr>
            <p:ph type="sldNum" sz="quarter" idx="10"/>
          </p:nvPr>
        </p:nvSpPr>
        <p:spPr>
          <a:xfrm>
            <a:off x="3059113" y="6370638"/>
            <a:ext cx="2020887" cy="271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E42665C-E879-4259-93D2-621856987E38}" type="slidenum">
              <a:rPr lang="es-ES" altLang="ca-ES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" altLang="ca-ES" sz="1400" smtClean="0"/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385763" y="188640"/>
            <a:ext cx="8459787" cy="138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en-GB" altLang="ca-ES" sz="2400" b="1" dirty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Organisational</a:t>
            </a:r>
            <a:r>
              <a:rPr lang="en-GB" altLang="ca-ES" sz="1800" dirty="0" smtClean="0">
                <a:solidFill>
                  <a:srgbClr val="C00000"/>
                </a:solidFill>
              </a:rPr>
              <a:t> </a:t>
            </a:r>
            <a:r>
              <a:rPr lang="en-GB" altLang="ca-ES" sz="24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</a:rPr>
              <a:t>chart of </a:t>
            </a:r>
            <a:r>
              <a:rPr lang="en-JM" altLang="ca-ES" sz="2400" b="1" dirty="0" smtClean="0">
                <a:solidFill>
                  <a:srgbClr val="C00000"/>
                </a:solidFill>
              </a:rPr>
              <a:t>ERDF </a:t>
            </a:r>
            <a:r>
              <a:rPr lang="en-JM" altLang="ca-ES" sz="2400" b="1" dirty="0">
                <a:solidFill>
                  <a:srgbClr val="C00000"/>
                </a:solidFill>
              </a:rPr>
              <a:t>Operational Programme Catalonia 2014-20</a:t>
            </a: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ca-ES" sz="2400" b="1" dirty="0">
              <a:solidFill>
                <a:srgbClr val="C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28" name="10 Conector recto"/>
          <p:cNvCxnSpPr/>
          <p:nvPr/>
        </p:nvCxnSpPr>
        <p:spPr>
          <a:xfrm>
            <a:off x="357188" y="981075"/>
            <a:ext cx="803116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 1"/>
          <p:cNvGrpSpPr/>
          <p:nvPr/>
        </p:nvGrpSpPr>
        <p:grpSpPr>
          <a:xfrm>
            <a:off x="467544" y="2015170"/>
            <a:ext cx="6480719" cy="3934110"/>
            <a:chOff x="323850" y="1482725"/>
            <a:chExt cx="8249822" cy="4538663"/>
          </a:xfrm>
        </p:grpSpPr>
        <p:sp>
          <p:nvSpPr>
            <p:cNvPr id="29" name="1 Rectángulo redondeado"/>
            <p:cNvSpPr/>
            <p:nvPr/>
          </p:nvSpPr>
          <p:spPr>
            <a:xfrm>
              <a:off x="3060700" y="1482725"/>
              <a:ext cx="2303463" cy="6508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GB" sz="1400" b="0" dirty="0" smtClean="0">
                  <a:solidFill>
                    <a:prstClr val="white"/>
                  </a:solidFill>
                </a:rPr>
                <a:t>European Commission</a:t>
              </a:r>
              <a:endParaRPr lang="en-GB" sz="1400" b="0" dirty="0">
                <a:solidFill>
                  <a:prstClr val="white"/>
                </a:solidFill>
              </a:endParaRPr>
            </a:p>
          </p:txBody>
        </p:sp>
        <p:sp>
          <p:nvSpPr>
            <p:cNvPr id="30" name="61 Rectángulo redondeado"/>
            <p:cNvSpPr/>
            <p:nvPr/>
          </p:nvSpPr>
          <p:spPr>
            <a:xfrm>
              <a:off x="395288" y="2492375"/>
              <a:ext cx="2305050" cy="649288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defRPr/>
              </a:pPr>
              <a:endParaRPr lang="en-GB" sz="1400" b="0" dirty="0">
                <a:solidFill>
                  <a:srgbClr val="C00000"/>
                </a:solidFill>
              </a:endParaRPr>
            </a:p>
          </p:txBody>
        </p:sp>
        <p:sp>
          <p:nvSpPr>
            <p:cNvPr id="31" name="62 Rectángulo redondeado"/>
            <p:cNvSpPr/>
            <p:nvPr/>
          </p:nvSpPr>
          <p:spPr>
            <a:xfrm>
              <a:off x="3071813" y="2492375"/>
              <a:ext cx="2303462" cy="649288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defRPr/>
              </a:pPr>
              <a:endParaRPr lang="en-GB" sz="1400" b="0" dirty="0">
                <a:solidFill>
                  <a:srgbClr val="C00000"/>
                </a:solidFill>
              </a:endParaRPr>
            </a:p>
          </p:txBody>
        </p:sp>
        <p:sp>
          <p:nvSpPr>
            <p:cNvPr id="32" name="63 Rectángulo redondeado"/>
            <p:cNvSpPr/>
            <p:nvPr/>
          </p:nvSpPr>
          <p:spPr>
            <a:xfrm>
              <a:off x="5724525" y="2492375"/>
              <a:ext cx="2303463" cy="649288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defRPr/>
              </a:pPr>
              <a:endParaRPr lang="en-GB" sz="1400" b="0" dirty="0">
                <a:solidFill>
                  <a:srgbClr val="C00000"/>
                </a:solidFill>
              </a:endParaRPr>
            </a:p>
          </p:txBody>
        </p:sp>
        <p:sp>
          <p:nvSpPr>
            <p:cNvPr id="55305" name="Rectangle 11"/>
            <p:cNvSpPr>
              <a:spLocks noChangeArrowheads="1"/>
            </p:cNvSpPr>
            <p:nvPr/>
          </p:nvSpPr>
          <p:spPr bwMode="auto">
            <a:xfrm>
              <a:off x="719678" y="2535239"/>
              <a:ext cx="1483510" cy="24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ca-ES" sz="1400" b="1" dirty="0" smtClean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Arial" charset="0"/>
                </a:rPr>
                <a:t>Audit Authority</a:t>
              </a:r>
              <a:endParaRPr lang="en-GB" altLang="ca-ES" sz="1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5306" name="Rectangle 12"/>
            <p:cNvSpPr>
              <a:spLocks noChangeArrowheads="1"/>
            </p:cNvSpPr>
            <p:nvPr/>
          </p:nvSpPr>
          <p:spPr bwMode="auto">
            <a:xfrm>
              <a:off x="625118" y="2747962"/>
              <a:ext cx="1903299" cy="24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ca-ES" sz="1400" b="1" dirty="0" smtClean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Arial" charset="0"/>
                </a:rPr>
                <a:t>Ministry of Treasury</a:t>
              </a:r>
              <a:endParaRPr lang="en-GB" altLang="ca-ES" sz="1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5307" name="Rectangle 13"/>
            <p:cNvSpPr>
              <a:spLocks noChangeArrowheads="1"/>
            </p:cNvSpPr>
            <p:nvPr/>
          </p:nvSpPr>
          <p:spPr bwMode="auto">
            <a:xfrm>
              <a:off x="1145819" y="2930525"/>
              <a:ext cx="457093" cy="24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S" altLang="ca-ES" sz="1400" b="1" dirty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Arial" charset="0"/>
                </a:rPr>
                <a:t>IGAE</a:t>
              </a:r>
            </a:p>
          </p:txBody>
        </p:sp>
        <p:sp>
          <p:nvSpPr>
            <p:cNvPr id="55308" name="Rectangle 16"/>
            <p:cNvSpPr>
              <a:spLocks noChangeArrowheads="1"/>
            </p:cNvSpPr>
            <p:nvPr/>
          </p:nvSpPr>
          <p:spPr bwMode="auto">
            <a:xfrm>
              <a:off x="3304819" y="2546350"/>
              <a:ext cx="1905911" cy="24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ca-ES" sz="1400" b="1" dirty="0" smtClean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Arial" charset="0"/>
                </a:rPr>
                <a:t>Managing Authority</a:t>
              </a:r>
              <a:endParaRPr lang="en-GB" altLang="ca-ES" sz="1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5309" name="Rectangle 57"/>
            <p:cNvSpPr>
              <a:spLocks noChangeArrowheads="1"/>
            </p:cNvSpPr>
            <p:nvPr/>
          </p:nvSpPr>
          <p:spPr bwMode="auto">
            <a:xfrm>
              <a:off x="3278447" y="2745859"/>
              <a:ext cx="1903299" cy="24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ca-ES" sz="1400" b="1" dirty="0" smtClean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Arial" charset="0"/>
                </a:rPr>
                <a:t>Ministry of Treasury</a:t>
              </a:r>
              <a:endParaRPr lang="en-GB" altLang="ca-ES" sz="1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5311" name="Rectangle 42"/>
            <p:cNvSpPr>
              <a:spLocks noChangeArrowheads="1"/>
            </p:cNvSpPr>
            <p:nvPr/>
          </p:nvSpPr>
          <p:spPr bwMode="auto">
            <a:xfrm>
              <a:off x="5944860" y="2547939"/>
              <a:ext cx="1884608" cy="24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ca-ES" sz="1400" b="1" dirty="0" smtClean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Arial" charset="0"/>
                </a:rPr>
                <a:t>Certifying Authority</a:t>
              </a:r>
              <a:endParaRPr lang="en-GB" altLang="ca-ES" sz="1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2" name="73 Rectángulo redondeado"/>
            <p:cNvSpPr/>
            <p:nvPr/>
          </p:nvSpPr>
          <p:spPr>
            <a:xfrm>
              <a:off x="2700338" y="3284538"/>
              <a:ext cx="3317584" cy="79375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GB" sz="1400" dirty="0" smtClean="0">
                  <a:solidFill>
                    <a:prstClr val="white"/>
                  </a:solidFill>
                </a:rPr>
                <a:t>Intermediate body Government of </a:t>
              </a:r>
              <a:r>
                <a:rPr lang="en-GB" sz="1400" b="0" dirty="0" smtClean="0">
                  <a:solidFill>
                    <a:prstClr val="white"/>
                  </a:solidFill>
                </a:rPr>
                <a:t>Catalonia</a:t>
              </a:r>
              <a:endParaRPr lang="en-GB" sz="1400" b="0" dirty="0">
                <a:solidFill>
                  <a:prstClr val="white"/>
                </a:solidFill>
              </a:endParaRPr>
            </a:p>
          </p:txBody>
        </p:sp>
        <p:sp>
          <p:nvSpPr>
            <p:cNvPr id="43" name="74 Rectángulo redondeado"/>
            <p:cNvSpPr/>
            <p:nvPr/>
          </p:nvSpPr>
          <p:spPr>
            <a:xfrm>
              <a:off x="323850" y="5586413"/>
              <a:ext cx="1944687" cy="434975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GB" sz="1400" b="0" dirty="0" smtClean="0">
                  <a:solidFill>
                    <a:prstClr val="white"/>
                  </a:solidFill>
                </a:rPr>
                <a:t>beneficiaries</a:t>
              </a:r>
              <a:endParaRPr lang="en-GB" sz="1400" b="0" dirty="0">
                <a:solidFill>
                  <a:prstClr val="white"/>
                </a:solidFill>
              </a:endParaRPr>
            </a:p>
          </p:txBody>
        </p:sp>
        <p:cxnSp>
          <p:nvCxnSpPr>
            <p:cNvPr id="49" name="5 Conector recto"/>
            <p:cNvCxnSpPr>
              <a:stCxn id="29" idx="2"/>
              <a:endCxn id="31" idx="0"/>
            </p:cNvCxnSpPr>
            <p:nvPr/>
          </p:nvCxnSpPr>
          <p:spPr>
            <a:xfrm>
              <a:off x="4213225" y="2133600"/>
              <a:ext cx="9525" cy="3587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87 Conector recto"/>
            <p:cNvCxnSpPr/>
            <p:nvPr/>
          </p:nvCxnSpPr>
          <p:spPr>
            <a:xfrm>
              <a:off x="1476375" y="2276475"/>
              <a:ext cx="53990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93 Conector recto"/>
            <p:cNvCxnSpPr>
              <a:endCxn id="32" idx="0"/>
            </p:cNvCxnSpPr>
            <p:nvPr/>
          </p:nvCxnSpPr>
          <p:spPr>
            <a:xfrm>
              <a:off x="6875463" y="2276475"/>
              <a:ext cx="1587" cy="215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96 Conector recto"/>
            <p:cNvCxnSpPr/>
            <p:nvPr/>
          </p:nvCxnSpPr>
          <p:spPr>
            <a:xfrm>
              <a:off x="1476375" y="2492375"/>
              <a:ext cx="0" cy="142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98 Conector recto"/>
            <p:cNvCxnSpPr>
              <a:stCxn id="31" idx="2"/>
            </p:cNvCxnSpPr>
            <p:nvPr/>
          </p:nvCxnSpPr>
          <p:spPr>
            <a:xfrm flipH="1">
              <a:off x="4212432" y="3141663"/>
              <a:ext cx="11112" cy="142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103 Conector recto"/>
            <p:cNvCxnSpPr/>
            <p:nvPr/>
          </p:nvCxnSpPr>
          <p:spPr>
            <a:xfrm>
              <a:off x="1116013" y="5084763"/>
              <a:ext cx="611981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107 Conector recto"/>
            <p:cNvCxnSpPr/>
            <p:nvPr/>
          </p:nvCxnSpPr>
          <p:spPr>
            <a:xfrm>
              <a:off x="3563938" y="5087938"/>
              <a:ext cx="0" cy="501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109 Conector recto"/>
            <p:cNvCxnSpPr/>
            <p:nvPr/>
          </p:nvCxnSpPr>
          <p:spPr>
            <a:xfrm>
              <a:off x="6516688" y="5087938"/>
              <a:ext cx="0" cy="501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110 Conector recto"/>
            <p:cNvCxnSpPr/>
            <p:nvPr/>
          </p:nvCxnSpPr>
          <p:spPr>
            <a:xfrm>
              <a:off x="6948488" y="5087938"/>
              <a:ext cx="0" cy="501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111 Conector recto"/>
            <p:cNvCxnSpPr/>
            <p:nvPr/>
          </p:nvCxnSpPr>
          <p:spPr>
            <a:xfrm>
              <a:off x="1116013" y="5087938"/>
              <a:ext cx="0" cy="50165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98 Conector recto"/>
            <p:cNvCxnSpPr>
              <a:stCxn id="42" idx="2"/>
            </p:cNvCxnSpPr>
            <p:nvPr/>
          </p:nvCxnSpPr>
          <p:spPr>
            <a:xfrm flipH="1">
              <a:off x="4359129" y="4078288"/>
              <a:ext cx="1" cy="100965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79 Rectángulo redondeado"/>
            <p:cNvSpPr/>
            <p:nvPr/>
          </p:nvSpPr>
          <p:spPr>
            <a:xfrm>
              <a:off x="5621338" y="5013325"/>
              <a:ext cx="1727200" cy="473075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</a:pPr>
              <a:r>
                <a:rPr lang="en-GB" sz="1400" dirty="0">
                  <a:solidFill>
                    <a:prstClr val="white"/>
                  </a:solidFill>
                </a:rPr>
                <a:t>Granting entity</a:t>
              </a:r>
            </a:p>
          </p:txBody>
        </p:sp>
        <p:sp>
          <p:nvSpPr>
            <p:cNvPr id="64" name="62 Rectángulo redondeado"/>
            <p:cNvSpPr/>
            <p:nvPr/>
          </p:nvSpPr>
          <p:spPr>
            <a:xfrm>
              <a:off x="1835150" y="4187825"/>
              <a:ext cx="4799013" cy="754063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GB" sz="1400" dirty="0" smtClean="0">
                  <a:solidFill>
                    <a:prstClr val="white"/>
                  </a:solidFill>
                </a:rPr>
                <a:t>Coordinating body. </a:t>
              </a:r>
              <a:r>
                <a:rPr lang="en-GB" sz="1400" b="0" dirty="0" smtClean="0">
                  <a:solidFill>
                    <a:prstClr val="white"/>
                  </a:solidFill>
                </a:rPr>
                <a:t>Directorate General for Economic Promotion, Competence and Regulation</a:t>
              </a:r>
              <a:endParaRPr lang="en-GB" sz="1400" b="0" dirty="0">
                <a:solidFill>
                  <a:prstClr val="white"/>
                </a:solidFill>
              </a:endParaRPr>
            </a:p>
          </p:txBody>
        </p:sp>
        <p:cxnSp>
          <p:nvCxnSpPr>
            <p:cNvPr id="65" name="93 Conector recto"/>
            <p:cNvCxnSpPr/>
            <p:nvPr/>
          </p:nvCxnSpPr>
          <p:spPr>
            <a:xfrm>
              <a:off x="1476375" y="2276475"/>
              <a:ext cx="0" cy="215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74 Rectángulo redondeado"/>
            <p:cNvSpPr/>
            <p:nvPr/>
          </p:nvSpPr>
          <p:spPr>
            <a:xfrm>
              <a:off x="2987674" y="5586413"/>
              <a:ext cx="1644416" cy="434975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GB" sz="1400" dirty="0" smtClean="0">
                  <a:solidFill>
                    <a:prstClr val="white"/>
                  </a:solidFill>
                </a:rPr>
                <a:t>beneficiaries</a:t>
              </a: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72" name="74 Rectángulo redondeado"/>
            <p:cNvSpPr/>
            <p:nvPr/>
          </p:nvSpPr>
          <p:spPr>
            <a:xfrm>
              <a:off x="4998750" y="5586413"/>
              <a:ext cx="1550843" cy="434975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GB" sz="1400" dirty="0" smtClean="0">
                  <a:solidFill>
                    <a:prstClr val="white"/>
                  </a:solidFill>
                </a:rPr>
                <a:t>beneficiaries</a:t>
              </a: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73" name="74 Rectángulo redondeado"/>
            <p:cNvSpPr/>
            <p:nvPr/>
          </p:nvSpPr>
          <p:spPr>
            <a:xfrm>
              <a:off x="6804023" y="5586413"/>
              <a:ext cx="1769649" cy="434975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GB" sz="1400" dirty="0" smtClean="0">
                  <a:solidFill>
                    <a:prstClr val="white"/>
                  </a:solidFill>
                </a:rPr>
                <a:t>beneficiaries</a:t>
              </a: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55337" name="Rectangle 57"/>
            <p:cNvSpPr>
              <a:spLocks noChangeArrowheads="1"/>
            </p:cNvSpPr>
            <p:nvPr/>
          </p:nvSpPr>
          <p:spPr bwMode="auto">
            <a:xfrm>
              <a:off x="5957202" y="2719904"/>
              <a:ext cx="1903299" cy="24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o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ca-ES" sz="1400" b="1" dirty="0" smtClean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Arial" charset="0"/>
                </a:rPr>
                <a:t>Ministry</a:t>
              </a:r>
              <a:r>
                <a:rPr lang="es-ES" altLang="ca-ES" sz="1400" b="1" dirty="0" smtClean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s-ES" altLang="ca-ES" sz="1400" b="1" dirty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Arial" charset="0"/>
                </a:rPr>
                <a:t>of </a:t>
              </a:r>
              <a:r>
                <a:rPr lang="en-GB" altLang="ca-ES" sz="1400" b="1" dirty="0" smtClean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Arial" charset="0"/>
                </a:rPr>
                <a:t>Treasury</a:t>
              </a:r>
              <a:endParaRPr lang="en-GB" altLang="ca-ES" sz="1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8" name="QuadreDeText 7"/>
          <p:cNvSpPr txBox="1"/>
          <p:nvPr/>
        </p:nvSpPr>
        <p:spPr>
          <a:xfrm>
            <a:off x="5673513" y="1124744"/>
            <a:ext cx="326454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Complex system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Control overlaps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latin typeface="Arial Black" panose="020B0A04020102020204" pitchFamily="34" charset="0"/>
              </a:rPr>
              <a:t>Different interpretations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D:\43698688e\Downloads\search-probl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5303">
            <a:off x="5764962" y="1237585"/>
            <a:ext cx="910867" cy="91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769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idor de número de diapositiva 1"/>
          <p:cNvSpPr>
            <a:spLocks noGrp="1"/>
          </p:cNvSpPr>
          <p:nvPr>
            <p:ph type="sldNum" sz="quarter" idx="10"/>
          </p:nvPr>
        </p:nvSpPr>
        <p:spPr>
          <a:xfrm>
            <a:off x="3059113" y="6370638"/>
            <a:ext cx="2020887" cy="271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E42665C-E879-4259-93D2-621856987E38}" type="slidenum">
              <a:rPr lang="es-ES" altLang="ca-ES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" altLang="ca-ES" sz="1400" smtClean="0"/>
          </a:p>
        </p:txBody>
      </p:sp>
      <p:cxnSp>
        <p:nvCxnSpPr>
          <p:cNvPr id="28" name="10 Conector recto"/>
          <p:cNvCxnSpPr/>
          <p:nvPr/>
        </p:nvCxnSpPr>
        <p:spPr>
          <a:xfrm>
            <a:off x="357188" y="981075"/>
            <a:ext cx="803116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1420813" y="2930525"/>
            <a:ext cx="3079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ca-ES" sz="12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IGAE</a:t>
            </a:r>
            <a:endParaRPr lang="es-ES" altLang="ca-ES" sz="18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09" name="Rectangle 57"/>
          <p:cNvSpPr>
            <a:spLocks noChangeArrowheads="1"/>
          </p:cNvSpPr>
          <p:nvPr/>
        </p:nvSpPr>
        <p:spPr bwMode="auto">
          <a:xfrm>
            <a:off x="3553441" y="2745859"/>
            <a:ext cx="12449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a-ES" sz="1200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Ministry of Treasury</a:t>
            </a:r>
            <a:endParaRPr lang="en-GB" altLang="ca-ES" sz="18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10" name="Rectangle 58"/>
          <p:cNvSpPr>
            <a:spLocks noChangeArrowheads="1"/>
          </p:cNvSpPr>
          <p:nvPr/>
        </p:nvSpPr>
        <p:spPr bwMode="auto">
          <a:xfrm>
            <a:off x="4064000" y="2900363"/>
            <a:ext cx="3382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ca-ES" sz="1200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DGEF</a:t>
            </a:r>
            <a:endParaRPr lang="es-ES" altLang="ca-ES" sz="18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" name="Rectangle 59"/>
          <p:cNvSpPr>
            <a:spLocks noChangeArrowheads="1"/>
          </p:cNvSpPr>
          <p:nvPr/>
        </p:nvSpPr>
        <p:spPr bwMode="auto">
          <a:xfrm>
            <a:off x="6669088" y="2951163"/>
            <a:ext cx="323807" cy="17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115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DGEF</a:t>
            </a:r>
            <a:endParaRPr lang="es-ES" sz="1150" dirty="0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90577" y="516012"/>
            <a:ext cx="727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a-ES" sz="2400" dirty="0" smtClean="0">
                <a:solidFill>
                  <a:srgbClr val="C00000"/>
                </a:solidFill>
                <a:ea typeface="ＭＳ Ｐゴシック" pitchFamily="34" charset="-128"/>
              </a:rPr>
              <a:t>Evaluation of the experience (I). Strengths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84187" y="1340768"/>
            <a:ext cx="7777163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GB" altLang="ca-ES" sz="1800" dirty="0" smtClean="0">
                <a:solidFill>
                  <a:srgbClr val="000000"/>
                </a:solidFill>
                <a:ea typeface="ＭＳ Ｐゴシック" pitchFamily="34" charset="-128"/>
              </a:rPr>
              <a:t>Strengths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a-ES" sz="1800" b="0" dirty="0">
                <a:solidFill>
                  <a:srgbClr val="000000"/>
                </a:solidFill>
                <a:ea typeface="ＭＳ Ｐゴシック" pitchFamily="34" charset="-128"/>
              </a:rPr>
              <a:t>The ERDF funding boosts and accelerates the investments in high impact projects for the region. 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a-E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Management </a:t>
            </a:r>
            <a:r>
              <a:rPr lang="en-GB" altLang="ca-ES" sz="1800" b="0" dirty="0">
                <a:solidFill>
                  <a:srgbClr val="000000"/>
                </a:solidFill>
                <a:ea typeface="ＭＳ Ｐゴシック" pitchFamily="34" charset="-128"/>
              </a:rPr>
              <a:t>of the EU programmes permits long-term </a:t>
            </a:r>
            <a:r>
              <a:rPr lang="en-GB" altLang="ca-E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planning</a:t>
            </a:r>
            <a:r>
              <a:rPr lang="en-GB" altLang="ca-ES" sz="1800" b="0" dirty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a-ES" sz="1800" b="0" dirty="0">
                <a:solidFill>
                  <a:srgbClr val="000000"/>
                </a:solidFill>
                <a:ea typeface="ＭＳ Ｐゴシック" pitchFamily="34" charset="-128"/>
              </a:rPr>
              <a:t>The application of the structural funds has favoured the introduction of horizontal policies such as equal opportunities and respect for the environment</a:t>
            </a:r>
            <a:r>
              <a:rPr lang="en-GB" altLang="ca-E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ca-ES" sz="1800" b="0" dirty="0">
                <a:solidFill>
                  <a:srgbClr val="000000"/>
                </a:solidFill>
                <a:ea typeface="ＭＳ Ｐゴシック" pitchFamily="34" charset="-128"/>
              </a:rPr>
              <a:t>Generate financing capacity to implement public policies.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ca-E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Capitalize </a:t>
            </a:r>
            <a:r>
              <a:rPr lang="en-US" altLang="ca-ES" sz="1800" b="0" dirty="0">
                <a:solidFill>
                  <a:srgbClr val="000000"/>
                </a:solidFill>
                <a:ea typeface="ＭＳ Ｐゴシック" pitchFamily="34" charset="-128"/>
              </a:rPr>
              <a:t>European resources to attract the private sector to carry out actions of public </a:t>
            </a:r>
            <a:r>
              <a:rPr lang="en-US" altLang="ca-E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interest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a-ES" sz="1800" b="0" dirty="0">
                <a:solidFill>
                  <a:srgbClr val="000000"/>
                </a:solidFill>
                <a:ea typeface="ＭＳ Ｐゴシック" pitchFamily="34" charset="-128"/>
              </a:rPr>
              <a:t>The rule </a:t>
            </a:r>
            <a:r>
              <a:rPr lang="en-GB" altLang="ca-ES" sz="1800" b="0" dirty="0" err="1">
                <a:solidFill>
                  <a:srgbClr val="000000"/>
                </a:solidFill>
                <a:ea typeface="ＭＳ Ｐゴシック" pitchFamily="34" charset="-128"/>
              </a:rPr>
              <a:t>n+3</a:t>
            </a:r>
            <a:r>
              <a:rPr lang="en-GB" altLang="ca-ES" sz="1800" b="0" dirty="0">
                <a:solidFill>
                  <a:srgbClr val="000000"/>
                </a:solidFill>
                <a:ea typeface="ＭＳ Ｐゴシック" pitchFamily="34" charset="-128"/>
              </a:rPr>
              <a:t> allows for an efficient management of funds, by adjusting the term of payment to the committed funds.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ca-ES" sz="18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ca-ES" sz="18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en-GB" altLang="ca-ES" sz="18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" name="Picture 4" descr="D:\43698688E\Downloads\distanc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792088" cy="8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46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idor de número de diapositiva 1"/>
          <p:cNvSpPr>
            <a:spLocks noGrp="1"/>
          </p:cNvSpPr>
          <p:nvPr>
            <p:ph type="sldNum" sz="quarter" idx="10"/>
          </p:nvPr>
        </p:nvSpPr>
        <p:spPr>
          <a:xfrm>
            <a:off x="3059113" y="6370638"/>
            <a:ext cx="2020887" cy="271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E42665C-E879-4259-93D2-621856987E38}" type="slidenum">
              <a:rPr lang="es-ES" altLang="ca-ES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" altLang="ca-ES" sz="1400" dirty="0" smtClean="0"/>
          </a:p>
        </p:txBody>
      </p:sp>
      <p:cxnSp>
        <p:nvCxnSpPr>
          <p:cNvPr id="28" name="10 Conector recto"/>
          <p:cNvCxnSpPr/>
          <p:nvPr/>
        </p:nvCxnSpPr>
        <p:spPr>
          <a:xfrm>
            <a:off x="357188" y="981075"/>
            <a:ext cx="803116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1420813" y="2930525"/>
            <a:ext cx="3079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ca-ES" sz="12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IGAE</a:t>
            </a:r>
            <a:endParaRPr lang="es-ES" altLang="ca-ES" sz="18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09" name="Rectangle 57"/>
          <p:cNvSpPr>
            <a:spLocks noChangeArrowheads="1"/>
          </p:cNvSpPr>
          <p:nvPr/>
        </p:nvSpPr>
        <p:spPr bwMode="auto">
          <a:xfrm>
            <a:off x="3553441" y="2745859"/>
            <a:ext cx="12449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a-ES" sz="1200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Ministry of Treasury</a:t>
            </a:r>
            <a:endParaRPr lang="en-GB" altLang="ca-ES" sz="18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5310" name="Rectangle 58"/>
          <p:cNvSpPr>
            <a:spLocks noChangeArrowheads="1"/>
          </p:cNvSpPr>
          <p:nvPr/>
        </p:nvSpPr>
        <p:spPr bwMode="auto">
          <a:xfrm>
            <a:off x="4064000" y="2900363"/>
            <a:ext cx="3382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ca-ES" sz="1200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DGEF</a:t>
            </a:r>
            <a:endParaRPr lang="es-ES" altLang="ca-ES" sz="18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0" name="Rectangle 59"/>
          <p:cNvSpPr>
            <a:spLocks noChangeArrowheads="1"/>
          </p:cNvSpPr>
          <p:nvPr/>
        </p:nvSpPr>
        <p:spPr bwMode="auto">
          <a:xfrm>
            <a:off x="6669088" y="2951163"/>
            <a:ext cx="323807" cy="17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1150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DGEF</a:t>
            </a:r>
            <a:endParaRPr lang="es-ES" sz="1150" dirty="0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27037" y="588020"/>
            <a:ext cx="727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a-ES" sz="2400" dirty="0" smtClean="0">
                <a:solidFill>
                  <a:srgbClr val="C00000"/>
                </a:solidFill>
                <a:ea typeface="ＭＳ Ｐゴシック" pitchFamily="34" charset="-128"/>
              </a:rPr>
              <a:t>Evaluation of the experience (II). Weaknesses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57188" y="1268760"/>
            <a:ext cx="78486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GB" altLang="ca-ES" sz="1800" dirty="0" smtClean="0">
                <a:solidFill>
                  <a:srgbClr val="000000"/>
                </a:solidFill>
                <a:ea typeface="ＭＳ Ｐゴシック" pitchFamily="34" charset="-128"/>
              </a:rPr>
              <a:t>Weaknesses 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a-ES" sz="1800" b="0" dirty="0">
                <a:solidFill>
                  <a:srgbClr val="000000"/>
                </a:solidFill>
                <a:ea typeface="ＭＳ Ｐゴシック" pitchFamily="34" charset="-128"/>
              </a:rPr>
              <a:t>The controls demanded by the European Commission are not proportionate to the amount of the funds </a:t>
            </a:r>
            <a:r>
              <a:rPr lang="en-GB" altLang="ca-E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received.</a:t>
            </a:r>
            <a:endParaRPr lang="en-GB" altLang="ca-ES" sz="18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a-E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Existence </a:t>
            </a:r>
            <a:r>
              <a:rPr lang="en-GB" altLang="ca-ES" sz="1800" b="0" dirty="0">
                <a:solidFill>
                  <a:srgbClr val="000000"/>
                </a:solidFill>
                <a:ea typeface="ＭＳ Ｐゴシック" pitchFamily="34" charset="-128"/>
              </a:rPr>
              <a:t>of several “indeterminate legal concepts”, such as intensity and scope of the controls.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ca-ES" sz="1800" b="0" dirty="0">
                <a:solidFill>
                  <a:srgbClr val="000000"/>
                </a:solidFill>
                <a:ea typeface="ＭＳ Ｐゴシック" pitchFamily="34" charset="-128"/>
              </a:rPr>
              <a:t>Changes on the rule interpretation to be applied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ca-ES" sz="1800" b="0" dirty="0">
                <a:solidFill>
                  <a:srgbClr val="000000"/>
                </a:solidFill>
                <a:ea typeface="ＭＳ Ｐゴシック" pitchFamily="34" charset="-128"/>
              </a:rPr>
              <a:t>Complex </a:t>
            </a:r>
            <a:r>
              <a:rPr lang="en-US" altLang="ca-E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system.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ca-E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Control </a:t>
            </a:r>
            <a:r>
              <a:rPr lang="en-US" altLang="ca-ES" sz="1800" b="0" dirty="0">
                <a:solidFill>
                  <a:srgbClr val="000000"/>
                </a:solidFill>
                <a:ea typeface="ＭＳ Ｐゴシック" pitchFamily="34" charset="-128"/>
              </a:rPr>
              <a:t>overlaps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ca-E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Pool </a:t>
            </a:r>
            <a:r>
              <a:rPr lang="en-US" altLang="ca-ES" sz="1800" b="0" dirty="0">
                <a:solidFill>
                  <a:srgbClr val="000000"/>
                </a:solidFill>
                <a:ea typeface="ＭＳ Ｐゴシック" pitchFamily="34" charset="-128"/>
              </a:rPr>
              <a:t>of </a:t>
            </a:r>
            <a:r>
              <a:rPr lang="en-US" altLang="ca-E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external auditors with insufficient knowledge.</a:t>
            </a:r>
            <a:endParaRPr lang="en-US" altLang="ca-ES" sz="18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ca-E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Low level of </a:t>
            </a:r>
            <a:r>
              <a:rPr lang="en-US" altLang="ca-ES" sz="1800" b="0" dirty="0">
                <a:solidFill>
                  <a:srgbClr val="000000"/>
                </a:solidFill>
                <a:ea typeface="ＭＳ Ｐゴシック" pitchFamily="34" charset="-128"/>
              </a:rPr>
              <a:t>knowledge of </a:t>
            </a:r>
            <a:r>
              <a:rPr lang="en-US" altLang="ca-E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some </a:t>
            </a:r>
            <a:r>
              <a:rPr lang="en-US" altLang="ca-ES" sz="1800" b="0" dirty="0">
                <a:solidFill>
                  <a:srgbClr val="000000"/>
                </a:solidFill>
                <a:ea typeface="ＭＳ Ｐゴシック" pitchFamily="34" charset="-128"/>
              </a:rPr>
              <a:t>beneficiaries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ca-E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Rigidity </a:t>
            </a:r>
            <a:r>
              <a:rPr lang="en-US" altLang="ca-ES" sz="1800" b="0" dirty="0">
                <a:solidFill>
                  <a:srgbClr val="000000"/>
                </a:solidFill>
                <a:ea typeface="ＭＳ Ｐゴシック" pitchFamily="34" charset="-128"/>
              </a:rPr>
              <a:t>and bureaucratization of management and control</a:t>
            </a:r>
          </a:p>
          <a:p>
            <a:pPr marL="285750" indent="-285750"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ca-ES" sz="1800" b="0" dirty="0" smtClean="0">
              <a:solidFill>
                <a:srgbClr val="000000"/>
              </a:solidFill>
            </a:endParaRPr>
          </a:p>
        </p:txBody>
      </p:sp>
      <p:pic>
        <p:nvPicPr>
          <p:cNvPr id="12" name="Picture 5" descr="D:\43698688E\Downloads\link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85915"/>
            <a:ext cx="503371" cy="51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67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94BCD-06A1-4519-9DAD-461ABFB7086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2233" y="588020"/>
            <a:ext cx="727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a-ES" sz="2400" dirty="0" smtClean="0">
                <a:solidFill>
                  <a:srgbClr val="C00000"/>
                </a:solidFill>
                <a:ea typeface="ＭＳ Ｐゴシック" pitchFamily="34" charset="-128"/>
              </a:rPr>
              <a:t>Simplification proposals. Programming tasks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2233" y="1700808"/>
            <a:ext cx="78486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a-ES" sz="1800" b="0" dirty="0" smtClean="0">
                <a:solidFill>
                  <a:srgbClr val="000000"/>
                </a:solidFill>
              </a:rPr>
              <a:t>More </a:t>
            </a:r>
            <a:r>
              <a:rPr lang="en-GB" altLang="ca-ES" sz="1800" b="0" dirty="0" smtClean="0"/>
              <a:t>confidence</a:t>
            </a:r>
            <a:r>
              <a:rPr lang="en-GB" altLang="ca-ES" sz="1800" b="0" dirty="0" smtClean="0">
                <a:solidFill>
                  <a:srgbClr val="00B0F0"/>
                </a:solidFill>
              </a:rPr>
              <a:t> </a:t>
            </a:r>
            <a:r>
              <a:rPr lang="en-GB" altLang="ca-ES" sz="1800" b="0" dirty="0" smtClean="0">
                <a:solidFill>
                  <a:srgbClr val="000000"/>
                </a:solidFill>
              </a:rPr>
              <a:t>of the European Commission in the Member States and </a:t>
            </a:r>
            <a:r>
              <a:rPr lang="en-GB" altLang="ca-ES" sz="1800" b="0" dirty="0" smtClean="0"/>
              <a:t>the management of the destination of the funds</a:t>
            </a:r>
            <a:r>
              <a:rPr lang="en-GB" altLang="ca-ES" sz="1800" b="0" dirty="0" smtClean="0">
                <a:solidFill>
                  <a:srgbClr val="000000"/>
                </a:solidFill>
              </a:rPr>
              <a:t>. 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a-ES" sz="1800" b="0" dirty="0" smtClean="0">
                <a:solidFill>
                  <a:srgbClr val="000000"/>
                </a:solidFill>
              </a:rPr>
              <a:t>Yes to thematic concentration but with freedom for regions to choose prioritization.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a-ES" sz="1800" b="0" dirty="0" smtClean="0">
                <a:solidFill>
                  <a:srgbClr val="000000"/>
                </a:solidFill>
              </a:rPr>
              <a:t>Designation of programme authorities in the OP. 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ca-ES" sz="1800" b="0" dirty="0">
                <a:solidFill>
                  <a:srgbClr val="000000"/>
                </a:solidFill>
              </a:rPr>
              <a:t>Designation of a</a:t>
            </a:r>
            <a:r>
              <a:rPr lang="en-US" altLang="ca-ES" sz="1800" b="0" dirty="0" smtClean="0">
                <a:solidFill>
                  <a:srgbClr val="000000"/>
                </a:solidFill>
              </a:rPr>
              <a:t> Managing </a:t>
            </a:r>
            <a:r>
              <a:rPr lang="en-US" altLang="ca-ES" sz="1800" b="0" dirty="0">
                <a:solidFill>
                  <a:srgbClr val="000000"/>
                </a:solidFill>
              </a:rPr>
              <a:t>Authority in </a:t>
            </a:r>
            <a:r>
              <a:rPr lang="en-US" altLang="ca-ES" sz="1800" b="0" dirty="0" smtClean="0">
                <a:solidFill>
                  <a:srgbClr val="000000"/>
                </a:solidFill>
              </a:rPr>
              <a:t>regions</a:t>
            </a:r>
            <a:r>
              <a:rPr lang="en-US" altLang="ca-ES" sz="1800" b="0" dirty="0">
                <a:solidFill>
                  <a:srgbClr val="000000"/>
                </a:solidFill>
              </a:rPr>
              <a:t>. </a:t>
            </a:r>
            <a:endParaRPr lang="ca-ES" altLang="ca-ES" sz="18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86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94BCD-06A1-4519-9DAD-461ABFB7086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92537" y="583251"/>
            <a:ext cx="805592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a-ES" sz="2400" dirty="0" smtClean="0">
                <a:solidFill>
                  <a:srgbClr val="C00000"/>
                </a:solidFill>
                <a:ea typeface="ＭＳ Ｐゴシック" pitchFamily="34" charset="-128"/>
              </a:rPr>
              <a:t>Simplification proposals</a:t>
            </a:r>
            <a:r>
              <a:rPr lang="en-GB" altLang="ca-ES" sz="2400" dirty="0">
                <a:solidFill>
                  <a:srgbClr val="C00000"/>
                </a:solidFill>
                <a:ea typeface="ＭＳ Ｐゴシック" pitchFamily="34" charset="-128"/>
              </a:rPr>
              <a:t>. </a:t>
            </a:r>
            <a:r>
              <a:rPr lang="en-GB" altLang="ca-ES" sz="2400" dirty="0" smtClean="0">
                <a:solidFill>
                  <a:srgbClr val="C00000"/>
                </a:solidFill>
                <a:ea typeface="ＭＳ Ｐゴシック" pitchFamily="34" charset="-128"/>
              </a:rPr>
              <a:t>Management </a:t>
            </a:r>
            <a:r>
              <a:rPr lang="en-GB" altLang="ca-ES" sz="2400" dirty="0">
                <a:solidFill>
                  <a:srgbClr val="C00000"/>
                </a:solidFill>
                <a:ea typeface="ＭＳ Ｐゴシック" pitchFamily="34" charset="-128"/>
              </a:rPr>
              <a:t>and execution tasks</a:t>
            </a:r>
            <a:endParaRPr lang="en-GB" altLang="ca-ES" sz="2400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758" y="1519332"/>
            <a:ext cx="764767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a-ES" dirty="0" err="1" smtClean="0">
                <a:solidFill>
                  <a:srgbClr val="000000"/>
                </a:solidFill>
                <a:ea typeface="ＭＳ Ｐゴシック" pitchFamily="34" charset="-128"/>
              </a:rPr>
              <a:t>N+3</a:t>
            </a:r>
            <a:r>
              <a:rPr lang="en-GB" altLang="ca-ES" dirty="0">
                <a:solidFill>
                  <a:srgbClr val="000000"/>
                </a:solidFill>
                <a:ea typeface="ＭＳ Ｐゴシック" pitchFamily="34" charset="-128"/>
              </a:rPr>
              <a:t>. 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a-ES" dirty="0">
                <a:solidFill>
                  <a:srgbClr val="000000"/>
                </a:solidFill>
                <a:ea typeface="ＭＳ Ｐゴシック" pitchFamily="34" charset="-128"/>
              </a:rPr>
              <a:t>Flexibility of OP indicators monitoring system.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a-ES" dirty="0">
                <a:solidFill>
                  <a:srgbClr val="000000"/>
                </a:solidFill>
                <a:ea typeface="ＭＳ Ｐゴシック" pitchFamily="34" charset="-128"/>
              </a:rPr>
              <a:t>Freedom </a:t>
            </a:r>
            <a:r>
              <a:rPr lang="en-GB" altLang="ca-ES" dirty="0" smtClean="0">
                <a:solidFill>
                  <a:srgbClr val="000000"/>
                </a:solidFill>
                <a:ea typeface="ＭＳ Ｐゴシック" pitchFamily="34" charset="-128"/>
              </a:rPr>
              <a:t>for </a:t>
            </a:r>
            <a:r>
              <a:rPr lang="en-GB" altLang="ca-ES" dirty="0">
                <a:solidFill>
                  <a:srgbClr val="000000"/>
                </a:solidFill>
                <a:ea typeface="ＭＳ Ｐゴシック" pitchFamily="34" charset="-128"/>
              </a:rPr>
              <a:t>the Member States and the regions both </a:t>
            </a:r>
            <a:r>
              <a:rPr lang="en-GB" altLang="ca-ES" dirty="0" smtClean="0">
                <a:solidFill>
                  <a:srgbClr val="000000"/>
                </a:solidFill>
                <a:ea typeface="ＭＳ Ｐゴシック" pitchFamily="34" charset="-128"/>
              </a:rPr>
              <a:t>in </a:t>
            </a:r>
            <a:r>
              <a:rPr lang="en-GB" altLang="ca-ES" dirty="0">
                <a:solidFill>
                  <a:srgbClr val="000000"/>
                </a:solidFill>
                <a:ea typeface="ＭＳ Ｐゴシック" pitchFamily="34" charset="-128"/>
              </a:rPr>
              <a:t>choice and </a:t>
            </a:r>
            <a:r>
              <a:rPr lang="en-GB" altLang="ca-ES" dirty="0" smtClean="0">
                <a:solidFill>
                  <a:srgbClr val="000000"/>
                </a:solidFill>
                <a:ea typeface="ＭＳ Ｐゴシック" pitchFamily="34" charset="-128"/>
              </a:rPr>
              <a:t>definition </a:t>
            </a:r>
            <a:r>
              <a:rPr lang="en-GB" altLang="ca-ES" dirty="0">
                <a:solidFill>
                  <a:srgbClr val="000000"/>
                </a:solidFill>
                <a:ea typeface="ＭＳ Ｐゴシック" pitchFamily="34" charset="-128"/>
              </a:rPr>
              <a:t>of </a:t>
            </a:r>
            <a:r>
              <a:rPr lang="en-GB" altLang="ca-ES" dirty="0" smtClean="0">
                <a:solidFill>
                  <a:srgbClr val="000000"/>
                </a:solidFill>
                <a:ea typeface="ＭＳ Ｐゴシック" pitchFamily="34" charset="-128"/>
              </a:rPr>
              <a:t>indicators</a:t>
            </a:r>
            <a:r>
              <a:rPr lang="en-GB" altLang="ca-ES" dirty="0">
                <a:solidFill>
                  <a:srgbClr val="000000"/>
                </a:solidFill>
                <a:ea typeface="ＭＳ Ｐゴシック" pitchFamily="34" charset="-128"/>
              </a:rPr>
              <a:t>, </a:t>
            </a:r>
            <a:r>
              <a:rPr lang="en-GB" altLang="ca-ES" dirty="0" smtClean="0">
                <a:solidFill>
                  <a:srgbClr val="000000"/>
                </a:solidFill>
                <a:ea typeface="ＭＳ Ｐゴシック" pitchFamily="34" charset="-128"/>
              </a:rPr>
              <a:t>given that </a:t>
            </a:r>
            <a:r>
              <a:rPr lang="en-GB" altLang="ca-ES" dirty="0">
                <a:solidFill>
                  <a:srgbClr val="000000"/>
                </a:solidFill>
                <a:ea typeface="ＭＳ Ｐゴシック" pitchFamily="34" charset="-128"/>
              </a:rPr>
              <a:t>they are aware of those that best fit the </a:t>
            </a:r>
            <a:r>
              <a:rPr lang="en-GB" altLang="ca-ES" dirty="0" smtClean="0">
                <a:solidFill>
                  <a:srgbClr val="000000"/>
                </a:solidFill>
                <a:ea typeface="ＭＳ Ｐゴシック" pitchFamily="34" charset="-128"/>
              </a:rPr>
              <a:t>co-financed </a:t>
            </a:r>
            <a:r>
              <a:rPr lang="en-GB" altLang="ca-ES" dirty="0">
                <a:solidFill>
                  <a:srgbClr val="000000"/>
                </a:solidFill>
                <a:ea typeface="ＭＳ Ｐゴシック" pitchFamily="34" charset="-128"/>
              </a:rPr>
              <a:t>operations.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a-ES" dirty="0">
                <a:solidFill>
                  <a:srgbClr val="000000"/>
                </a:solidFill>
                <a:ea typeface="ＭＳ Ｐゴシック" pitchFamily="34" charset="-128"/>
              </a:rPr>
              <a:t>Indicators as instruments to check the actual execution of a programme but not as </a:t>
            </a:r>
            <a:r>
              <a:rPr lang="en-GB" altLang="ca-ES" dirty="0" smtClean="0">
                <a:solidFill>
                  <a:srgbClr val="000000"/>
                </a:solidFill>
                <a:ea typeface="ＭＳ Ｐゴシック" pitchFamily="34" charset="-128"/>
              </a:rPr>
              <a:t>a penalising instrument.</a:t>
            </a:r>
            <a:endParaRPr lang="en-GB" altLang="ca-ES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a-ES" dirty="0">
                <a:solidFill>
                  <a:srgbClr val="000000"/>
                </a:solidFill>
                <a:ea typeface="ＭＳ Ｐゴシック" pitchFamily="34" charset="-128"/>
              </a:rPr>
              <a:t>Simplification of the annual report and of the OP monitoring reports. </a:t>
            </a:r>
          </a:p>
          <a:p>
            <a:pPr indent="-285750" algn="just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GB" altLang="ca-E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6928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E94BCD-06A1-4519-9DAD-461ABFB70867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9552" y="489320"/>
            <a:ext cx="727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ca-ES" sz="2400" dirty="0">
                <a:solidFill>
                  <a:srgbClr val="C00000"/>
                </a:solidFill>
                <a:ea typeface="ＭＳ Ｐゴシック" pitchFamily="34" charset="-128"/>
              </a:rPr>
              <a:t>Simplification </a:t>
            </a:r>
            <a:r>
              <a:rPr lang="en-GB" altLang="ca-ES" sz="2400" dirty="0" smtClean="0">
                <a:solidFill>
                  <a:srgbClr val="C00000"/>
                </a:solidFill>
                <a:ea typeface="ＭＳ Ｐゴシック" pitchFamily="34" charset="-128"/>
              </a:rPr>
              <a:t>proposals - Control tasks</a:t>
            </a:r>
            <a:endParaRPr lang="en-GB" altLang="ca-ES" sz="24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58791" y="1556792"/>
            <a:ext cx="7848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ca-ES" sz="1800" b="0" dirty="0" smtClean="0">
                <a:solidFill>
                  <a:srgbClr val="000000"/>
                </a:solidFill>
              </a:rPr>
              <a:t>Proportionality between the controls and the verifications to carry out.</a:t>
            </a:r>
            <a:endParaRPr lang="en-GB" altLang="ca-ES" sz="1800" b="0" dirty="0" smtClean="0">
              <a:solidFill>
                <a:srgbClr val="000000"/>
              </a:solidFill>
            </a:endParaRP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ca-ES" sz="1800" b="0" dirty="0" smtClean="0">
                <a:solidFill>
                  <a:srgbClr val="000000"/>
                </a:solidFill>
              </a:rPr>
              <a:t>Proportionality between the </a:t>
            </a:r>
            <a:r>
              <a:rPr lang="en-US" altLang="ca-ES" sz="1800" b="0" dirty="0">
                <a:solidFill>
                  <a:srgbClr val="000000"/>
                </a:solidFill>
              </a:rPr>
              <a:t>a</a:t>
            </a:r>
            <a:r>
              <a:rPr lang="en-US" altLang="ca-ES" sz="1800" b="0" dirty="0" smtClean="0">
                <a:solidFill>
                  <a:srgbClr val="000000"/>
                </a:solidFill>
              </a:rPr>
              <a:t>mount </a:t>
            </a:r>
            <a:r>
              <a:rPr lang="en-US" altLang="ca-ES" sz="1800" b="0" dirty="0">
                <a:solidFill>
                  <a:srgbClr val="000000"/>
                </a:solidFill>
              </a:rPr>
              <a:t>to be co-financed and the verification system to be carried out. The audits based on the result must be </a:t>
            </a:r>
            <a:r>
              <a:rPr lang="en-US" altLang="ca-ES" sz="1800" b="0" dirty="0" smtClean="0">
                <a:solidFill>
                  <a:srgbClr val="000000"/>
                </a:solidFill>
              </a:rPr>
              <a:t>enhanced.</a:t>
            </a: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ca-ES" sz="1800" b="0" dirty="0">
                <a:solidFill>
                  <a:srgbClr val="000000"/>
                </a:solidFill>
              </a:rPr>
              <a:t>Avoid overlays of controls for different units that intervene in the selection of controls.</a:t>
            </a:r>
            <a:endParaRPr lang="en-GB" altLang="ca-ES" sz="1800" b="0" dirty="0" smtClean="0">
              <a:solidFill>
                <a:srgbClr val="000000"/>
              </a:solidFill>
            </a:endParaRP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ca-ES" sz="1800" b="0" dirty="0" smtClean="0">
                <a:solidFill>
                  <a:srgbClr val="000000"/>
                </a:solidFill>
              </a:rPr>
              <a:t>Establish </a:t>
            </a:r>
            <a:r>
              <a:rPr lang="en-US" altLang="ca-ES" sz="1800" b="0" dirty="0">
                <a:solidFill>
                  <a:srgbClr val="000000"/>
                </a:solidFill>
              </a:rPr>
              <a:t>guidelines and clear criteria from the beginning of the </a:t>
            </a:r>
            <a:r>
              <a:rPr lang="en-US" altLang="ca-ES" sz="1800" b="0" dirty="0" smtClean="0">
                <a:solidFill>
                  <a:srgbClr val="000000"/>
                </a:solidFill>
              </a:rPr>
              <a:t>OP, </a:t>
            </a:r>
            <a:r>
              <a:rPr lang="en-US" altLang="ca-ES" sz="1800" b="0" dirty="0">
                <a:solidFill>
                  <a:srgbClr val="000000"/>
                </a:solidFill>
              </a:rPr>
              <a:t>to avoid different interpretations that are applied retroactively.</a:t>
            </a:r>
            <a:endParaRPr lang="en-GB" altLang="ca-ES" sz="1800" b="0" dirty="0" smtClean="0">
              <a:solidFill>
                <a:srgbClr val="000000"/>
              </a:solidFill>
            </a:endParaRPr>
          </a:p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a-ES" altLang="ca-ES" sz="18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03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/>
          <p:cNvSpPr>
            <a:spLocks noGrp="1"/>
          </p:cNvSpPr>
          <p:nvPr>
            <p:ph type="ctrTitle"/>
          </p:nvPr>
        </p:nvSpPr>
        <p:spPr>
          <a:xfrm>
            <a:off x="611188" y="1700808"/>
            <a:ext cx="7772400" cy="2764830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a-ES" altLang="ca-ES" dirty="0" err="1" smtClean="0"/>
              <a:t>Thank</a:t>
            </a:r>
            <a:r>
              <a:rPr lang="ca-ES" altLang="ca-ES" dirty="0" smtClean="0"/>
              <a:t> </a:t>
            </a:r>
            <a:r>
              <a:rPr lang="ca-ES" altLang="ca-ES" dirty="0" err="1" smtClean="0"/>
              <a:t>you</a:t>
            </a:r>
            <a:r>
              <a:rPr lang="ca-ES" altLang="ca-ES" dirty="0" smtClean="0"/>
              <a:t> for </a:t>
            </a:r>
            <a:r>
              <a:rPr lang="ca-ES" altLang="ca-ES" dirty="0" err="1" smtClean="0"/>
              <a:t>you</a:t>
            </a:r>
            <a:r>
              <a:rPr lang="ca-ES" altLang="ca-ES" dirty="0" smtClean="0"/>
              <a:t> </a:t>
            </a:r>
            <a:r>
              <a:rPr lang="ca-ES" altLang="ca-ES" dirty="0" err="1" smtClean="0"/>
              <a:t>attention</a:t>
            </a:r>
            <a:r>
              <a:rPr lang="ca-ES" altLang="ca-ES" dirty="0" smtClean="0"/>
              <a:t>!</a:t>
            </a:r>
            <a:r>
              <a:rPr lang="ca-ES" altLang="ca-ES" b="0" dirty="0" smtClean="0"/>
              <a:t/>
            </a:r>
            <a:br>
              <a:rPr lang="ca-ES" altLang="ca-ES" b="0" dirty="0" smtClean="0"/>
            </a:br>
            <a:r>
              <a:rPr lang="es-ES" altLang="ca-ES" b="0" dirty="0">
                <a:solidFill>
                  <a:schemeClr val="tx2"/>
                </a:solidFill>
              </a:rPr>
              <a:t/>
            </a:r>
            <a:br>
              <a:rPr lang="es-ES" altLang="ca-ES" b="0" dirty="0">
                <a:solidFill>
                  <a:schemeClr val="tx2"/>
                </a:solidFill>
              </a:rPr>
            </a:br>
            <a:r>
              <a:rPr lang="es-ES" altLang="ca-ES" sz="3100" b="0" dirty="0">
                <a:hlinkClick r:id="rId3"/>
              </a:rPr>
              <a:t>http://</a:t>
            </a:r>
            <a:r>
              <a:rPr lang="es-ES" altLang="ca-ES" sz="3100" b="0" dirty="0" smtClean="0">
                <a:hlinkClick r:id="rId3"/>
              </a:rPr>
              <a:t>fonseuropeus.gencat.cat/</a:t>
            </a:r>
            <a:endParaRPr lang="es-ES" altLang="ca-ES" sz="3100" b="0" dirty="0"/>
          </a:p>
        </p:txBody>
      </p:sp>
    </p:spTree>
    <p:extLst>
      <p:ext uri="{BB962C8B-B14F-4D97-AF65-F5344CB8AC3E}">
        <p14:creationId xmlns:p14="http://schemas.microsoft.com/office/powerpoint/2010/main" val="372147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_departament">
  <a:themeElements>
    <a:clrScheme name="presentacio_departamen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0000"/>
      </a:accent1>
      <a:accent2>
        <a:srgbClr val="990033"/>
      </a:accent2>
      <a:accent3>
        <a:srgbClr val="FFFFFF"/>
      </a:accent3>
      <a:accent4>
        <a:srgbClr val="000000"/>
      </a:accent4>
      <a:accent5>
        <a:srgbClr val="C0AAAA"/>
      </a:accent5>
      <a:accent6>
        <a:srgbClr val="8A002D"/>
      </a:accent6>
      <a:hlink>
        <a:srgbClr val="FF0000"/>
      </a:hlink>
      <a:folHlink>
        <a:srgbClr val="99CC00"/>
      </a:folHlink>
    </a:clrScheme>
    <a:fontScheme name="presentacio_departa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a-E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a-E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o_departa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0000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8A002D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59bc4542-95a4-46f8-a0b1-d1dd263652a2" xsi:nil="true"/>
    <Gdynia xmlns="59bc4542-95a4-46f8-a0b1-d1dd263652a2">Gdynia</Gdynia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B3B7F3A28A1842911455581821A162" ma:contentTypeVersion="3" ma:contentTypeDescription="Create a new document." ma:contentTypeScope="" ma:versionID="b99eba562b564fdffcdcf7ba157dbcb8">
  <xsd:schema xmlns:xsd="http://www.w3.org/2001/XMLSchema" xmlns:xs="http://www.w3.org/2001/XMLSchema" xmlns:p="http://schemas.microsoft.com/office/2006/metadata/properties" xmlns:ns1="http://schemas.microsoft.com/sharepoint/v3" xmlns:ns2="59bc4542-95a4-46f8-a0b1-d1dd263652a2" targetNamespace="http://schemas.microsoft.com/office/2006/metadata/properties" ma:root="true" ma:fieldsID="494fe04f44ec92e107794455929ce918" ns1:_="" ns2:_="">
    <xsd:import namespace="http://schemas.microsoft.com/sharepoint/v3"/>
    <xsd:import namespace="59bc4542-95a4-46f8-a0b1-d1dd263652a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Gdynia"/>
                <xsd:element ref="ns2:Present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c4542-95a4-46f8-a0b1-d1dd263652a2" elementFormDefault="qualified">
    <xsd:import namespace="http://schemas.microsoft.com/office/2006/documentManagement/types"/>
    <xsd:import namespace="http://schemas.microsoft.com/office/infopath/2007/PartnerControls"/>
    <xsd:element name="Gdynia" ma:index="10" ma:displayName="Gdynia" ma:default="Gdynia" ma:format="RadioButtons" ma:indexed="true" ma:internalName="Gdynia">
      <xsd:simpleType>
        <xsd:restriction base="dms:Choice">
          <xsd:enumeration value="Gdynia"/>
          <xsd:enumeration value="No Gdynia"/>
        </xsd:restriction>
      </xsd:simpleType>
    </xsd:element>
    <xsd:element name="Presentation" ma:index="11" nillable="true" ma:displayName="Presentation" ma:internalName="Presenta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C58AC9-242C-491F-A0F1-4A88631993E1}"/>
</file>

<file path=customXml/itemProps2.xml><?xml version="1.0" encoding="utf-8"?>
<ds:datastoreItem xmlns:ds="http://schemas.openxmlformats.org/officeDocument/2006/customXml" ds:itemID="{25A56442-D5BB-47DB-8A27-8221C6F6373F}"/>
</file>

<file path=customXml/itemProps3.xml><?xml version="1.0" encoding="utf-8"?>
<ds:datastoreItem xmlns:ds="http://schemas.openxmlformats.org/officeDocument/2006/customXml" ds:itemID="{4766F2DA-D952-4585-B780-4C3C6964CA37}"/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540</Words>
  <Application>Microsoft Office PowerPoint</Application>
  <PresentationFormat>On-screen Show (4:3)</PresentationFormat>
  <Paragraphs>91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presentacio_departament</vt:lpstr>
      <vt:lpstr>Catalonia's experience in the use of European funding and the importance of simplification.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 attention!  http://fonseuropeus.gencat.cat/</vt:lpstr>
    </vt:vector>
  </TitlesOfParts>
  <Company>CTTI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Medina Plans, Maria Teresa</dc:creator>
  <cp:lastModifiedBy>Micheal O Conchuir</cp:lastModifiedBy>
  <cp:revision>179</cp:revision>
  <cp:lastPrinted>2018-11-23T13:31:05Z</cp:lastPrinted>
  <dcterms:created xsi:type="dcterms:W3CDTF">2018-04-26T12:37:19Z</dcterms:created>
  <dcterms:modified xsi:type="dcterms:W3CDTF">2018-11-23T13:31:26Z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0x01010030B3B7F3A28A1842911455581821A162</vt:lpwstr>
  </property>
</Properties>
</file>