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3" r:id="rId4"/>
    <p:sldId id="261" r:id="rId5"/>
    <p:sldId id="267" r:id="rId6"/>
    <p:sldId id="266" r:id="rId7"/>
    <p:sldId id="264" r:id="rId8"/>
    <p:sldId id="268" r:id="rId9"/>
    <p:sldId id="269" r:id="rId10"/>
    <p:sldId id="271" r:id="rId11"/>
    <p:sldId id="270" r:id="rId12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68C6D-677A-46EB-9595-2E91866B9279}" v="2" dt="2023-10-09T10:48:13.802"/>
    <p1510:client id="{FA63836A-6F1A-41EC-9E67-28BD31038E95}" v="15" dt="2023-10-09T10:47:13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60678" autoAdjust="0"/>
  </p:normalViewPr>
  <p:slideViewPr>
    <p:cSldViewPr snapToGrid="0">
      <p:cViewPr varScale="1">
        <p:scale>
          <a:sx n="69" d="100"/>
          <a:sy n="69" d="100"/>
        </p:scale>
        <p:origin x="20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80878-6073-42C8-8DFF-0C98FB0C7F05}" type="datetimeFigureOut">
              <a:rPr lang="nl-BE" smtClean="0"/>
              <a:t>9/10/2023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CE6EE-43A7-4C60-A433-882BAA623B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155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142E6-8B05-4490-BBBF-BB1B9C69B405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1822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CE6EE-43A7-4C60-A433-882BAA623BC3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5719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CE6EE-43A7-4C60-A433-882BAA623BC3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260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CE6EE-43A7-4C60-A433-882BAA623BC3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684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CE6EE-43A7-4C60-A433-882BAA623BC3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030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CE6EE-43A7-4C60-A433-882BAA623BC3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7270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CE6EE-43A7-4C60-A433-882BAA623BC3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884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CE6EE-43A7-4C60-A433-882BAA623BC3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546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CE6EE-43A7-4C60-A433-882BAA623BC3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9929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CE6EE-43A7-4C60-A433-882BAA623BC3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5919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CE6EE-43A7-4C60-A433-882BAA623BC3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120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CA2B7-D769-214D-C3EB-63323F1B4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519C58-CC4F-BDAC-C562-D50105DF9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6B6113-8A7E-69FB-E19B-27A349EA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A72D-89E0-4142-8D73-844711761F93}" type="datetimeFigureOut">
              <a:rPr lang="nl-BE" smtClean="0"/>
              <a:t>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A78A57-BB92-88FD-E3F2-FA05862E4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8E0B60-C81C-4400-1438-274314BD0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2CC6-000B-46AB-B561-7A552AF273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41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34EE8-7646-FC8B-F7A2-8C383EA4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DECC0C-4832-4052-D5D4-230FA9C5D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6D420D-6AB3-3128-3B4E-A8A655B1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A72D-89E0-4142-8D73-844711761F93}" type="datetimeFigureOut">
              <a:rPr lang="nl-BE" smtClean="0"/>
              <a:t>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8C87BA-1640-2D37-E6DC-1A1650456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8F9996-798D-CEAB-04BA-FA2B0124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2CC6-000B-46AB-B561-7A552AF273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723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3260912-7645-E97D-900C-49B9ABDC1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2F6A796-E475-8520-DF6F-715398EDB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415582-2721-429D-33BA-D60AED7D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A72D-89E0-4142-8D73-844711761F93}" type="datetimeFigureOut">
              <a:rPr lang="nl-BE" smtClean="0"/>
              <a:t>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DF603E-D20B-A47F-0FDC-7AB90E0AD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249A07-3BE1-9B79-3952-DA1B1AD5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2CC6-000B-46AB-B561-7A552AF273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89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9BB065-5E61-AC1F-3BF1-9A498512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103DFD-3E95-4C1D-AF9C-78A902E57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88A99-441B-8135-2BCB-54EADA801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A72D-89E0-4142-8D73-844711761F93}" type="datetimeFigureOut">
              <a:rPr lang="nl-BE" smtClean="0"/>
              <a:t>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89A5FA-6F6A-4468-8ED8-E1583313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AF1DB3-0D8F-8755-652E-D2923C73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2CC6-000B-46AB-B561-7A552AF273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87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98862-63FC-4AF5-0DD4-30DC9C0D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7215ED-E5CB-D501-1B49-C6BE473CE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0BBB22-4C23-31AF-CA9D-331D512F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A72D-89E0-4142-8D73-844711761F93}" type="datetimeFigureOut">
              <a:rPr lang="nl-BE" smtClean="0"/>
              <a:t>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484218-B5ED-3DEA-0F9A-0D58C74C9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4EBA43-7F3D-7353-9A1E-8BC8EAB22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2CC6-000B-46AB-B561-7A552AF273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149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62C78-B265-8B75-4A7E-FC5FB1A0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E39CCD-E77F-75D7-B830-901B63B49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957E00D-31FD-D01E-D093-993CE5E10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0E1589-6F46-BF2A-03AC-8BDB169B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A72D-89E0-4142-8D73-844711761F93}" type="datetimeFigureOut">
              <a:rPr lang="nl-BE" smtClean="0"/>
              <a:t>9/10/2023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CD3BAD-2548-5C08-3822-28670BB9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F3D547-557B-2F11-D430-7F5A790E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2CC6-000B-46AB-B561-7A552AF273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138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A1A22-13BC-50C8-E210-D28FC3EA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33C574-E3E1-8146-BDA4-4886008E0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577204-652B-EE78-FB45-06C321610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1052C86-C71D-BFA2-9D58-CD97F524C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182D7CC-1EA9-0009-943C-D07E00C06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8F85A77-5FE0-5370-0985-ADD67FDEE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A72D-89E0-4142-8D73-844711761F93}" type="datetimeFigureOut">
              <a:rPr lang="nl-BE" smtClean="0"/>
              <a:t>9/10/2023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86D314F-D3EE-19F7-2C59-F2ECE6915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40E318B-9CF4-94B3-44A6-D0753B66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2CC6-000B-46AB-B561-7A552AF273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161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A9826-1371-E57C-249E-39B5A9CD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5956CAC-1613-A2D8-20D4-D9B0CAD3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A72D-89E0-4142-8D73-844711761F93}" type="datetimeFigureOut">
              <a:rPr lang="nl-BE" smtClean="0"/>
              <a:t>9/10/2023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6012B7D-E367-8D93-E8E5-3EB502549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D8C2AC1-8493-9268-DAB7-EBBFFDDE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2CC6-000B-46AB-B561-7A552AF273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851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2B90F87-C7D8-C365-8BB4-F25A98999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A72D-89E0-4142-8D73-844711761F93}" type="datetimeFigureOut">
              <a:rPr lang="nl-BE" smtClean="0"/>
              <a:t>9/10/2023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174FB56-2B36-309B-25C1-0093EEE5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3415DE-DA0F-14DC-274C-307AEEC8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2CC6-000B-46AB-B561-7A552AF273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81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578B4-E411-3296-DCB8-0711DAAF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3A131D-5E27-C585-C230-55B30BA63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71EB64-90C2-8AC3-42D9-B1F21CE97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8292B0-3F0C-443E-C157-E44D2566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A72D-89E0-4142-8D73-844711761F93}" type="datetimeFigureOut">
              <a:rPr lang="nl-BE" smtClean="0"/>
              <a:t>9/10/2023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824CDF-E7EA-6621-22A1-1159554E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9EA45DA-D368-4D9C-84F5-64D19C24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2CC6-000B-46AB-B561-7A552AF273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587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111FF-326B-0E5D-EB7D-A260083B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B5B7FA6-526A-48B8-CF95-FC069DB4D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88ED2D-E85E-FBFA-C583-9D27DEB9D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6AE2D9-C94F-8499-3808-A456BB59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A72D-89E0-4142-8D73-844711761F93}" type="datetimeFigureOut">
              <a:rPr lang="nl-BE" smtClean="0"/>
              <a:t>9/10/2023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B42B17-C676-0F23-4229-09CCD45B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7BD0FD-2906-78F5-0716-4064CE41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2CC6-000B-46AB-B561-7A552AF273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05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4078731-0D93-0BF6-3658-9CFCBBDE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00D236-31F6-A0D2-6234-C216A7B1C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86A5D0-74AB-8800-10A1-385293892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8A72D-89E0-4142-8D73-844711761F93}" type="datetimeFigureOut">
              <a:rPr lang="nl-BE" smtClean="0"/>
              <a:t>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22FB6A-E2CF-717A-CF4B-37BC3B7F1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900C24-999E-67E8-8D70-6B8093AD8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92CC6-000B-46AB-B561-7A552AF273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43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0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9" name="Group 103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0" name="Rectangle 103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Natuurfotografie langs de Dender: Natte natuur, veelzijdige rivier - Shoot">
            <a:extLst>
              <a:ext uri="{FF2B5EF4-FFF2-40B4-BE49-F238E27FC236}">
                <a16:creationId xmlns:a16="http://schemas.microsoft.com/office/drawing/2014/main" id="{F7554031-33C9-8F10-3212-F2203767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668338"/>
            <a:ext cx="5608638" cy="37147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ue Deal logo + Vlaanderen is water — Vlaamse Milieumaatschappij">
            <a:extLst>
              <a:ext uri="{FF2B5EF4-FFF2-40B4-BE49-F238E27FC236}">
                <a16:creationId xmlns:a16="http://schemas.microsoft.com/office/drawing/2014/main" id="{D941ABB2-95E2-53F5-1ED8-1EC706381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"/>
          <a:stretch/>
        </p:blipFill>
        <p:spPr bwMode="auto">
          <a:xfrm>
            <a:off x="5966948" y="4522604"/>
            <a:ext cx="5282078" cy="1628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47B322-B5A5-4D1D-9774-542E803A8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nl-BE" sz="6600" b="1" dirty="0">
                <a:solidFill>
                  <a:srgbClr val="00B0F0"/>
                </a:solidFill>
                <a:latin typeface="+mn-lt"/>
              </a:rPr>
              <a:t>Blue Deal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EC40508-C1AD-42E1-8E85-9A67C163F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>
            <a:normAutofit/>
          </a:bodyPr>
          <a:lstStyle/>
          <a:p>
            <a:pPr algn="l"/>
            <a:r>
              <a:rPr lang="nl-BE" b="1" dirty="0" err="1">
                <a:latin typeface="+mn-lt"/>
              </a:rPr>
              <a:t>Solving</a:t>
            </a:r>
            <a:r>
              <a:rPr lang="nl-BE" b="1" dirty="0">
                <a:latin typeface="+mn-lt"/>
              </a:rPr>
              <a:t> </a:t>
            </a:r>
            <a:r>
              <a:rPr lang="nl-BE" b="1" dirty="0" err="1">
                <a:latin typeface="+mn-lt"/>
              </a:rPr>
              <a:t>drought</a:t>
            </a:r>
            <a:r>
              <a:rPr lang="nl-BE" b="1" dirty="0">
                <a:latin typeface="+mn-lt"/>
              </a:rPr>
              <a:t> </a:t>
            </a:r>
            <a:r>
              <a:rPr lang="nl-BE" b="1" dirty="0" err="1">
                <a:latin typeface="+mn-lt"/>
              </a:rPr>
              <a:t>and</a:t>
            </a:r>
            <a:r>
              <a:rPr lang="nl-BE" b="1" dirty="0">
                <a:latin typeface="+mn-lt"/>
              </a:rPr>
              <a:t> water </a:t>
            </a:r>
            <a:r>
              <a:rPr lang="nl-BE" b="1" dirty="0" err="1">
                <a:latin typeface="+mn-lt"/>
              </a:rPr>
              <a:t>scarcity</a:t>
            </a:r>
            <a:r>
              <a:rPr lang="nl-BE" b="1" dirty="0">
                <a:latin typeface="+mn-lt"/>
              </a:rPr>
              <a:t> in </a:t>
            </a:r>
            <a:r>
              <a:rPr lang="nl-BE" b="1" dirty="0" err="1">
                <a:latin typeface="+mn-lt"/>
              </a:rPr>
              <a:t>Flanders</a:t>
            </a:r>
            <a:endParaRPr lang="nl-BE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248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4B37A-8E13-FB0C-7CD3-C660079A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325"/>
            <a:ext cx="10515600" cy="1161369"/>
          </a:xfrm>
        </p:spPr>
        <p:txBody>
          <a:bodyPr>
            <a:noAutofit/>
          </a:bodyPr>
          <a:lstStyle/>
          <a:p>
            <a:r>
              <a:rPr lang="fr-FR" sz="4000" b="1" dirty="0" err="1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Legislation</a:t>
            </a:r>
            <a:b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nl-BE" sz="4000" b="1" dirty="0"/>
          </a:p>
        </p:txBody>
      </p:sp>
      <p:pic>
        <p:nvPicPr>
          <p:cNvPr id="4" name="Picture 2" descr="Blue Deal logo + Vlaanderen is water — Vlaamse Milieumaatschappij">
            <a:extLst>
              <a:ext uri="{FF2B5EF4-FFF2-40B4-BE49-F238E27FC236}">
                <a16:creationId xmlns:a16="http://schemas.microsoft.com/office/drawing/2014/main" id="{BF2EF200-C488-AE4F-5A8F-1A13C3C6F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"/>
          <a:stretch/>
        </p:blipFill>
        <p:spPr bwMode="auto">
          <a:xfrm>
            <a:off x="9038121" y="5713640"/>
            <a:ext cx="3005091" cy="9266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96986CE-0B28-DB2A-7B50-310211268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4916" y="1067911"/>
            <a:ext cx="4622866" cy="4351338"/>
          </a:xfrm>
        </p:spPr>
        <p:txBody>
          <a:bodyPr>
            <a:normAutofit/>
          </a:bodyPr>
          <a:lstStyle/>
          <a:p>
            <a:r>
              <a:rPr lang="nl-BE" dirty="0"/>
              <a:t>New </a:t>
            </a:r>
            <a:r>
              <a:rPr lang="nl-BE" dirty="0" err="1"/>
              <a:t>rainwater</a:t>
            </a:r>
            <a:r>
              <a:rPr lang="nl-BE" dirty="0"/>
              <a:t> </a:t>
            </a:r>
            <a:r>
              <a:rPr lang="nl-BE" dirty="0" err="1"/>
              <a:t>ordinance</a:t>
            </a:r>
            <a:endParaRPr lang="nl-BE" dirty="0"/>
          </a:p>
          <a:p>
            <a:r>
              <a:rPr lang="nl-BE" dirty="0" err="1"/>
              <a:t>Improved</a:t>
            </a:r>
            <a:r>
              <a:rPr lang="nl-BE" dirty="0"/>
              <a:t> ‘watertoets’</a:t>
            </a:r>
          </a:p>
          <a:p>
            <a:r>
              <a:rPr lang="nl-BE" dirty="0" err="1"/>
              <a:t>Protection</a:t>
            </a:r>
            <a:r>
              <a:rPr lang="nl-BE" dirty="0"/>
              <a:t> of </a:t>
            </a:r>
            <a:r>
              <a:rPr lang="nl-BE" dirty="0" err="1"/>
              <a:t>watersensitive</a:t>
            </a:r>
            <a:r>
              <a:rPr lang="nl-BE" dirty="0"/>
              <a:t> land</a:t>
            </a:r>
          </a:p>
          <a:p>
            <a:r>
              <a:rPr lang="nl-BE" dirty="0"/>
              <a:t>Drainage-</a:t>
            </a:r>
            <a:r>
              <a:rPr lang="nl-BE" dirty="0" err="1"/>
              <a:t>regulation</a:t>
            </a:r>
            <a:endParaRPr lang="nl-BE" dirty="0"/>
          </a:p>
          <a:p>
            <a:r>
              <a:rPr lang="nl-BE" dirty="0" err="1"/>
              <a:t>Closing</a:t>
            </a:r>
            <a:r>
              <a:rPr lang="nl-BE" dirty="0"/>
              <a:t> </a:t>
            </a:r>
            <a:r>
              <a:rPr lang="nl-BE" dirty="0" err="1"/>
              <a:t>network</a:t>
            </a:r>
            <a:r>
              <a:rPr lang="nl-BE" dirty="0"/>
              <a:t> 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B4615BD-C827-8559-4A0F-A415F01325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1968"/>
          <a:stretch/>
        </p:blipFill>
        <p:spPr>
          <a:xfrm>
            <a:off x="412516" y="1209040"/>
            <a:ext cx="631841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67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4B37A-8E13-FB0C-7CD3-C660079A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4581"/>
            <a:ext cx="10515600" cy="611879"/>
          </a:xfrm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All good </a:t>
            </a:r>
            <a:r>
              <a:rPr lang="fr-FR" sz="4000" b="1" dirty="0" err="1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now</a:t>
            </a:r>
            <a:r>
              <a:rPr lang="fr-FR" sz="4000" b="1" dirty="0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? </a:t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nl-BE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524513A-C7E5-86EF-3A56-7FC45AF3B3F2}"/>
              </a:ext>
            </a:extLst>
          </p:cNvPr>
          <p:cNvSpPr txBox="1"/>
          <p:nvPr/>
        </p:nvSpPr>
        <p:spPr>
          <a:xfrm>
            <a:off x="1280960" y="1233590"/>
            <a:ext cx="80802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800" dirty="0"/>
              <a:t>Long term benefits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800" dirty="0" err="1"/>
              <a:t>Sustained</a:t>
            </a:r>
            <a:r>
              <a:rPr lang="nl-BE" sz="2800" dirty="0"/>
              <a:t> </a:t>
            </a:r>
            <a:r>
              <a:rPr lang="nl-BE" sz="2800" dirty="0" err="1"/>
              <a:t>efforts</a:t>
            </a:r>
            <a:r>
              <a:rPr lang="nl-BE" sz="2800" dirty="0"/>
              <a:t>: </a:t>
            </a:r>
            <a:r>
              <a:rPr lang="nl-BE" sz="2800" dirty="0" err="1"/>
              <a:t>embedding</a:t>
            </a:r>
            <a:r>
              <a:rPr lang="nl-BE" sz="2800" dirty="0"/>
              <a:t> </a:t>
            </a:r>
            <a:r>
              <a:rPr lang="nl-BE" sz="2800" dirty="0" err="1"/>
              <a:t>the</a:t>
            </a:r>
            <a:r>
              <a:rPr lang="nl-BE" sz="2800" dirty="0"/>
              <a:t> Blue Deal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800" dirty="0"/>
              <a:t>New </a:t>
            </a:r>
            <a:r>
              <a:rPr lang="nl-BE" sz="2800" dirty="0" err="1"/>
              <a:t>challenges</a:t>
            </a:r>
            <a:endParaRPr lang="nl-B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AutoNum type="arabicPeriod"/>
            </a:pPr>
            <a:endParaRPr lang="nl-BE" dirty="0"/>
          </a:p>
          <a:p>
            <a:pPr marL="342900" indent="-342900">
              <a:buAutoNum type="arabicPeriod"/>
            </a:pPr>
            <a:endParaRPr lang="nl-BE" dirty="0"/>
          </a:p>
        </p:txBody>
      </p:sp>
      <p:pic>
        <p:nvPicPr>
          <p:cNvPr id="4" name="Picture 2" descr="Blue Deal logo + Vlaanderen is water — Vlaamse Milieumaatschappij">
            <a:extLst>
              <a:ext uri="{FF2B5EF4-FFF2-40B4-BE49-F238E27FC236}">
                <a16:creationId xmlns:a16="http://schemas.microsoft.com/office/drawing/2014/main" id="{BF2EF200-C488-AE4F-5A8F-1A13C3C6F2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"/>
          <a:stretch/>
        </p:blipFill>
        <p:spPr bwMode="auto">
          <a:xfrm>
            <a:off x="9038121" y="5713640"/>
            <a:ext cx="3005091" cy="9266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0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4B37A-8E13-FB0C-7CD3-C660079A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1369"/>
          </a:xfrm>
        </p:spPr>
        <p:txBody>
          <a:bodyPr>
            <a:noAutofit/>
          </a:bodyPr>
          <a:lstStyle/>
          <a:p>
            <a:r>
              <a:rPr lang="fr-FR" sz="4000" b="1" dirty="0" err="1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Why</a:t>
            </a:r>
            <a:r>
              <a:rPr lang="fr-FR" sz="4000" b="1" dirty="0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 a Blue Deal?</a:t>
            </a:r>
            <a:b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nl-BE" sz="4000" b="1" dirty="0"/>
          </a:p>
        </p:txBody>
      </p:sp>
      <p:pic>
        <p:nvPicPr>
          <p:cNvPr id="4" name="Picture 2" descr="Blue Deal logo + Vlaanderen is water — Vlaamse Milieumaatschappij">
            <a:extLst>
              <a:ext uri="{FF2B5EF4-FFF2-40B4-BE49-F238E27FC236}">
                <a16:creationId xmlns:a16="http://schemas.microsoft.com/office/drawing/2014/main" id="{BF2EF200-C488-AE4F-5A8F-1A13C3C6F2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"/>
          <a:stretch/>
        </p:blipFill>
        <p:spPr bwMode="auto">
          <a:xfrm>
            <a:off x="9038121" y="5713640"/>
            <a:ext cx="3005091" cy="9266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2023 Tour of Flanders Weather: SNOW AND RAIN Forecasted ❄️🌨️ - YouTube">
            <a:extLst>
              <a:ext uri="{FF2B5EF4-FFF2-40B4-BE49-F238E27FC236}">
                <a16:creationId xmlns:a16="http://schemas.microsoft.com/office/drawing/2014/main" id="{42BAF4D4-EBEF-291E-249E-B524C6D589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34" y="1432229"/>
            <a:ext cx="6080776" cy="351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eadvlei | Places To See | Attractions In Namibia">
            <a:extLst>
              <a:ext uri="{FF2B5EF4-FFF2-40B4-BE49-F238E27FC236}">
                <a16:creationId xmlns:a16="http://schemas.microsoft.com/office/drawing/2014/main" id="{FF69B467-9A9B-31CE-E0A8-7F4C5FDA6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8908" y="1432229"/>
            <a:ext cx="5606265" cy="351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54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4B37A-8E13-FB0C-7CD3-C660079A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1369"/>
          </a:xfrm>
        </p:spPr>
        <p:txBody>
          <a:bodyPr>
            <a:noAutofit/>
          </a:bodyPr>
          <a:lstStyle/>
          <a:p>
            <a:r>
              <a:rPr lang="fr-FR" sz="4000" b="1" dirty="0" err="1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Why</a:t>
            </a:r>
            <a:r>
              <a:rPr lang="fr-FR" sz="4000" b="1" dirty="0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 a Blue Deal?</a:t>
            </a:r>
            <a:b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nl-BE" sz="4000" b="1" dirty="0"/>
          </a:p>
        </p:txBody>
      </p:sp>
      <p:pic>
        <p:nvPicPr>
          <p:cNvPr id="4" name="Picture 2" descr="Blue Deal logo + Vlaanderen is water — Vlaamse Milieumaatschappij">
            <a:extLst>
              <a:ext uri="{FF2B5EF4-FFF2-40B4-BE49-F238E27FC236}">
                <a16:creationId xmlns:a16="http://schemas.microsoft.com/office/drawing/2014/main" id="{BF2EF200-C488-AE4F-5A8F-1A13C3C6F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"/>
          <a:stretch/>
        </p:blipFill>
        <p:spPr bwMode="auto">
          <a:xfrm>
            <a:off x="9038121" y="5713640"/>
            <a:ext cx="3005091" cy="9266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587ADC7-BCD2-D1BC-C0BD-ED0CF6F17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359" t="8502" b="20427"/>
          <a:stretch/>
        </p:blipFill>
        <p:spPr>
          <a:xfrm>
            <a:off x="2034283" y="1167284"/>
            <a:ext cx="7893737" cy="39555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0A764E3-819E-ADA9-2259-1DE56C0812AD}"/>
              </a:ext>
            </a:extLst>
          </p:cNvPr>
          <p:cNvSpPr txBox="1"/>
          <p:nvPr/>
        </p:nvSpPr>
        <p:spPr>
          <a:xfrm>
            <a:off x="4354530" y="5309471"/>
            <a:ext cx="3482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/>
              <a:t>Evolution</a:t>
            </a:r>
            <a:r>
              <a:rPr lang="nl-BE" sz="1600" dirty="0"/>
              <a:t> of </a:t>
            </a:r>
            <a:r>
              <a:rPr lang="nl-BE" sz="1600" dirty="0" err="1"/>
              <a:t>annual</a:t>
            </a:r>
            <a:r>
              <a:rPr lang="nl-BE" sz="1600" dirty="0"/>
              <a:t> </a:t>
            </a:r>
            <a:r>
              <a:rPr lang="nl-BE" sz="1600" dirty="0" err="1"/>
              <a:t>rainfall</a:t>
            </a:r>
            <a:r>
              <a:rPr lang="nl-BE" sz="1600" dirty="0"/>
              <a:t> 1833 - 2021</a:t>
            </a:r>
          </a:p>
        </p:txBody>
      </p:sp>
    </p:spTree>
    <p:extLst>
      <p:ext uri="{BB962C8B-B14F-4D97-AF65-F5344CB8AC3E}">
        <p14:creationId xmlns:p14="http://schemas.microsoft.com/office/powerpoint/2010/main" val="333340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335022D4-C597-AC61-98C2-FAE6F8C25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9137" y="751706"/>
            <a:ext cx="9238179" cy="5415823"/>
          </a:xfrm>
          <a:prstGeom prst="rect">
            <a:avLst/>
          </a:prstGeom>
        </p:spPr>
      </p:pic>
      <p:pic>
        <p:nvPicPr>
          <p:cNvPr id="4" name="Picture 2" descr="Blue Deal logo + Vlaanderen is water — Vlaamse Milieumaatschappij">
            <a:extLst>
              <a:ext uri="{FF2B5EF4-FFF2-40B4-BE49-F238E27FC236}">
                <a16:creationId xmlns:a16="http://schemas.microsoft.com/office/drawing/2014/main" id="{BF2EF200-C488-AE4F-5A8F-1A13C3C6F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"/>
          <a:stretch/>
        </p:blipFill>
        <p:spPr bwMode="auto">
          <a:xfrm>
            <a:off x="9038121" y="5713640"/>
            <a:ext cx="3005091" cy="9266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94B37A-8E13-FB0C-7CD3-C660079A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1369"/>
          </a:xfrm>
        </p:spPr>
        <p:txBody>
          <a:bodyPr>
            <a:noAutofit/>
          </a:bodyPr>
          <a:lstStyle/>
          <a:p>
            <a:r>
              <a:rPr lang="fr-FR" sz="4000" b="1" dirty="0" err="1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Why</a:t>
            </a:r>
            <a:r>
              <a:rPr lang="fr-FR" sz="4000" b="1" dirty="0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 a Blue Deal?</a:t>
            </a:r>
            <a:b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nl-BE" sz="4000" b="1" dirty="0"/>
          </a:p>
        </p:txBody>
      </p:sp>
    </p:spTree>
    <p:extLst>
      <p:ext uri="{BB962C8B-B14F-4D97-AF65-F5344CB8AC3E}">
        <p14:creationId xmlns:p14="http://schemas.microsoft.com/office/powerpoint/2010/main" val="247807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4B37A-8E13-FB0C-7CD3-C660079A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1369"/>
          </a:xfrm>
        </p:spPr>
        <p:txBody>
          <a:bodyPr>
            <a:noAutofit/>
          </a:bodyPr>
          <a:lstStyle/>
          <a:p>
            <a:r>
              <a:rPr lang="fr-FR" sz="4000" b="1" dirty="0" err="1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Why</a:t>
            </a:r>
            <a:r>
              <a:rPr lang="fr-FR" sz="4000" b="1" dirty="0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 a Blue Deal?</a:t>
            </a:r>
            <a:b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nl-BE" sz="4000" b="1" dirty="0"/>
          </a:p>
        </p:txBody>
      </p:sp>
      <p:pic>
        <p:nvPicPr>
          <p:cNvPr id="4" name="Picture 2" descr="Blue Deal logo + Vlaanderen is water — Vlaamse Milieumaatschappij">
            <a:extLst>
              <a:ext uri="{FF2B5EF4-FFF2-40B4-BE49-F238E27FC236}">
                <a16:creationId xmlns:a16="http://schemas.microsoft.com/office/drawing/2014/main" id="{BF2EF200-C488-AE4F-5A8F-1A13C3C6F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"/>
          <a:stretch/>
        </p:blipFill>
        <p:spPr bwMode="auto">
          <a:xfrm>
            <a:off x="9038121" y="5713640"/>
            <a:ext cx="3005091" cy="9266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C44EEBC-1EEC-F119-F86C-03DAA3FB5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65" y="1174901"/>
            <a:ext cx="5950452" cy="4351338"/>
          </a:xfrm>
        </p:spPr>
        <p:txBody>
          <a:bodyPr>
            <a:normAutofit/>
          </a:bodyPr>
          <a:lstStyle/>
          <a:p>
            <a:r>
              <a:rPr lang="en-US" dirty="0"/>
              <a:t>Low water availability</a:t>
            </a:r>
          </a:p>
          <a:p>
            <a:r>
              <a:rPr lang="en-US" dirty="0"/>
              <a:t>High consumption</a:t>
            </a:r>
          </a:p>
          <a:p>
            <a:r>
              <a:rPr lang="en-US" dirty="0"/>
              <a:t>Many economic activities</a:t>
            </a:r>
          </a:p>
          <a:p>
            <a:r>
              <a:rPr lang="en-US" dirty="0"/>
              <a:t>Small area, much of which is paved</a:t>
            </a:r>
          </a:p>
          <a:p>
            <a:r>
              <a:rPr lang="en-US" dirty="0"/>
              <a:t>Water management focused on drainage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A1F7657-1371-BE74-3862-C613531D9C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0" r="15893" b="-1"/>
          <a:stretch/>
        </p:blipFill>
        <p:spPr>
          <a:xfrm>
            <a:off x="6603717" y="1127410"/>
            <a:ext cx="5181600" cy="4351338"/>
          </a:xfrm>
          <a:prstGeom prst="rect">
            <a:avLst/>
          </a:prstGeom>
          <a:noFill/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03F6CE0-88FA-FFF1-637F-E4F4B3A79501}"/>
              </a:ext>
            </a:extLst>
          </p:cNvPr>
          <p:cNvSpPr txBox="1"/>
          <p:nvPr/>
        </p:nvSpPr>
        <p:spPr>
          <a:xfrm>
            <a:off x="1351907" y="4535385"/>
            <a:ext cx="6097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+ Climate change</a:t>
            </a:r>
            <a:endParaRPr lang="nl-B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8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4B37A-8E13-FB0C-7CD3-C660079A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1369"/>
          </a:xfrm>
        </p:spPr>
        <p:txBody>
          <a:bodyPr>
            <a:noAutofit/>
          </a:bodyPr>
          <a:lstStyle/>
          <a:p>
            <a:r>
              <a:rPr lang="fr-FR" sz="4000" b="1" dirty="0" err="1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Why</a:t>
            </a:r>
            <a:r>
              <a:rPr lang="fr-FR" sz="4000" b="1" dirty="0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 a Blue Deal?</a:t>
            </a:r>
            <a:b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nl-BE" sz="4000" b="1" dirty="0"/>
          </a:p>
        </p:txBody>
      </p:sp>
      <p:pic>
        <p:nvPicPr>
          <p:cNvPr id="4" name="Picture 2" descr="Blue Deal logo + Vlaanderen is water — Vlaamse Milieumaatschappij">
            <a:extLst>
              <a:ext uri="{FF2B5EF4-FFF2-40B4-BE49-F238E27FC236}">
                <a16:creationId xmlns:a16="http://schemas.microsoft.com/office/drawing/2014/main" id="{BF2EF200-C488-AE4F-5A8F-1A13C3C6F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"/>
          <a:stretch/>
        </p:blipFill>
        <p:spPr bwMode="auto">
          <a:xfrm>
            <a:off x="9038121" y="5713640"/>
            <a:ext cx="3005091" cy="9266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96986CE-0B28-DB2A-7B50-310211268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1578" y="1362302"/>
            <a:ext cx="4622866" cy="4351338"/>
          </a:xfrm>
        </p:spPr>
        <p:txBody>
          <a:bodyPr>
            <a:normAutofit lnSpcReduction="10000"/>
          </a:bodyPr>
          <a:lstStyle/>
          <a:p>
            <a:r>
              <a:rPr lang="nl-BE" dirty="0"/>
              <a:t>Last 6 </a:t>
            </a:r>
            <a:r>
              <a:rPr lang="nl-BE" dirty="0" err="1"/>
              <a:t>years</a:t>
            </a:r>
            <a:r>
              <a:rPr lang="nl-BE" dirty="0"/>
              <a:t>: 5 dry </a:t>
            </a:r>
            <a:r>
              <a:rPr lang="nl-BE" dirty="0" err="1"/>
              <a:t>years</a:t>
            </a:r>
            <a:endParaRPr lang="nl-BE" dirty="0"/>
          </a:p>
          <a:p>
            <a:r>
              <a:rPr lang="nl-BE" dirty="0" err="1"/>
              <a:t>Cumulative</a:t>
            </a:r>
            <a:r>
              <a:rPr lang="nl-BE" dirty="0"/>
              <a:t> deficit of +- 6 </a:t>
            </a:r>
            <a:r>
              <a:rPr lang="nl-BE" dirty="0" err="1"/>
              <a:t>months</a:t>
            </a:r>
            <a:endParaRPr lang="nl-BE" dirty="0"/>
          </a:p>
          <a:p>
            <a:r>
              <a:rPr lang="nl-BE" dirty="0" err="1"/>
              <a:t>Effects</a:t>
            </a:r>
            <a:r>
              <a:rPr lang="nl-BE" dirty="0"/>
              <a:t> </a:t>
            </a:r>
            <a:r>
              <a:rPr lang="en-GB" dirty="0"/>
              <a:t>already</a:t>
            </a:r>
            <a:r>
              <a:rPr lang="nl-BE" dirty="0"/>
              <a:t> </a:t>
            </a:r>
            <a:r>
              <a:rPr lang="en-GB" dirty="0"/>
              <a:t>tangible:</a:t>
            </a:r>
          </a:p>
          <a:p>
            <a:pPr lvl="1"/>
            <a:r>
              <a:rPr lang="en-GB" sz="2800" dirty="0"/>
              <a:t>Peaking drinking water supply</a:t>
            </a:r>
          </a:p>
          <a:p>
            <a:pPr lvl="1"/>
            <a:r>
              <a:rPr lang="en-US" sz="2800" dirty="0"/>
              <a:t>Economy: agriculture and transport</a:t>
            </a:r>
          </a:p>
          <a:p>
            <a:pPr lvl="1"/>
            <a:r>
              <a:rPr lang="en-US" sz="2800" dirty="0"/>
              <a:t>Nature, environment and recreation</a:t>
            </a:r>
            <a:endParaRPr lang="en-GB" sz="2800" dirty="0"/>
          </a:p>
          <a:p>
            <a:endParaRPr lang="nl-BE" dirty="0"/>
          </a:p>
        </p:txBody>
      </p:sp>
      <p:pic>
        <p:nvPicPr>
          <p:cNvPr id="6" name="Picture 2" descr="Extreme droogte: wat Vlaanderen kan leren van Australië">
            <a:extLst>
              <a:ext uri="{FF2B5EF4-FFF2-40B4-BE49-F238E27FC236}">
                <a16:creationId xmlns:a16="http://schemas.microsoft.com/office/drawing/2014/main" id="{9760129C-34D0-A994-E4CF-35FBF4A3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5956"/>
            <a:ext cx="5905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4B37A-8E13-FB0C-7CD3-C660079A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1369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Blue Deal: structural solutions and </a:t>
            </a:r>
            <a:r>
              <a:rPr lang="fr-FR" sz="3600" b="1" dirty="0" err="1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systemic</a:t>
            </a:r>
            <a:r>
              <a:rPr lang="fr-FR" sz="3600" b="1" dirty="0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approach</a:t>
            </a:r>
            <a:b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nl-BE" sz="40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524513A-C7E5-86EF-3A56-7FC45AF3B3F2}"/>
              </a:ext>
            </a:extLst>
          </p:cNvPr>
          <p:cNvSpPr txBox="1"/>
          <p:nvPr/>
        </p:nvSpPr>
        <p:spPr>
          <a:xfrm>
            <a:off x="838200" y="1209975"/>
            <a:ext cx="564144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b="1" dirty="0" err="1"/>
              <a:t>Adress</a:t>
            </a:r>
            <a:r>
              <a:rPr lang="nl-BE" sz="2800" b="1" dirty="0"/>
              <a:t> </a:t>
            </a:r>
            <a:r>
              <a:rPr lang="nl-BE" sz="2800" b="1" dirty="0" err="1"/>
              <a:t>the</a:t>
            </a:r>
            <a:r>
              <a:rPr lang="nl-BE" sz="2800" b="1" dirty="0"/>
              <a:t> </a:t>
            </a:r>
            <a:r>
              <a:rPr lang="nl-BE" sz="2800" b="1" dirty="0" err="1"/>
              <a:t>roots</a:t>
            </a:r>
            <a:r>
              <a:rPr lang="nl-BE" sz="2800" b="1" dirty="0"/>
              <a:t> of </a:t>
            </a:r>
            <a:r>
              <a:rPr lang="nl-BE" sz="2800" b="1" dirty="0" err="1"/>
              <a:t>the</a:t>
            </a:r>
            <a:r>
              <a:rPr lang="nl-BE" sz="2800" b="1" dirty="0"/>
              <a:t> </a:t>
            </a:r>
            <a:r>
              <a:rPr lang="nl-BE" sz="2800" b="1" dirty="0" err="1"/>
              <a:t>problem</a:t>
            </a:r>
            <a:endParaRPr lang="nl-BE" sz="2800" b="1" dirty="0"/>
          </a:p>
          <a:p>
            <a:pPr marL="800100" lvl="1" indent="-342900">
              <a:buFont typeface="Symbol" panose="05050102010706020507" pitchFamily="18" charset="2"/>
              <a:buChar char="Þ"/>
            </a:pPr>
            <a:r>
              <a:rPr lang="nl-BE" sz="2400" dirty="0"/>
              <a:t> More </a:t>
            </a:r>
            <a:r>
              <a:rPr lang="nl-BE" sz="2400" dirty="0" err="1"/>
              <a:t>infiltration</a:t>
            </a:r>
            <a:endParaRPr lang="nl-BE" sz="2400" dirty="0"/>
          </a:p>
          <a:p>
            <a:pPr marL="800100" lvl="1" indent="-342900">
              <a:buFont typeface="Symbol" panose="05050102010706020507" pitchFamily="18" charset="2"/>
              <a:buChar char="Þ"/>
            </a:pPr>
            <a:r>
              <a:rPr lang="nl-BE" sz="2400" dirty="0"/>
              <a:t> Lesser </a:t>
            </a:r>
            <a:r>
              <a:rPr lang="nl-BE" sz="2400" dirty="0" err="1"/>
              <a:t>and</a:t>
            </a:r>
            <a:r>
              <a:rPr lang="nl-BE" sz="2400" dirty="0"/>
              <a:t> </a:t>
            </a:r>
            <a:r>
              <a:rPr lang="nl-BE" sz="2400" dirty="0" err="1"/>
              <a:t>smarter</a:t>
            </a:r>
            <a:r>
              <a:rPr lang="nl-BE" sz="2400" dirty="0"/>
              <a:t> </a:t>
            </a:r>
            <a:r>
              <a:rPr lang="nl-BE" sz="2400" dirty="0" err="1"/>
              <a:t>use</a:t>
            </a:r>
            <a:endParaRPr lang="nl-BE" sz="2400" dirty="0"/>
          </a:p>
          <a:p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b="1" dirty="0" err="1"/>
              <a:t>Valuing</a:t>
            </a:r>
            <a:r>
              <a:rPr lang="nl-BE" sz="2800" b="1" dirty="0"/>
              <a:t> water! 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nl-BE" sz="2400" dirty="0"/>
              <a:t> </a:t>
            </a:r>
            <a:r>
              <a:rPr lang="nl-BE" sz="2400" dirty="0" err="1"/>
              <a:t>Investments</a:t>
            </a:r>
            <a:endParaRPr lang="nl-BE" sz="2400" dirty="0"/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nl-BE" sz="2400" dirty="0"/>
              <a:t> </a:t>
            </a:r>
            <a:r>
              <a:rPr lang="nl-BE" sz="2400" dirty="0" err="1"/>
              <a:t>Stimulating</a:t>
            </a:r>
            <a:r>
              <a:rPr lang="nl-BE" sz="2400" dirty="0"/>
              <a:t> new approaches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nl-BE" sz="2400" dirty="0"/>
              <a:t> </a:t>
            </a:r>
            <a:r>
              <a:rPr lang="nl-BE" sz="2400" dirty="0" err="1"/>
              <a:t>Regulation</a:t>
            </a:r>
            <a:endParaRPr lang="nl-BE" sz="2400" dirty="0"/>
          </a:p>
          <a:p>
            <a:endParaRPr lang="nl-BE" dirty="0"/>
          </a:p>
          <a:p>
            <a:pPr marL="342900" indent="-342900">
              <a:buAutoNum type="arabicPeriod"/>
            </a:pPr>
            <a:endParaRPr lang="nl-BE" dirty="0"/>
          </a:p>
          <a:p>
            <a:pPr marL="342900" indent="-342900">
              <a:buAutoNum type="arabicPeriod"/>
            </a:pPr>
            <a:endParaRPr lang="nl-BE" dirty="0"/>
          </a:p>
        </p:txBody>
      </p:sp>
      <p:pic>
        <p:nvPicPr>
          <p:cNvPr id="9" name="Picture 3" descr="Applying the circular economy lens to water - The Water Network | by AquaSPE">
            <a:extLst>
              <a:ext uri="{FF2B5EF4-FFF2-40B4-BE49-F238E27FC236}">
                <a16:creationId xmlns:a16="http://schemas.microsoft.com/office/drawing/2014/main" id="{F833D111-623A-983F-8E28-BA968024F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52" y="1652891"/>
            <a:ext cx="5563565" cy="312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lue Deal logo + Vlaanderen is water — Vlaamse Milieumaatschappij">
            <a:extLst>
              <a:ext uri="{FF2B5EF4-FFF2-40B4-BE49-F238E27FC236}">
                <a16:creationId xmlns:a16="http://schemas.microsoft.com/office/drawing/2014/main" id="{BF2EF200-C488-AE4F-5A8F-1A13C3C6F2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"/>
          <a:stretch/>
        </p:blipFill>
        <p:spPr bwMode="auto">
          <a:xfrm>
            <a:off x="9038121" y="5713640"/>
            <a:ext cx="3005091" cy="9266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4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4B37A-8E13-FB0C-7CD3-C660079A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645"/>
            <a:ext cx="10515600" cy="611879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Six </a:t>
            </a:r>
            <a:r>
              <a:rPr lang="fr-FR" sz="3600" b="1" dirty="0" err="1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pillars</a:t>
            </a:r>
            <a:r>
              <a:rPr lang="fr-FR" sz="3600" b="1" dirty="0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:</a:t>
            </a:r>
            <a:b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nl-BE" sz="40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524513A-C7E5-86EF-3A56-7FC45AF3B3F2}"/>
              </a:ext>
            </a:extLst>
          </p:cNvPr>
          <p:cNvSpPr txBox="1"/>
          <p:nvPr/>
        </p:nvSpPr>
        <p:spPr>
          <a:xfrm>
            <a:off x="1101090" y="1068589"/>
            <a:ext cx="77571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nl-BE" sz="2800" dirty="0"/>
              <a:t>Lead </a:t>
            </a:r>
            <a:r>
              <a:rPr lang="nl-BE" sz="2800" dirty="0" err="1"/>
              <a:t>by</a:t>
            </a:r>
            <a:r>
              <a:rPr lang="nl-BE" sz="2800" dirty="0"/>
              <a:t> </a:t>
            </a:r>
            <a:r>
              <a:rPr lang="nl-BE" sz="2800" dirty="0" err="1"/>
              <a:t>example</a:t>
            </a:r>
            <a:endParaRPr lang="nl-BE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BE" sz="2800" dirty="0" err="1"/>
              <a:t>Circularity</a:t>
            </a:r>
            <a:r>
              <a:rPr lang="nl-BE" sz="2800" dirty="0"/>
              <a:t> </a:t>
            </a:r>
            <a:r>
              <a:rPr lang="nl-BE" sz="2800" dirty="0" err="1"/>
              <a:t>becomes</a:t>
            </a:r>
            <a:r>
              <a:rPr lang="nl-BE" sz="2800" dirty="0"/>
              <a:t> </a:t>
            </a:r>
            <a:r>
              <a:rPr lang="nl-BE" sz="2800" dirty="0" err="1"/>
              <a:t>the</a:t>
            </a:r>
            <a:r>
              <a:rPr lang="nl-BE" sz="2800" dirty="0"/>
              <a:t> standard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BE" sz="2800" dirty="0" err="1"/>
              <a:t>Agriculture</a:t>
            </a:r>
            <a:r>
              <a:rPr lang="nl-BE" sz="2800" dirty="0"/>
              <a:t> </a:t>
            </a:r>
            <a:r>
              <a:rPr lang="nl-BE" sz="2800" dirty="0" err="1"/>
              <a:t>and</a:t>
            </a:r>
            <a:r>
              <a:rPr lang="nl-BE" sz="2800" dirty="0"/>
              <a:t> nature as part of </a:t>
            </a:r>
            <a:r>
              <a:rPr lang="nl-BE" sz="2800" dirty="0" err="1"/>
              <a:t>the</a:t>
            </a:r>
            <a:r>
              <a:rPr lang="nl-BE" sz="2800" dirty="0"/>
              <a:t> solution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BE" sz="2800" dirty="0" err="1"/>
              <a:t>Sensibilisating</a:t>
            </a:r>
            <a:r>
              <a:rPr lang="nl-BE" sz="2800" dirty="0"/>
              <a:t> </a:t>
            </a:r>
            <a:r>
              <a:rPr lang="nl-BE" sz="2800" dirty="0" err="1"/>
              <a:t>an</a:t>
            </a:r>
            <a:r>
              <a:rPr lang="nl-BE" sz="2800" dirty="0"/>
              <a:t> </a:t>
            </a:r>
            <a:r>
              <a:rPr lang="nl-BE" sz="2800" dirty="0" err="1"/>
              <a:t>stimulating</a:t>
            </a:r>
            <a:r>
              <a:rPr lang="nl-BE" sz="2800" dirty="0"/>
              <a:t> </a:t>
            </a:r>
            <a:r>
              <a:rPr lang="nl-BE" sz="2800" dirty="0" err="1"/>
              <a:t>inhabitants</a:t>
            </a:r>
            <a:endParaRPr lang="nl-BE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BE" sz="2800" dirty="0" err="1"/>
              <a:t>Increasing</a:t>
            </a:r>
            <a:r>
              <a:rPr lang="nl-BE" sz="2800" dirty="0"/>
              <a:t> </a:t>
            </a:r>
            <a:r>
              <a:rPr lang="nl-BE" sz="2800" dirty="0" err="1"/>
              <a:t>the</a:t>
            </a:r>
            <a:r>
              <a:rPr lang="nl-BE" sz="2800" dirty="0"/>
              <a:t> security of </a:t>
            </a:r>
            <a:r>
              <a:rPr lang="nl-BE" sz="2800" dirty="0" err="1"/>
              <a:t>watersupplies</a:t>
            </a:r>
            <a:endParaRPr lang="nl-BE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BE" sz="2800" dirty="0" err="1"/>
              <a:t>Investing</a:t>
            </a:r>
            <a:r>
              <a:rPr lang="nl-BE" sz="2800" dirty="0"/>
              <a:t> in </a:t>
            </a:r>
            <a:r>
              <a:rPr lang="nl-BE" sz="2800" dirty="0" err="1"/>
              <a:t>innovation</a:t>
            </a:r>
            <a:endParaRPr lang="nl-BE" sz="2800" dirty="0"/>
          </a:p>
          <a:p>
            <a:endParaRPr lang="nl-BE" dirty="0"/>
          </a:p>
          <a:p>
            <a:pPr marL="342900" indent="-342900">
              <a:buAutoNum type="arabicPeriod"/>
            </a:pPr>
            <a:endParaRPr lang="nl-BE" dirty="0"/>
          </a:p>
          <a:p>
            <a:pPr marL="342900" indent="-342900">
              <a:buAutoNum type="arabicPeriod"/>
            </a:pPr>
            <a:endParaRPr lang="nl-BE" dirty="0"/>
          </a:p>
        </p:txBody>
      </p:sp>
      <p:pic>
        <p:nvPicPr>
          <p:cNvPr id="4" name="Picture 2" descr="Blue Deal logo + Vlaanderen is water — Vlaamse Milieumaatschappij">
            <a:extLst>
              <a:ext uri="{FF2B5EF4-FFF2-40B4-BE49-F238E27FC236}">
                <a16:creationId xmlns:a16="http://schemas.microsoft.com/office/drawing/2014/main" id="{BF2EF200-C488-AE4F-5A8F-1A13C3C6F2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"/>
          <a:stretch/>
        </p:blipFill>
        <p:spPr bwMode="auto">
          <a:xfrm>
            <a:off x="9038121" y="5713640"/>
            <a:ext cx="3005091" cy="9266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80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4B37A-8E13-FB0C-7CD3-C660079A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325"/>
            <a:ext cx="10515600" cy="1161369"/>
          </a:xfrm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Nature </a:t>
            </a:r>
            <a:r>
              <a:rPr lang="fr-FR" sz="4000" b="1" dirty="0" err="1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based</a:t>
            </a:r>
            <a:r>
              <a:rPr lang="fr-FR" sz="4000" b="1" dirty="0">
                <a:solidFill>
                  <a:srgbClr val="00B0F0"/>
                </a:solidFill>
                <a:latin typeface="+mn-lt"/>
                <a:ea typeface="+mn-ea"/>
                <a:cs typeface="Arial" panose="020B0604020202020204" pitchFamily="34" charset="0"/>
              </a:rPr>
              <a:t> solutions</a:t>
            </a:r>
            <a:b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nl-BE" sz="4000" b="1" dirty="0"/>
          </a:p>
        </p:txBody>
      </p:sp>
      <p:pic>
        <p:nvPicPr>
          <p:cNvPr id="4" name="Picture 2" descr="Blue Deal logo + Vlaanderen is water — Vlaamse Milieumaatschappij">
            <a:extLst>
              <a:ext uri="{FF2B5EF4-FFF2-40B4-BE49-F238E27FC236}">
                <a16:creationId xmlns:a16="http://schemas.microsoft.com/office/drawing/2014/main" id="{BF2EF200-C488-AE4F-5A8F-1A13C3C6F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"/>
          <a:stretch/>
        </p:blipFill>
        <p:spPr bwMode="auto">
          <a:xfrm>
            <a:off x="9038121" y="5713640"/>
            <a:ext cx="3005091" cy="9266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96986CE-0B28-DB2A-7B50-310211268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4916" y="1067911"/>
            <a:ext cx="4622866" cy="4351338"/>
          </a:xfrm>
        </p:spPr>
        <p:txBody>
          <a:bodyPr>
            <a:normAutofit fontScale="92500"/>
          </a:bodyPr>
          <a:lstStyle/>
          <a:p>
            <a:r>
              <a:rPr lang="nl-BE" dirty="0"/>
              <a:t>Restoring wetlands: 1.420 ha </a:t>
            </a:r>
            <a:r>
              <a:rPr lang="nl-BE" dirty="0" err="1"/>
              <a:t>realised</a:t>
            </a:r>
            <a:r>
              <a:rPr lang="nl-BE" dirty="0"/>
              <a:t>, + 1.000 ha </a:t>
            </a:r>
            <a:r>
              <a:rPr lang="nl-BE" dirty="0" err="1"/>
              <a:t>will</a:t>
            </a:r>
            <a:r>
              <a:rPr lang="nl-BE" dirty="0"/>
              <a:t> follow + Co-benefit: 3.900 ha</a:t>
            </a:r>
          </a:p>
          <a:p>
            <a:pPr marL="0" indent="0">
              <a:buNone/>
            </a:pPr>
            <a:r>
              <a:rPr lang="nl-BE" dirty="0"/>
              <a:t>   = Total: 6.300 ha wetlands</a:t>
            </a:r>
          </a:p>
          <a:p>
            <a:r>
              <a:rPr lang="nl-BE" dirty="0"/>
              <a:t>Natural </a:t>
            </a:r>
            <a:r>
              <a:rPr lang="nl-BE" dirty="0" err="1"/>
              <a:t>reconfiguration</a:t>
            </a:r>
            <a:r>
              <a:rPr lang="nl-BE" dirty="0"/>
              <a:t> of +100 km of </a:t>
            </a:r>
            <a:r>
              <a:rPr lang="nl-BE" dirty="0" err="1"/>
              <a:t>waterways</a:t>
            </a:r>
            <a:r>
              <a:rPr lang="nl-BE" dirty="0"/>
              <a:t> </a:t>
            </a:r>
          </a:p>
          <a:p>
            <a:r>
              <a:rPr lang="nl-BE" dirty="0" err="1"/>
              <a:t>Reduction</a:t>
            </a:r>
            <a:r>
              <a:rPr lang="nl-BE" dirty="0"/>
              <a:t> of </a:t>
            </a:r>
            <a:r>
              <a:rPr lang="nl-BE" dirty="0" err="1"/>
              <a:t>leakages</a:t>
            </a:r>
            <a:r>
              <a:rPr lang="nl-BE" dirty="0"/>
              <a:t> </a:t>
            </a:r>
            <a:r>
              <a:rPr lang="nl-BE" dirty="0" err="1"/>
              <a:t>losses</a:t>
            </a:r>
            <a:r>
              <a:rPr lang="nl-BE" dirty="0"/>
              <a:t>: 9,4 </a:t>
            </a:r>
            <a:r>
              <a:rPr lang="nl-BE" dirty="0" err="1"/>
              <a:t>billion</a:t>
            </a:r>
            <a:r>
              <a:rPr lang="nl-BE" dirty="0"/>
              <a:t> L</a:t>
            </a:r>
          </a:p>
          <a:p>
            <a:r>
              <a:rPr lang="nl-BE" dirty="0" err="1"/>
              <a:t>Reuse</a:t>
            </a:r>
            <a:r>
              <a:rPr lang="nl-BE" dirty="0"/>
              <a:t>: 24 </a:t>
            </a:r>
            <a:r>
              <a:rPr lang="nl-BE" dirty="0" err="1"/>
              <a:t>billion</a:t>
            </a:r>
            <a:r>
              <a:rPr lang="nl-BE" dirty="0"/>
              <a:t> L </a:t>
            </a:r>
            <a:r>
              <a:rPr lang="nl-BE" dirty="0" err="1"/>
              <a:t>wastewater</a:t>
            </a:r>
            <a:r>
              <a:rPr lang="nl-BE" dirty="0"/>
              <a:t>  4 </a:t>
            </a:r>
            <a:r>
              <a:rPr lang="nl-BE" dirty="0" err="1"/>
              <a:t>to</a:t>
            </a:r>
            <a:r>
              <a:rPr lang="nl-BE" dirty="0"/>
              <a:t> 8 </a:t>
            </a:r>
            <a:r>
              <a:rPr lang="nl-BE" dirty="0" err="1"/>
              <a:t>billion</a:t>
            </a:r>
            <a:r>
              <a:rPr lang="nl-BE" dirty="0"/>
              <a:t> L </a:t>
            </a:r>
            <a:r>
              <a:rPr lang="nl-BE" dirty="0" err="1"/>
              <a:t>rainwater</a:t>
            </a:r>
            <a:endParaRPr lang="nl-BE" dirty="0"/>
          </a:p>
          <a:p>
            <a:endParaRPr lang="nl-BE" dirty="0"/>
          </a:p>
        </p:txBody>
      </p:sp>
      <p:pic>
        <p:nvPicPr>
          <p:cNvPr id="1026" name="Picture 2" descr="Een wonder”: herstel van Vierselse 'wetlands' voorbeeldproject voor heel  Vlaanderen | Het Nieuwsblad Mobile">
            <a:extLst>
              <a:ext uri="{FF2B5EF4-FFF2-40B4-BE49-F238E27FC236}">
                <a16:creationId xmlns:a16="http://schemas.microsoft.com/office/drawing/2014/main" id="{A9EF8F2B-6BB0-161D-BCED-814FDAAFF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6" y="1438751"/>
            <a:ext cx="5956220" cy="39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764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7354BEFFBC8418530328A31BC0847" ma:contentTypeVersion="0" ma:contentTypeDescription="Create a new document." ma:contentTypeScope="" ma:versionID="8c6ec819b9f718cff97c414cca5c27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CF9B19-B84E-4BB1-85AB-5EDF63416428}"/>
</file>

<file path=customXml/itemProps2.xml><?xml version="1.0" encoding="utf-8"?>
<ds:datastoreItem xmlns:ds="http://schemas.openxmlformats.org/officeDocument/2006/customXml" ds:itemID="{D8207E9E-A640-4194-9AA6-17356740FA20}"/>
</file>

<file path=customXml/itemProps3.xml><?xml version="1.0" encoding="utf-8"?>
<ds:datastoreItem xmlns:ds="http://schemas.openxmlformats.org/officeDocument/2006/customXml" ds:itemID="{7FABA5B6-A57F-4799-8F1F-53A6763E246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Breedbeeld</PresentationFormat>
  <Paragraphs>66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Kantoorthema</vt:lpstr>
      <vt:lpstr>Blue Deal</vt:lpstr>
      <vt:lpstr>Why a Blue Deal? </vt:lpstr>
      <vt:lpstr>Why a Blue Deal? </vt:lpstr>
      <vt:lpstr>Why a Blue Deal? </vt:lpstr>
      <vt:lpstr>Why a Blue Deal? </vt:lpstr>
      <vt:lpstr>Why a Blue Deal? </vt:lpstr>
      <vt:lpstr>Blue Deal: structural solutions and systemic approach </vt:lpstr>
      <vt:lpstr>Six pillars: </vt:lpstr>
      <vt:lpstr>Nature based solutions </vt:lpstr>
      <vt:lpstr>Legislation </vt:lpstr>
      <vt:lpstr>All good now?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2023-10-09T10:48:13Z</dcterms:created>
  <dcterms:modified xsi:type="dcterms:W3CDTF">2023-10-09T10:48:22Z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0x0101007C67354BEFFBC8418530328A31BC0847</vt:lpwstr>
  </property>
</Properties>
</file>