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1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8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620" r:id="rId3"/>
    <p:sldId id="597" r:id="rId4"/>
    <p:sldId id="577" r:id="rId5"/>
    <p:sldId id="595" r:id="rId6"/>
    <p:sldId id="615" r:id="rId7"/>
    <p:sldId id="616" r:id="rId8"/>
    <p:sldId id="617" r:id="rId9"/>
    <p:sldId id="584" r:id="rId10"/>
    <p:sldId id="618" r:id="rId11"/>
    <p:sldId id="606" r:id="rId12"/>
    <p:sldId id="607" r:id="rId13"/>
    <p:sldId id="608" r:id="rId14"/>
    <p:sldId id="621" r:id="rId15"/>
    <p:sldId id="613" r:id="rId16"/>
    <p:sldId id="612" r:id="rId17"/>
    <p:sldId id="614" r:id="rId18"/>
    <p:sldId id="579" r:id="rId19"/>
    <p:sldId id="609" r:id="rId20"/>
    <p:sldId id="610" r:id="rId21"/>
    <p:sldId id="611" r:id="rId22"/>
    <p:sldId id="619" r:id="rId23"/>
    <p:sldId id="622" r:id="rId24"/>
    <p:sldId id="587" r:id="rId25"/>
    <p:sldId id="590" r:id="rId26"/>
    <p:sldId id="588" r:id="rId27"/>
    <p:sldId id="589" r:id="rId28"/>
    <p:sldId id="585" r:id="rId29"/>
    <p:sldId id="586" r:id="rId30"/>
    <p:sldId id="623" r:id="rId31"/>
    <p:sldId id="624" r:id="rId32"/>
    <p:sldId id="592" r:id="rId33"/>
    <p:sldId id="600" r:id="rId34"/>
    <p:sldId id="591" r:id="rId35"/>
  </p:sldIdLst>
  <p:sldSz cx="9144000" cy="6858000" type="screen4x3"/>
  <p:notesSz cx="6797675" cy="987425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23" autoAdjust="0"/>
    <p:restoredTop sz="93273" autoAdjust="0"/>
  </p:normalViewPr>
  <p:slideViewPr>
    <p:cSldViewPr>
      <p:cViewPr varScale="1">
        <p:scale>
          <a:sx n="62" d="100"/>
          <a:sy n="62" d="100"/>
        </p:scale>
        <p:origin x="167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1063"/>
            <a:ext cx="5438775" cy="44434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noProof="0"/>
              <a:t>Kliknij, aby edytować style wzorca tekstu</a:t>
            </a:r>
          </a:p>
          <a:p>
            <a:pPr lvl="1"/>
            <a:r>
              <a:rPr lang="pl-PL" altLang="pl-PL" noProof="0"/>
              <a:t>Drugi poziom</a:t>
            </a:r>
          </a:p>
          <a:p>
            <a:pPr lvl="2"/>
            <a:r>
              <a:rPr lang="pl-PL" altLang="pl-PL" noProof="0"/>
              <a:t>Trzeci poziom</a:t>
            </a:r>
          </a:p>
          <a:p>
            <a:pPr lvl="3"/>
            <a:r>
              <a:rPr lang="pl-PL" altLang="pl-PL" noProof="0"/>
              <a:t>Czwarty poziom</a:t>
            </a:r>
          </a:p>
          <a:p>
            <a:pPr lvl="4"/>
            <a:r>
              <a:rPr lang="pl-PL" altLang="pl-PL" noProof="0"/>
              <a:t>Piąty poziom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BD0C9D6-CF5C-4847-9EF9-D75A4AE8A84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60193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0C9D6-CF5C-4847-9EF9-D75A4AE8A840}" type="slidenum">
              <a:rPr lang="pl-PL" altLang="pl-PL" smtClean="0"/>
              <a:pPr/>
              <a:t>10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7620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5362A2-AC4D-4A24-AC32-9EE485A5A92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40626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B1EBB-4313-4D96-8E91-BEEA565F0B1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5718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8FC259-8F11-4271-BD15-69A2A59E16F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02604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24635-0E24-44DF-860F-ECAC81626CE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2943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53CD8B-32F2-40A9-9EF1-EC4B7CCC7F8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7724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DB6B03-0C35-489C-8E51-40F1CB8E554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27091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4D677-944A-4981-93BA-71689AA7A58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41851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EA4EBF-6DD0-4A6E-BFF2-16863AB1248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6615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BA20CD-6048-45EB-9849-A9CB9274B64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21411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80FC88-7810-4E6F-8581-EB16B75A31D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4836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2FB55-77E4-492C-B32C-170591E5F748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00040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21B00C6-1303-426D-94E4-1DB5DF433A1B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Panorama palac probn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1001"/>
            <a:ext cx="91440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88900" y="2420888"/>
            <a:ext cx="8966200" cy="150810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 dirty="0"/>
              <a:t>COMING BACK TO THE HEART OF THE CITY</a:t>
            </a:r>
          </a:p>
          <a:p>
            <a:pPr algn="ctr" rtl="0">
              <a:buNone/>
            </a:pPr>
            <a:r>
              <a:rPr lang="en" sz="2000" b="1" i="0" u="none" baseline="0" dirty="0"/>
              <a:t>Kościuszko Market Square </a:t>
            </a:r>
            <a:r>
              <a:rPr lang="en" sz="2000" b="1" i="1" u="none" baseline="0" dirty="0"/>
              <a:t>[Rynek Kościuszki] </a:t>
            </a:r>
            <a:endParaRPr lang="pl-PL" sz="2000" b="1" i="1" u="none" baseline="0" dirty="0"/>
          </a:p>
          <a:p>
            <a:pPr algn="ctr" rtl="0">
              <a:buNone/>
            </a:pPr>
            <a:r>
              <a:rPr lang="en" sz="2000" b="1" i="0" u="none" baseline="0" dirty="0"/>
              <a:t>and John Paul II Square </a:t>
            </a:r>
            <a:r>
              <a:rPr lang="en" sz="2000" b="1" i="1" u="none" baseline="0" dirty="0"/>
              <a:t>[Plac Jana Pawła II]</a:t>
            </a:r>
            <a:r>
              <a:rPr lang="en" sz="2000" b="1" i="0" u="none" baseline="0" dirty="0"/>
              <a:t> </a:t>
            </a:r>
            <a:endParaRPr lang="en" altLang="pl-PL" sz="2000" b="1" dirty="0"/>
          </a:p>
          <a:p>
            <a:pPr algn="ctr" rtl="0">
              <a:buNone/>
            </a:pPr>
            <a:r>
              <a:rPr lang="en" sz="2000" b="1" i="0" u="none" baseline="0" dirty="0"/>
              <a:t>in Białystok</a:t>
            </a:r>
            <a:endParaRPr lang="en" altLang="pl-PL" sz="2000" b="1" dirty="0"/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60648"/>
            <a:ext cx="3024188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942774" y="309649"/>
            <a:ext cx="506901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Historical and cultural conditions</a:t>
            </a:r>
            <a:endParaRPr lang="en" altLang="pl-PL" sz="2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 b="4284"/>
          <a:stretch/>
        </p:blipFill>
        <p:spPr>
          <a:xfrm>
            <a:off x="3806" y="998897"/>
            <a:ext cx="9144000" cy="587572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07504" y="6237312"/>
            <a:ext cx="5544616" cy="53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"/>
          </a:p>
        </p:txBody>
      </p:sp>
      <p:sp>
        <p:nvSpPr>
          <p:cNvPr id="5" name="Prostokąt 4"/>
          <p:cNvSpPr/>
          <p:nvPr/>
        </p:nvSpPr>
        <p:spPr>
          <a:xfrm>
            <a:off x="5148064" y="4722104"/>
            <a:ext cx="3955756" cy="205299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l" rtl="0">
              <a:lnSpc>
                <a:spcPts val="1400"/>
              </a:lnSpc>
            </a:pPr>
            <a:r>
              <a:rPr lang="en" sz="1050" b="0" i="0" u="none" baseline="0" dirty="0"/>
              <a:t> LEGEND:</a:t>
            </a:r>
          </a:p>
          <a:p>
            <a:pPr algn="l" rtl="0">
              <a:lnSpc>
                <a:spcPts val="1350"/>
              </a:lnSpc>
            </a:pPr>
            <a:r>
              <a:rPr lang="en" sz="1050" b="0" i="0" u="none" baseline="0" dirty="0"/>
              <a:t>         - boundaries of the study</a:t>
            </a:r>
          </a:p>
          <a:p>
            <a:pPr algn="l" rtl="0">
              <a:lnSpc>
                <a:spcPts val="1350"/>
              </a:lnSpc>
            </a:pPr>
            <a:r>
              <a:rPr lang="en" sz="1050" b="0" i="0" u="none" baseline="0" dirty="0"/>
              <a:t>         - City Square entered in</a:t>
            </a:r>
            <a:r>
              <a:rPr lang="pl-PL" sz="1050" b="0" i="0" u="none" baseline="0" dirty="0"/>
              <a:t>to</a:t>
            </a:r>
            <a:r>
              <a:rPr lang="en" sz="1050" b="0" i="0" u="none" baseline="0" dirty="0"/>
              <a:t> the register of monuments</a:t>
            </a:r>
          </a:p>
          <a:p>
            <a:pPr algn="l" rtl="0">
              <a:lnSpc>
                <a:spcPts val="1350"/>
              </a:lnSpc>
            </a:pPr>
            <a:r>
              <a:rPr lang="en" sz="1050" b="0" i="0" u="none" baseline="0" dirty="0"/>
              <a:t>         - facilities entered in</a:t>
            </a:r>
            <a:r>
              <a:rPr lang="pl-PL" sz="1050" b="0" i="0" u="none" baseline="0" dirty="0"/>
              <a:t>to</a:t>
            </a:r>
            <a:r>
              <a:rPr lang="en" sz="1050" b="0" i="0" u="none" baseline="0" dirty="0"/>
              <a:t> the register of monuments</a:t>
            </a:r>
          </a:p>
          <a:p>
            <a:pPr algn="l" rtl="0">
              <a:lnSpc>
                <a:spcPts val="1350"/>
              </a:lnSpc>
            </a:pPr>
            <a:r>
              <a:rPr lang="en" sz="1050" b="0" i="0" u="none" baseline="0" dirty="0"/>
              <a:t>         - facilities entered into the district register of monuments</a:t>
            </a:r>
          </a:p>
          <a:p>
            <a:pPr algn="l" rtl="0">
              <a:lnSpc>
                <a:spcPts val="1350"/>
              </a:lnSpc>
            </a:pPr>
            <a:r>
              <a:rPr lang="en" sz="1050" b="0" i="0" u="none" baseline="0" dirty="0"/>
              <a:t>         - facilities having the features of a monument</a:t>
            </a:r>
          </a:p>
          <a:p>
            <a:pPr algn="l" rtl="0">
              <a:lnSpc>
                <a:spcPts val="1350"/>
              </a:lnSpc>
            </a:pPr>
            <a:r>
              <a:rPr lang="en" sz="1050" b="0" i="0" u="none" baseline="0" dirty="0"/>
              <a:t>         - contemporary culture assets</a:t>
            </a:r>
          </a:p>
          <a:p>
            <a:pPr algn="l" rtl="0">
              <a:lnSpc>
                <a:spcPts val="1350"/>
              </a:lnSpc>
            </a:pPr>
            <a:r>
              <a:rPr lang="en" sz="1050" b="0" i="0" u="none" baseline="0" dirty="0"/>
              <a:t>         - boundary of the preservation maintenance zone </a:t>
            </a:r>
          </a:p>
          <a:p>
            <a:pPr algn="l" rtl="0">
              <a:lnSpc>
                <a:spcPts val="1350"/>
              </a:lnSpc>
            </a:pPr>
            <a:r>
              <a:rPr lang="en" sz="1050" b="0" i="0" u="none" baseline="0" dirty="0"/>
              <a:t>         - historical location</a:t>
            </a:r>
            <a:r>
              <a:rPr lang="pl-PL" sz="1050" b="0" i="0" u="none" baseline="0" dirty="0"/>
              <a:t>s</a:t>
            </a:r>
            <a:r>
              <a:rPr lang="en" sz="1050" b="0" i="0" u="none" baseline="0" dirty="0"/>
              <a:t> of road</a:t>
            </a:r>
            <a:r>
              <a:rPr lang="pl-PL" sz="1050" b="0" i="0" u="none" baseline="0" dirty="0"/>
              <a:t>s</a:t>
            </a:r>
            <a:r>
              <a:rPr lang="en" sz="1050" b="0" i="0" u="none" baseline="0" dirty="0"/>
              <a:t> and squares</a:t>
            </a:r>
          </a:p>
          <a:p>
            <a:pPr algn="l" rtl="0">
              <a:lnSpc>
                <a:spcPts val="1350"/>
              </a:lnSpc>
            </a:pPr>
            <a:r>
              <a:rPr lang="en" sz="1050" b="0" i="0" u="none" baseline="0" dirty="0"/>
              <a:t>         - boundaries of cemeteries</a:t>
            </a:r>
          </a:p>
          <a:p>
            <a:pPr algn="l" rtl="0">
              <a:lnSpc>
                <a:spcPts val="1350"/>
              </a:lnSpc>
            </a:pPr>
            <a:r>
              <a:rPr lang="en" sz="1050" b="0" i="0" u="none" baseline="0" dirty="0"/>
              <a:t>         - monuments, memorial sites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9" t="20972" r="41356" b="20416"/>
          <a:stretch/>
        </p:blipFill>
        <p:spPr>
          <a:xfrm>
            <a:off x="5148064" y="4905647"/>
            <a:ext cx="393278" cy="186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29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2212077" y="309649"/>
            <a:ext cx="4530407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Analysis of communication links</a:t>
            </a:r>
            <a:endParaRPr lang="en" altLang="pl-PL" sz="2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1758" r="3362" b="2496"/>
          <a:stretch/>
        </p:blipFill>
        <p:spPr>
          <a:xfrm>
            <a:off x="614722" y="980728"/>
            <a:ext cx="3480866" cy="244827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0728"/>
            <a:ext cx="3978991" cy="281410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r="6911"/>
          <a:stretch/>
        </p:blipFill>
        <p:spPr>
          <a:xfrm>
            <a:off x="614721" y="3603156"/>
            <a:ext cx="3480867" cy="321297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r="3047"/>
          <a:stretch/>
        </p:blipFill>
        <p:spPr>
          <a:xfrm>
            <a:off x="4517342" y="3859030"/>
            <a:ext cx="4033649" cy="299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80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736789" y="309649"/>
            <a:ext cx="548098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Public space ring</a:t>
            </a:r>
            <a:endParaRPr lang="en" altLang="pl-PL" sz="20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7" b="18655"/>
          <a:stretch/>
        </p:blipFill>
        <p:spPr>
          <a:xfrm>
            <a:off x="285750" y="1556792"/>
            <a:ext cx="8572500" cy="431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00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1412776"/>
            <a:ext cx="9036496" cy="4608613"/>
          </a:xfrm>
          <a:prstGeom prst="rect">
            <a:avLst/>
          </a:prstGeom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2262993" y="236483"/>
            <a:ext cx="4458272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Designed public space</a:t>
            </a:r>
            <a:endParaRPr lang="en" alt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2684462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206132" y="309649"/>
            <a:ext cx="6542304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Development concept – designed by Atelier Zetta</a:t>
            </a:r>
            <a:endParaRPr lang="en" altLang="pl-PL" sz="2000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75533" y="-197927"/>
            <a:ext cx="5803480" cy="82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12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699917" y="309649"/>
            <a:ext cx="555472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Development concept - visualisations</a:t>
            </a:r>
            <a:endParaRPr lang="en" altLang="pl-PL" sz="2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"/>
          <a:stretch/>
        </p:blipFill>
        <p:spPr>
          <a:xfrm>
            <a:off x="323528" y="1000731"/>
            <a:ext cx="8496944" cy="56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699910" y="309649"/>
            <a:ext cx="555472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Development concept - visualisations</a:t>
            </a:r>
            <a:endParaRPr lang="en" altLang="pl-PL" sz="2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7"/>
          <a:stretch/>
        </p:blipFill>
        <p:spPr>
          <a:xfrm>
            <a:off x="111860" y="1124744"/>
            <a:ext cx="8905545" cy="528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50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699910" y="309649"/>
            <a:ext cx="5554726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Development concept - visualisations</a:t>
            </a:r>
            <a:endParaRPr lang="en" altLang="pl-PL" sz="2000" b="1" dirty="0"/>
          </a:p>
          <a:p>
            <a:pPr algn="ctr" rtl="0">
              <a:buNone/>
            </a:pPr>
            <a:endParaRPr lang="en" altLang="pl-PL" sz="2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1052736"/>
            <a:ext cx="8028384" cy="570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60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6147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2776330" y="309649"/>
            <a:ext cx="3401893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Investment project implementation - stages</a:t>
            </a:r>
            <a:endParaRPr lang="en" altLang="pl-PL" sz="2000" b="1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9552" y="1268760"/>
            <a:ext cx="8208912" cy="505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15367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19939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24511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29083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endParaRPr lang="en" altLang="pl-PL" sz="1600" dirty="0">
              <a:solidFill>
                <a:schemeClr val="tx1"/>
              </a:solidFill>
            </a:endParaRPr>
          </a:p>
          <a:p>
            <a:pPr algn="l" rtl="0"/>
            <a:r>
              <a:rPr lang="en" sz="1800" b="0" i="0" u="none" baseline="0" dirty="0">
                <a:solidFill>
                  <a:schemeClr val="tx1"/>
                </a:solidFill>
              </a:rPr>
              <a:t>The investment project implemented with the use of the funds from the City Hall</a:t>
            </a:r>
            <a:endParaRPr lang="pl-PL" sz="1800" b="0" i="0" u="none" baseline="0" dirty="0">
              <a:solidFill>
                <a:schemeClr val="tx1"/>
              </a:solidFill>
            </a:endParaRPr>
          </a:p>
          <a:p>
            <a:pPr algn="l" rtl="0"/>
            <a:r>
              <a:rPr lang="en" sz="1800" b="0" i="0" u="none" baseline="0" dirty="0">
                <a:solidFill>
                  <a:schemeClr val="tx1"/>
                </a:solidFill>
              </a:rPr>
              <a:t>in three stages:</a:t>
            </a:r>
          </a:p>
          <a:p>
            <a:endParaRPr lang="en" altLang="pl-PL" sz="1800" b="1" dirty="0">
              <a:solidFill>
                <a:schemeClr val="tx1"/>
              </a:solidFill>
            </a:endParaRPr>
          </a:p>
          <a:p>
            <a:pPr algn="l" rtl="0"/>
            <a:r>
              <a:rPr lang="en" sz="1800" b="1" i="0" u="none" baseline="0" dirty="0">
                <a:solidFill>
                  <a:schemeClr val="tx1"/>
                </a:solidFill>
              </a:rPr>
              <a:t>Stage 1 – 2007</a:t>
            </a:r>
            <a:r>
              <a:rPr lang="en" sz="1800" b="0" i="0" u="none" baseline="0" dirty="0">
                <a:solidFill>
                  <a:schemeClr val="tx1"/>
                </a:solidFill>
              </a:rPr>
              <a:t> – Construction and working design –</a:t>
            </a:r>
          </a:p>
          <a:p>
            <a:pPr algn="l" rtl="0"/>
            <a:r>
              <a:rPr lang="en" sz="1800" b="0" i="0" u="none" baseline="0" dirty="0">
                <a:solidFill>
                  <a:schemeClr val="tx1"/>
                </a:solidFill>
              </a:rPr>
              <a:t>Reconstruction of a part of the square located at Rynek Kościuszki Street in </a:t>
            </a:r>
            <a:endParaRPr lang="pl-PL" sz="1800" b="0" i="0" u="none" baseline="0" dirty="0">
              <a:solidFill>
                <a:schemeClr val="tx1"/>
              </a:solidFill>
            </a:endParaRPr>
          </a:p>
          <a:p>
            <a:pPr algn="l" rtl="0"/>
            <a:r>
              <a:rPr lang="en" sz="1800" b="0" i="0" u="none" baseline="0" dirty="0">
                <a:solidFill>
                  <a:schemeClr val="tx1"/>
                </a:solidFill>
              </a:rPr>
              <a:t>Białystok in order to create a promenade – Western part of the City Market Square</a:t>
            </a:r>
            <a:endParaRPr lang="en" altLang="pl-PL" sz="1800" b="1" dirty="0">
              <a:solidFill>
                <a:schemeClr val="tx1"/>
              </a:solidFill>
            </a:endParaRPr>
          </a:p>
          <a:p>
            <a:endParaRPr lang="en" altLang="pl-PL" sz="1800" b="1" dirty="0">
              <a:solidFill>
                <a:schemeClr val="tx1"/>
              </a:solidFill>
            </a:endParaRPr>
          </a:p>
          <a:p>
            <a:pPr algn="l" rtl="0"/>
            <a:r>
              <a:rPr lang="en" sz="1800" b="1" i="0" u="none" baseline="0" dirty="0">
                <a:solidFill>
                  <a:schemeClr val="tx1"/>
                </a:solidFill>
              </a:rPr>
              <a:t>Stage 2 – 2008 – 2009</a:t>
            </a:r>
            <a:r>
              <a:rPr lang="en" sz="1800" b="0" i="0" u="none" baseline="0" dirty="0">
                <a:solidFill>
                  <a:schemeClr val="tx1"/>
                </a:solidFill>
              </a:rPr>
              <a:t> – Reconstruction of the eastern part of the City Market </a:t>
            </a:r>
            <a:endParaRPr lang="pl-PL" sz="1800" b="0" i="0" u="none" baseline="0" dirty="0">
              <a:solidFill>
                <a:schemeClr val="tx1"/>
              </a:solidFill>
            </a:endParaRPr>
          </a:p>
          <a:p>
            <a:pPr algn="l" rtl="0"/>
            <a:r>
              <a:rPr lang="en" sz="1800" b="0" i="0" u="none" baseline="0" dirty="0">
                <a:solidFill>
                  <a:schemeClr val="tx1"/>
                </a:solidFill>
              </a:rPr>
              <a:t>Square in Białystok (area between the City Hall) – </a:t>
            </a:r>
          </a:p>
          <a:p>
            <a:pPr algn="l" rtl="0"/>
            <a:r>
              <a:rPr lang="en" sz="1800" b="0" i="0" u="none" baseline="0" dirty="0">
                <a:solidFill>
                  <a:schemeClr val="tx1"/>
                </a:solidFill>
              </a:rPr>
              <a:t>Sienkiewicza Street – ring with tenement houses along Rynek Kościuszki Street)</a:t>
            </a:r>
          </a:p>
          <a:p>
            <a:pPr algn="l" rtl="0"/>
            <a:r>
              <a:rPr lang="en" sz="1800" b="0" i="0" u="none" baseline="0" dirty="0">
                <a:solidFill>
                  <a:schemeClr val="tx1"/>
                </a:solidFill>
              </a:rPr>
              <a:t>1st Square in front of the City Archive (relocation of the monument of Marshal</a:t>
            </a:r>
            <a:endParaRPr lang="pl-PL" sz="1800" b="0" i="0" u="none" baseline="0" dirty="0">
              <a:solidFill>
                <a:schemeClr val="tx1"/>
              </a:solidFill>
            </a:endParaRPr>
          </a:p>
          <a:p>
            <a:pPr algn="l" rtl="0"/>
            <a:r>
              <a:rPr lang="en" sz="1800" b="0" i="0" u="none" baseline="0" dirty="0">
                <a:solidFill>
                  <a:schemeClr val="tx1"/>
                </a:solidFill>
              </a:rPr>
              <a:t>J. Piłsudski)</a:t>
            </a:r>
          </a:p>
          <a:p>
            <a:endParaRPr lang="en" altLang="pl-PL" sz="1800" b="1" dirty="0">
              <a:solidFill>
                <a:schemeClr val="tx1"/>
              </a:solidFill>
            </a:endParaRPr>
          </a:p>
          <a:p>
            <a:pPr algn="l" rtl="0"/>
            <a:r>
              <a:rPr lang="en" sz="1800" b="1" i="0" u="none" baseline="0" dirty="0">
                <a:solidFill>
                  <a:schemeClr val="tx1"/>
                </a:solidFill>
              </a:rPr>
              <a:t>Stage 3 – 2009</a:t>
            </a:r>
            <a:r>
              <a:rPr lang="en" sz="1800" b="0" i="0" u="none" baseline="0" dirty="0">
                <a:solidFill>
                  <a:schemeClr val="tx1"/>
                </a:solidFill>
              </a:rPr>
              <a:t> – Reconstruction of a part of Rynek Kościuszki Street in Białystok</a:t>
            </a:r>
          </a:p>
          <a:p>
            <a:pPr algn="l" rtl="0"/>
            <a:r>
              <a:rPr lang="en" sz="1800" b="0" i="0" u="none" baseline="0" dirty="0">
                <a:solidFill>
                  <a:schemeClr val="tx1"/>
                </a:solidFill>
              </a:rPr>
              <a:t>and Construction of the Square near the Cathedral Church of Assumption of the</a:t>
            </a:r>
            <a:endParaRPr lang="pl-PL" sz="1800" b="0" i="0" u="none" baseline="0" dirty="0">
              <a:solidFill>
                <a:schemeClr val="tx1"/>
              </a:solidFill>
            </a:endParaRPr>
          </a:p>
          <a:p>
            <a:pPr algn="l" rtl="0"/>
            <a:r>
              <a:rPr lang="en" sz="1800" b="0" i="0" u="none" baseline="0" dirty="0">
                <a:solidFill>
                  <a:schemeClr val="tx1"/>
                </a:solidFill>
              </a:rPr>
              <a:t>Virgin Mary </a:t>
            </a:r>
          </a:p>
          <a:p>
            <a:endParaRPr lang="en" altLang="pl-PL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7172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2008369" y="309649"/>
            <a:ext cx="4937827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Existing local plan – 2013</a:t>
            </a:r>
            <a:endParaRPr lang="en" altLang="pl-PL" sz="2000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80728"/>
            <a:ext cx="6651306" cy="55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18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100" name="Rectangle 14"/>
          <p:cNvSpPr>
            <a:spLocks noChangeArrowheads="1"/>
          </p:cNvSpPr>
          <p:nvPr/>
        </p:nvSpPr>
        <p:spPr bwMode="auto">
          <a:xfrm>
            <a:off x="3019194" y="309649"/>
            <a:ext cx="2916183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Location of the investment project</a:t>
            </a:r>
            <a:endParaRPr lang="en" altLang="pl-PL" sz="2000" b="1" dirty="0"/>
          </a:p>
        </p:txBody>
      </p:sp>
      <p:pic>
        <p:nvPicPr>
          <p:cNvPr id="6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442" y="971550"/>
            <a:ext cx="5319686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4427983" y="3573016"/>
            <a:ext cx="288033" cy="28803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endParaRPr lang="en" altLang="pl-PL" sz="1800"/>
          </a:p>
        </p:txBody>
      </p:sp>
    </p:spTree>
    <p:extLst>
      <p:ext uri="{BB962C8B-B14F-4D97-AF65-F5344CB8AC3E}">
        <p14:creationId xmlns:p14="http://schemas.microsoft.com/office/powerpoint/2010/main" val="3471018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7172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224623" y="309649"/>
            <a:ext cx="6505307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Existing local plan – building façades</a:t>
            </a:r>
            <a:endParaRPr lang="en" altLang="pl-PL" sz="2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" y="1556792"/>
            <a:ext cx="8971233" cy="392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92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7172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115616" y="309649"/>
            <a:ext cx="6723314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Existing local plan – building façades</a:t>
            </a:r>
            <a:endParaRPr lang="en" altLang="pl-PL" sz="20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9" y="1628800"/>
            <a:ext cx="8938279" cy="441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73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100" name="Rectangle 14"/>
          <p:cNvSpPr>
            <a:spLocks noChangeArrowheads="1"/>
          </p:cNvSpPr>
          <p:nvPr/>
        </p:nvSpPr>
        <p:spPr bwMode="auto">
          <a:xfrm>
            <a:off x="1203799" y="44624"/>
            <a:ext cx="6546985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 dirty="0"/>
              <a:t>Status of development following the implementation</a:t>
            </a:r>
            <a:endParaRPr lang="pl-PL" sz="2000" b="1" i="0" u="none" baseline="0" dirty="0"/>
          </a:p>
          <a:p>
            <a:pPr algn="ctr" rtl="0">
              <a:buNone/>
            </a:pPr>
            <a:r>
              <a:rPr lang="en" sz="2000" b="1" i="0" u="none" baseline="0" dirty="0"/>
              <a:t>of the investment project - orthophotograph 2012</a:t>
            </a:r>
            <a:endParaRPr lang="en" altLang="pl-PL" sz="2000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052736"/>
            <a:ext cx="8568952" cy="568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37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100" name="Rectangle 14"/>
          <p:cNvSpPr>
            <a:spLocks noChangeArrowheads="1"/>
          </p:cNvSpPr>
          <p:nvPr/>
        </p:nvSpPr>
        <p:spPr bwMode="auto">
          <a:xfrm>
            <a:off x="1360093" y="44624"/>
            <a:ext cx="6234399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 dirty="0"/>
              <a:t>Development status following the implementation</a:t>
            </a:r>
            <a:endParaRPr lang="pl-PL" sz="2000" b="1" i="0" u="none" baseline="0" dirty="0"/>
          </a:p>
          <a:p>
            <a:pPr algn="ctr" rtl="0">
              <a:buNone/>
            </a:pPr>
            <a:r>
              <a:rPr lang="en" sz="2000" b="1" i="0" u="none" baseline="0" dirty="0"/>
              <a:t>of the investment project</a:t>
            </a:r>
            <a:endParaRPr lang="en" altLang="pl-PL" sz="2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" y="2564904"/>
            <a:ext cx="9004715" cy="211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2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1360074" y="44624"/>
            <a:ext cx="6234399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 dirty="0"/>
              <a:t>Development status following the implementation</a:t>
            </a:r>
            <a:endParaRPr lang="pl-PL" sz="2000" b="1" i="0" u="none" baseline="0" dirty="0"/>
          </a:p>
          <a:p>
            <a:pPr algn="ctr" rtl="0">
              <a:buNone/>
            </a:pPr>
            <a:r>
              <a:rPr lang="en" sz="2000" b="1" i="0" u="none" baseline="0" dirty="0"/>
              <a:t>of the investment project</a:t>
            </a:r>
            <a:endParaRPr lang="en" altLang="pl-PL" sz="2000" b="1" dirty="0"/>
          </a:p>
        </p:txBody>
      </p:sp>
      <p:pic>
        <p:nvPicPr>
          <p:cNvPr id="7" name="Picture 7" descr="IMG_73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13449"/>
            <a:ext cx="7991475" cy="53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12292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1360074" y="44624"/>
            <a:ext cx="6234399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 dirty="0"/>
              <a:t>Development status following the implementation</a:t>
            </a:r>
            <a:endParaRPr lang="pl-PL" sz="2000" b="1" i="0" u="none" baseline="0" dirty="0"/>
          </a:p>
          <a:p>
            <a:pPr algn="ctr" rtl="0">
              <a:buNone/>
            </a:pPr>
            <a:r>
              <a:rPr lang="en" sz="2000" b="1" i="0" u="none" baseline="0" dirty="0"/>
              <a:t>of the investment project</a:t>
            </a:r>
            <a:endParaRPr lang="en" altLang="pl-PL" sz="2000" b="1" dirty="0"/>
          </a:p>
        </p:txBody>
      </p:sp>
      <p:pic>
        <p:nvPicPr>
          <p:cNvPr id="7" name="Picture 6" descr="000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79487"/>
            <a:ext cx="7994650" cy="540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1315192" y="309649"/>
            <a:ext cx="6324167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Current development and operations status </a:t>
            </a:r>
            <a:endParaRPr lang="en" altLang="pl-PL" sz="2000" b="1" dirty="0"/>
          </a:p>
        </p:txBody>
      </p:sp>
      <p:pic>
        <p:nvPicPr>
          <p:cNvPr id="7" name="Picture 7" descr="DSC_34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79487"/>
            <a:ext cx="8064500" cy="53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14340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1315189" y="309649"/>
            <a:ext cx="632416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Current development and operations status </a:t>
            </a:r>
            <a:endParaRPr lang="en" altLang="pl-PL" sz="2000" b="1" dirty="0"/>
          </a:p>
        </p:txBody>
      </p:sp>
      <p:pic>
        <p:nvPicPr>
          <p:cNvPr id="7" name="Picture 7" descr="DSC_4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1" y="990599"/>
            <a:ext cx="4391025" cy="272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SC_41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07543"/>
            <a:ext cx="4392613" cy="271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DSC_85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1" y="3809130"/>
            <a:ext cx="4391025" cy="271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SC_41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79487"/>
            <a:ext cx="4405313" cy="27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1315189" y="309649"/>
            <a:ext cx="632416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Current development and operations status </a:t>
            </a:r>
            <a:endParaRPr lang="en" altLang="pl-PL" sz="2000" b="1" dirty="0"/>
          </a:p>
        </p:txBody>
      </p:sp>
      <p:pic>
        <p:nvPicPr>
          <p:cNvPr id="7" name="Picture 7" descr="DSC_4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79487"/>
            <a:ext cx="80645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pic>
        <p:nvPicPr>
          <p:cNvPr id="6" name="Picture 7" descr="DSC_45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618"/>
            <a:ext cx="80645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1315189" y="309649"/>
            <a:ext cx="632416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Current development and operations status </a:t>
            </a:r>
            <a:endParaRPr lang="en" altLang="pl-PL" sz="20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100" name="Rectangle 14"/>
          <p:cNvSpPr>
            <a:spLocks noChangeArrowheads="1"/>
          </p:cNvSpPr>
          <p:nvPr/>
        </p:nvSpPr>
        <p:spPr bwMode="auto">
          <a:xfrm>
            <a:off x="1660521" y="309649"/>
            <a:ext cx="563353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 dirty="0"/>
              <a:t>Location of the investment project - orthophotograph 2019</a:t>
            </a:r>
            <a:endParaRPr lang="en" altLang="pl-PL" sz="20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1194370"/>
            <a:ext cx="8892480" cy="521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7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1315189" y="309649"/>
            <a:ext cx="632416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Current development and operations status </a:t>
            </a:r>
            <a:endParaRPr lang="en" altLang="pl-PL" sz="20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9" y="1196752"/>
            <a:ext cx="8206347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4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1315189" y="309649"/>
            <a:ext cx="632416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Current development and operations status </a:t>
            </a:r>
            <a:endParaRPr lang="en" altLang="pl-PL" sz="2000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r="1573" b="23531"/>
          <a:stretch/>
        </p:blipFill>
        <p:spPr>
          <a:xfrm>
            <a:off x="4383126" y="3715133"/>
            <a:ext cx="4683053" cy="252218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5" b="23941"/>
          <a:stretch/>
        </p:blipFill>
        <p:spPr>
          <a:xfrm>
            <a:off x="48188" y="3726276"/>
            <a:ext cx="4299242" cy="252218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4" b="19559"/>
          <a:stretch/>
        </p:blipFill>
        <p:spPr>
          <a:xfrm>
            <a:off x="1399185" y="1124744"/>
            <a:ext cx="6156176" cy="238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36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1315189" y="309649"/>
            <a:ext cx="632416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Current development and operations status </a:t>
            </a:r>
            <a:endParaRPr lang="en" altLang="pl-PL" sz="2000" b="1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pic>
        <p:nvPicPr>
          <p:cNvPr id="5" name="Picture 7" descr="DSC_6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79487"/>
            <a:ext cx="80645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82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3863964" y="309649"/>
            <a:ext cx="1226619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Prizes</a:t>
            </a:r>
            <a:endParaRPr lang="en" altLang="pl-PL" sz="2000" b="1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0"/>
          <a:stretch/>
        </p:blipFill>
        <p:spPr>
          <a:xfrm>
            <a:off x="179512" y="2276872"/>
            <a:ext cx="2808312" cy="444141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88307"/>
            <a:ext cx="3145167" cy="44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743" y="2348880"/>
            <a:ext cx="2564192" cy="377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338024" y="1052736"/>
            <a:ext cx="8410440" cy="8248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rtl="0">
              <a:buNone/>
            </a:pPr>
            <a:r>
              <a:rPr lang="en" sz="1400" b="0" i="0" u="none" baseline="0" dirty="0"/>
              <a:t>2009 – CRYSTAL BRICK AWARD </a:t>
            </a:r>
            <a:r>
              <a:rPr lang="en" sz="1400" b="0" i="1" u="none" baseline="0" dirty="0"/>
              <a:t>[KRYSZTAŁOWA CEGŁA] </a:t>
            </a:r>
            <a:r>
              <a:rPr lang="en" sz="1400" b="0" i="0" u="none" baseline="0" dirty="0"/>
              <a:t>in the “Public space” category (international competition)</a:t>
            </a:r>
          </a:p>
          <a:p>
            <a:pPr algn="just" rtl="0">
              <a:buNone/>
            </a:pPr>
            <a:r>
              <a:rPr lang="en" sz="1400" b="0" i="0" u="none" baseline="0" dirty="0"/>
              <a:t>2009 – PODLASKIE BRAND OF THE YEAR </a:t>
            </a:r>
            <a:r>
              <a:rPr lang="en" sz="1400" b="0" i="1" u="none" baseline="0" dirty="0"/>
              <a:t>[PODLASKA MARKA ROKU]</a:t>
            </a:r>
            <a:r>
              <a:rPr lang="en" sz="1400" b="0" i="0" u="none" baseline="0" dirty="0"/>
              <a:t> - distinction </a:t>
            </a:r>
          </a:p>
          <a:p>
            <a:pPr algn="just" rtl="0">
              <a:buNone/>
            </a:pPr>
            <a:r>
              <a:rPr lang="en" sz="1400" b="0" i="0" u="none" baseline="0" dirty="0"/>
              <a:t>2010 – TUP AWARD </a:t>
            </a:r>
            <a:r>
              <a:rPr lang="en" sz="1400" b="0" i="1" u="none" baseline="0" dirty="0"/>
              <a:t>[NAGRODA TUP]</a:t>
            </a:r>
            <a:r>
              <a:rPr lang="en" sz="1400" b="0" i="0" u="none" baseline="0" dirty="0"/>
              <a:t> in the “Redeveloped urban public space” category</a:t>
            </a:r>
            <a:endParaRPr lang="en" altLang="pl-PL" sz="1400" dirty="0"/>
          </a:p>
        </p:txBody>
      </p:sp>
    </p:spTree>
    <p:extLst>
      <p:ext uri="{BB962C8B-B14F-4D97-AF65-F5344CB8AC3E}">
        <p14:creationId xmlns:p14="http://schemas.microsoft.com/office/powerpoint/2010/main" val="2564355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/>
          <p:cNvSpPr>
            <a:spLocks noGrp="1" noChangeArrowheads="1"/>
          </p:cNvSpPr>
          <p:nvPr>
            <p:ph type="title"/>
          </p:nvPr>
        </p:nvSpPr>
        <p:spPr>
          <a:xfrm>
            <a:off x="574340" y="3870126"/>
            <a:ext cx="8229600" cy="1359074"/>
          </a:xfrm>
        </p:spPr>
        <p:txBody>
          <a:bodyPr/>
          <a:lstStyle/>
          <a:p>
            <a:pPr rtl="0"/>
            <a:r>
              <a:rPr lang="en" sz="3600" b="0" i="0" u="none" baseline="0"/>
              <a:t>Thank you for your attention</a:t>
            </a:r>
          </a:p>
        </p:txBody>
      </p:sp>
      <p:pic>
        <p:nvPicPr>
          <p:cNvPr id="17411" name="Picture 4" descr="Bez nazw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5157788"/>
            <a:ext cx="1470025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Line 5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2" name="Prostokąt 1"/>
          <p:cNvSpPr/>
          <p:nvPr/>
        </p:nvSpPr>
        <p:spPr>
          <a:xfrm>
            <a:off x="1043608" y="1412776"/>
            <a:ext cx="7272808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  <a:buNone/>
            </a:pPr>
            <a:r>
              <a:rPr lang="en" b="1" i="0" u="none" baseline="0" dirty="0"/>
              <a:t>COMING BACK TO THE HEART OF THE CITY</a:t>
            </a:r>
          </a:p>
          <a:p>
            <a:pPr algn="ctr" rtl="0">
              <a:lnSpc>
                <a:spcPct val="150000"/>
              </a:lnSpc>
              <a:buNone/>
            </a:pPr>
            <a:r>
              <a:rPr lang="en" b="1" i="0" u="none" baseline="0" dirty="0"/>
              <a:t>Kościuszko Market Square </a:t>
            </a:r>
            <a:r>
              <a:rPr lang="en" b="1" i="1" u="none" baseline="0" dirty="0"/>
              <a:t>[Rynek Kościuszki] </a:t>
            </a:r>
            <a:endParaRPr lang="pl-PL" b="1" i="1" u="none" baseline="0" dirty="0"/>
          </a:p>
          <a:p>
            <a:pPr algn="ctr" rtl="0">
              <a:lnSpc>
                <a:spcPct val="150000"/>
              </a:lnSpc>
              <a:buNone/>
            </a:pPr>
            <a:r>
              <a:rPr lang="en" b="1" i="0" u="none" baseline="0" dirty="0"/>
              <a:t>and John Paul II Square </a:t>
            </a:r>
            <a:r>
              <a:rPr lang="en" b="1" i="1" u="none" baseline="0" dirty="0"/>
              <a:t>[Plac Jana Pawła II]</a:t>
            </a:r>
            <a:r>
              <a:rPr lang="en" b="1" i="0" u="none" baseline="0" dirty="0"/>
              <a:t> </a:t>
            </a:r>
          </a:p>
          <a:p>
            <a:pPr algn="ctr" rtl="0">
              <a:lnSpc>
                <a:spcPct val="150000"/>
              </a:lnSpc>
              <a:buNone/>
            </a:pPr>
            <a:r>
              <a:rPr lang="en" b="1" i="0" u="none" baseline="0" dirty="0"/>
              <a:t>in Białystok</a:t>
            </a:r>
            <a:endParaRPr lang="en" altLang="pl-PL" b="1" dirty="0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52871" y="6035303"/>
            <a:ext cx="262443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0" i="0" u="none" baseline="0"/>
              <a:t>Agnieszka Rzosińska</a:t>
            </a:r>
            <a:endParaRPr lang="en" altLang="pl-PL" sz="2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100" name="Rectangle 14"/>
          <p:cNvSpPr>
            <a:spLocks noChangeArrowheads="1"/>
          </p:cNvSpPr>
          <p:nvPr/>
        </p:nvSpPr>
        <p:spPr bwMode="auto">
          <a:xfrm>
            <a:off x="1979516" y="309649"/>
            <a:ext cx="499553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Local plan of 1799 (the Becker Plan)</a:t>
            </a:r>
            <a:endParaRPr lang="en" altLang="pl-PL" sz="2000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38164" y="204477"/>
            <a:ext cx="5313970" cy="75865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100" name="Rectangle 14"/>
          <p:cNvSpPr>
            <a:spLocks noChangeArrowheads="1"/>
          </p:cNvSpPr>
          <p:nvPr/>
        </p:nvSpPr>
        <p:spPr bwMode="auto">
          <a:xfrm>
            <a:off x="0" y="138609"/>
            <a:ext cx="9143999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spcBef>
                <a:spcPts val="0"/>
              </a:spcBef>
              <a:buNone/>
            </a:pPr>
            <a:r>
              <a:rPr lang="en" sz="2000" b="1" i="0" u="none" baseline="0" dirty="0"/>
              <a:t>Development status prior to the implementation of the</a:t>
            </a:r>
            <a:r>
              <a:rPr lang="en" sz="2000" b="0" i="0" u="none" baseline="0" dirty="0"/>
              <a:t> </a:t>
            </a:r>
            <a:r>
              <a:rPr lang="en" sz="2000" b="1" i="0" u="none" baseline="0" dirty="0"/>
              <a:t>investment project</a:t>
            </a:r>
            <a:endParaRPr lang="en" altLang="pl-PL" sz="2000" b="1" dirty="0"/>
          </a:p>
          <a:p>
            <a:pPr algn="ctr" rtl="0">
              <a:spcBef>
                <a:spcPts val="0"/>
              </a:spcBef>
              <a:buNone/>
            </a:pPr>
            <a:r>
              <a:rPr lang="en" sz="2000" b="1" i="0" u="none" baseline="0" dirty="0"/>
              <a:t>- </a:t>
            </a:r>
            <a:r>
              <a:rPr lang="pl-PL" sz="2000" b="1" dirty="0"/>
              <a:t>o</a:t>
            </a:r>
            <a:r>
              <a:rPr lang="en" sz="2000" b="1" i="0" u="none" baseline="0" dirty="0"/>
              <a:t>rthophotograph 2006</a:t>
            </a:r>
            <a:endParaRPr lang="en" altLang="pl-PL" sz="2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6" b="17372"/>
          <a:stretch/>
        </p:blipFill>
        <p:spPr>
          <a:xfrm>
            <a:off x="323527" y="1147497"/>
            <a:ext cx="8496945" cy="54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62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4744"/>
            <a:ext cx="3766764" cy="540197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3816424" cy="5401978"/>
          </a:xfrm>
          <a:prstGeom prst="rect">
            <a:avLst/>
          </a:prstGeom>
        </p:spPr>
      </p:pic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331640" y="309649"/>
            <a:ext cx="6407523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Development status prior to the implementation of the</a:t>
            </a:r>
            <a:r>
              <a:rPr lang="en" sz="2000" b="0" i="0" u="none" baseline="0"/>
              <a:t> </a:t>
            </a:r>
            <a:r>
              <a:rPr lang="en" sz="2000" b="1" i="0" u="none" baseline="0"/>
              <a:t>investment project</a:t>
            </a:r>
            <a:endParaRPr lang="en" alt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3230071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9" y="1510127"/>
            <a:ext cx="3585542" cy="422108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964487"/>
            <a:ext cx="5051118" cy="3312368"/>
          </a:xfrm>
          <a:prstGeom prst="rect">
            <a:avLst/>
          </a:prstGeom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1347256" y="309649"/>
            <a:ext cx="639309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 dirty="0"/>
              <a:t>Development status prior to the implementation of the</a:t>
            </a:r>
            <a:r>
              <a:rPr lang="en" sz="2000" b="0" i="0" u="none" baseline="0" dirty="0"/>
              <a:t> </a:t>
            </a:r>
            <a:r>
              <a:rPr lang="en" sz="2000" b="1" i="0" u="none" baseline="0" dirty="0"/>
              <a:t>investment project</a:t>
            </a:r>
            <a:endParaRPr lang="en" alt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79880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10244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347256" y="309649"/>
            <a:ext cx="639309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 dirty="0"/>
              <a:t>Development status prior to the implementation of the</a:t>
            </a:r>
            <a:r>
              <a:rPr lang="en" sz="2000" b="0" i="0" u="none" baseline="0" dirty="0"/>
              <a:t> </a:t>
            </a:r>
            <a:r>
              <a:rPr lang="en" sz="2000" b="1" i="0" u="none" baseline="0" dirty="0"/>
              <a:t>investment project</a:t>
            </a:r>
            <a:endParaRPr lang="en" altLang="pl-PL" sz="2000" b="1" dirty="0"/>
          </a:p>
        </p:txBody>
      </p:sp>
      <p:pic>
        <p:nvPicPr>
          <p:cNvPr id="6" name="Picture 7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79487"/>
            <a:ext cx="4024312" cy="5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175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5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7172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2022917" y="309649"/>
            <a:ext cx="490871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rtl="0">
              <a:buNone/>
            </a:pPr>
            <a:r>
              <a:rPr lang="en" sz="2000" b="1" i="0" u="none" baseline="0"/>
              <a:t>Basic objectives of the investment project</a:t>
            </a:r>
            <a:endParaRPr lang="en" altLang="pl-PL" sz="2000" b="1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11560" y="1268760"/>
            <a:ext cx="8043863" cy="499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marL="342900" indent="-342900"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558800" indent="-342900"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774700" indent="-342900"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990600" indent="-342900"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1206500" indent="-342900"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1663700" indent="-342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120900" indent="-342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2578100" indent="-342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035300" indent="-342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6858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endParaRPr lang="en" altLang="pl-PL" sz="1600" dirty="0">
              <a:solidFill>
                <a:schemeClr val="tx1"/>
              </a:solidFill>
            </a:endParaRPr>
          </a:p>
          <a:p>
            <a:endParaRPr lang="en" altLang="pl-PL" sz="1600" dirty="0">
              <a:solidFill>
                <a:schemeClr val="tx1"/>
              </a:solidFill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" sz="1800" b="0" i="0" u="none" baseline="0" dirty="0">
                <a:solidFill>
                  <a:schemeClr val="tx1"/>
                </a:solidFill>
              </a:rPr>
              <a:t>Redevelopment of the City’s representative space</a:t>
            </a:r>
            <a:endParaRPr lang="en" altLang="pl-PL" sz="1800" dirty="0">
              <a:solidFill>
                <a:schemeClr val="tx1"/>
              </a:solidFill>
            </a:endParaRPr>
          </a:p>
          <a:p>
            <a:pPr algn="l" rtl="0">
              <a:buFont typeface="Arial" panose="020B0604020202020204" pitchFamily="34" charset="0"/>
              <a:buChar char="•"/>
            </a:pPr>
            <a:endParaRPr lang="en" altLang="pl-PL" sz="1800" dirty="0">
              <a:solidFill>
                <a:schemeClr val="tx1"/>
              </a:solidFill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" sz="1800" b="0" i="0" u="none" baseline="0" dirty="0">
                <a:solidFill>
                  <a:schemeClr val="tx1"/>
                </a:solidFill>
              </a:rPr>
              <a:t>Restoration of public functions by changing the manner of </a:t>
            </a:r>
            <a:endParaRPr lang="en" altLang="pl-PL" sz="1800" dirty="0">
              <a:solidFill>
                <a:schemeClr val="tx1"/>
              </a:solidFill>
            </a:endParaRPr>
          </a:p>
          <a:p>
            <a:pPr marL="0" indent="0" algn="l" rtl="0">
              <a:tabLst>
                <a:tab pos="36195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" sz="1800" b="0" i="0" u="none" baseline="0" dirty="0">
                <a:solidFill>
                  <a:schemeClr val="tx1"/>
                </a:solidFill>
              </a:rPr>
              <a:t>	development</a:t>
            </a:r>
            <a:endParaRPr lang="en" altLang="pl-PL" sz="1800" dirty="0">
              <a:solidFill>
                <a:schemeClr val="tx1"/>
              </a:solidFill>
            </a:endParaRPr>
          </a:p>
          <a:p>
            <a:pPr algn="l" rtl="0">
              <a:buFont typeface="Arial" panose="020B0604020202020204" pitchFamily="34" charset="0"/>
              <a:buChar char="•"/>
            </a:pPr>
            <a:endParaRPr lang="en" altLang="pl-PL" sz="1800" dirty="0">
              <a:solidFill>
                <a:schemeClr val="tx1"/>
              </a:solidFill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" sz="1800" b="0" i="0" u="none" baseline="0" dirty="0">
                <a:solidFill>
                  <a:schemeClr val="tx1"/>
                </a:solidFill>
              </a:rPr>
              <a:t>Promoting the space where urban and commercial events may be held</a:t>
            </a:r>
            <a:endParaRPr lang="en" altLang="pl-PL" sz="1800" dirty="0">
              <a:solidFill>
                <a:schemeClr val="tx1"/>
              </a:solidFill>
            </a:endParaRPr>
          </a:p>
          <a:p>
            <a:pPr algn="l" rtl="0">
              <a:buFont typeface="Arial" panose="020B0604020202020204" pitchFamily="34" charset="0"/>
              <a:buChar char="•"/>
            </a:pPr>
            <a:endParaRPr lang="en" altLang="pl-PL" sz="1800" dirty="0">
              <a:solidFill>
                <a:schemeClr val="tx1"/>
              </a:solidFill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" sz="1800" b="0" i="0" u="none" baseline="0" dirty="0">
                <a:solidFill>
                  <a:schemeClr val="tx1"/>
                </a:solidFill>
              </a:rPr>
              <a:t>Improved aesthetics of the Market Square, i.a., supported with </a:t>
            </a:r>
            <a:endParaRPr lang="en" altLang="pl-PL" sz="1800" dirty="0">
              <a:solidFill>
                <a:schemeClr val="tx1"/>
              </a:solidFill>
            </a:endParaRPr>
          </a:p>
          <a:p>
            <a:pPr marL="0" indent="0" algn="l" rtl="0">
              <a:tabLst>
                <a:tab pos="36195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" sz="1800" b="0" i="0" u="none" baseline="0" dirty="0">
                <a:solidFill>
                  <a:schemeClr val="tx1"/>
                </a:solidFill>
              </a:rPr>
              <a:t>	co-financing </a:t>
            </a:r>
            <a:r>
              <a:rPr lang="pl-PL" sz="1800" b="0" i="0" u="none" baseline="0" dirty="0">
                <a:solidFill>
                  <a:schemeClr val="tx1"/>
                </a:solidFill>
              </a:rPr>
              <a:t>of </a:t>
            </a:r>
            <a:r>
              <a:rPr lang="en" sz="1800" b="0" i="0" u="none" baseline="0" dirty="0">
                <a:solidFill>
                  <a:schemeClr val="tx1"/>
                </a:solidFill>
              </a:rPr>
              <a:t>renovation of façades and roofs</a:t>
            </a:r>
            <a:endParaRPr lang="en" altLang="pl-PL" sz="1800" dirty="0">
              <a:solidFill>
                <a:schemeClr val="tx1"/>
              </a:solidFill>
            </a:endParaRPr>
          </a:p>
          <a:p>
            <a:pPr algn="l" rtl="0">
              <a:buFont typeface="Arial" panose="020B0604020202020204" pitchFamily="34" charset="0"/>
              <a:buChar char="•"/>
            </a:pPr>
            <a:endParaRPr lang="en" altLang="pl-PL" sz="1800" dirty="0">
              <a:solidFill>
                <a:schemeClr val="tx1"/>
              </a:solidFill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" sz="1800" b="0" i="0" u="none" baseline="0" dirty="0">
                <a:solidFill>
                  <a:schemeClr val="tx1"/>
                </a:solidFill>
              </a:rPr>
              <a:t>Introduction of functions creating the unique atmosphere of the place, i.a., by </a:t>
            </a:r>
            <a:endParaRPr lang="en" altLang="pl-PL" sz="1800" dirty="0">
              <a:solidFill>
                <a:schemeClr val="tx1"/>
              </a:solidFill>
            </a:endParaRPr>
          </a:p>
          <a:p>
            <a:pPr marL="0" indent="0" algn="l" rtl="0">
              <a:tabLst>
                <a:tab pos="36195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" sz="1800" b="0" i="0" u="none" baseline="0" dirty="0">
                <a:solidFill>
                  <a:schemeClr val="tx1"/>
                </a:solidFill>
              </a:rPr>
              <a:t>	changing the function of the premises located around the Market Square </a:t>
            </a:r>
            <a:endParaRPr lang="pl-PL" sz="1800" b="0" i="0" u="none" baseline="0" dirty="0">
              <a:solidFill>
                <a:schemeClr val="tx1"/>
              </a:solidFill>
            </a:endParaRPr>
          </a:p>
          <a:p>
            <a:pPr marL="0" indent="0" algn="l" rtl="0">
              <a:tabLst>
                <a:tab pos="36195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sz="1800" dirty="0">
                <a:solidFill>
                  <a:schemeClr val="tx1"/>
                </a:solidFill>
              </a:rPr>
              <a:t>	</a:t>
            </a:r>
            <a:r>
              <a:rPr lang="en" sz="1800" b="0" i="0" u="none" baseline="0" dirty="0">
                <a:solidFill>
                  <a:schemeClr val="tx1"/>
                </a:solidFill>
              </a:rPr>
              <a:t>into catering facilities and centre-forming outlets</a:t>
            </a:r>
            <a:endParaRPr lang="en" altLang="pl-PL" sz="1800" dirty="0">
              <a:solidFill>
                <a:schemeClr val="tx1"/>
              </a:solidFill>
            </a:endParaRPr>
          </a:p>
          <a:p>
            <a:pPr marL="0" indent="0" algn="l" rtl="0"/>
            <a:endParaRPr lang="en" altLang="pl-PL" sz="1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sentation xmlns="59bc4542-95a4-46f8-a0b1-d1dd263652a2" xsi:nil="true"/>
    <Gdynia xmlns="59bc4542-95a4-46f8-a0b1-d1dd263652a2">Gdynia</Gdynia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3B7F3A28A1842911455581821A162" ma:contentTypeVersion="3" ma:contentTypeDescription="Create a new document." ma:contentTypeScope="" ma:versionID="b99eba562b564fdffcdcf7ba157dbcb8">
  <xsd:schema xmlns:xsd="http://www.w3.org/2001/XMLSchema" xmlns:xs="http://www.w3.org/2001/XMLSchema" xmlns:p="http://schemas.microsoft.com/office/2006/metadata/properties" xmlns:ns1="http://schemas.microsoft.com/sharepoint/v3" xmlns:ns2="59bc4542-95a4-46f8-a0b1-d1dd263652a2" targetNamespace="http://schemas.microsoft.com/office/2006/metadata/properties" ma:root="true" ma:fieldsID="494fe04f44ec92e107794455929ce918" ns1:_="" ns2:_="">
    <xsd:import namespace="http://schemas.microsoft.com/sharepoint/v3"/>
    <xsd:import namespace="59bc4542-95a4-46f8-a0b1-d1dd263652a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Gdynia"/>
                <xsd:element ref="ns2:Present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bc4542-95a4-46f8-a0b1-d1dd263652a2" elementFormDefault="qualified">
    <xsd:import namespace="http://schemas.microsoft.com/office/2006/documentManagement/types"/>
    <xsd:import namespace="http://schemas.microsoft.com/office/infopath/2007/PartnerControls"/>
    <xsd:element name="Gdynia" ma:index="10" ma:displayName="Gdynia" ma:default="Gdynia" ma:format="RadioButtons" ma:indexed="true" ma:internalName="Gdynia">
      <xsd:simpleType>
        <xsd:restriction base="dms:Choice">
          <xsd:enumeration value="Gdynia"/>
          <xsd:enumeration value="No Gdynia"/>
        </xsd:restriction>
      </xsd:simpleType>
    </xsd:element>
    <xsd:element name="Presentation" ma:index="11" nillable="true" ma:displayName="Presentation" ma:internalName="Presenta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3B1D43-CF96-4C5F-9B09-4FDF2C6D0A9B}"/>
</file>

<file path=customXml/itemProps2.xml><?xml version="1.0" encoding="utf-8"?>
<ds:datastoreItem xmlns:ds="http://schemas.openxmlformats.org/officeDocument/2006/customXml" ds:itemID="{5D7CF635-AA3F-4748-B107-7BC6D26C1887}"/>
</file>

<file path=customXml/itemProps3.xml><?xml version="1.0" encoding="utf-8"?>
<ds:datastoreItem xmlns:ds="http://schemas.openxmlformats.org/officeDocument/2006/customXml" ds:itemID="{5C68FC21-B61B-4D6E-BAF0-890E8C45A0D8}"/>
</file>

<file path=docProps/app.xml><?xml version="1.0" encoding="utf-8"?>
<Properties xmlns="http://schemas.openxmlformats.org/officeDocument/2006/extended-properties" xmlns:vt="http://schemas.openxmlformats.org/officeDocument/2006/docPropsVTypes">
  <TotalTime>6360</TotalTime>
  <Words>625</Words>
  <Application>Microsoft Office PowerPoint</Application>
  <PresentationFormat>On-screen Show (4:3)</PresentationFormat>
  <Paragraphs>94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Arial Unicode MS</vt:lpstr>
      <vt:lpstr>Times New Roman</vt:lpstr>
      <vt:lpstr>Projekt domyślny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</vt:lpstr>
    </vt:vector>
  </TitlesOfParts>
  <Company>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um</dc:creator>
  <cp:lastModifiedBy>Endrik Marfia</cp:lastModifiedBy>
  <cp:revision>239</cp:revision>
  <cp:lastPrinted>2017-04-10T11:57:19Z</cp:lastPrinted>
  <dcterms:created xsi:type="dcterms:W3CDTF">2011-10-25T07:47:55Z</dcterms:created>
  <dcterms:modified xsi:type="dcterms:W3CDTF">2021-10-05T09:28:17Z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0x01010030B3B7F3A28A1842911455581821A162</vt:lpwstr>
  </property>
</Properties>
</file>