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olors2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2" r:id="rId3"/>
    <p:sldId id="295" r:id="rId4"/>
    <p:sldId id="314" r:id="rId5"/>
    <p:sldId id="260" r:id="rId6"/>
    <p:sldId id="305" r:id="rId7"/>
    <p:sldId id="311" r:id="rId8"/>
    <p:sldId id="312" r:id="rId9"/>
    <p:sldId id="315" r:id="rId10"/>
    <p:sldId id="304" r:id="rId11"/>
    <p:sldId id="318" r:id="rId12"/>
    <p:sldId id="316" r:id="rId13"/>
    <p:sldId id="321" r:id="rId14"/>
    <p:sldId id="322" r:id="rId15"/>
    <p:sldId id="317" r:id="rId16"/>
    <p:sldId id="319" r:id="rId17"/>
    <p:sldId id="320" r:id="rId18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032" autoAdjust="0"/>
  </p:normalViewPr>
  <p:slideViewPr>
    <p:cSldViewPr snapToGrid="0">
      <p:cViewPr>
        <p:scale>
          <a:sx n="98" d="100"/>
          <a:sy n="98" d="100"/>
        </p:scale>
        <p:origin x="-10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Arkusz1!$D$2</c:f>
              <c:strCache>
                <c:ptCount val="1"/>
                <c:pt idx="0">
                  <c:v>Alokacja ZIT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Arkusz1!$C$3:$C$10</c:f>
              <c:strCache>
                <c:ptCount val="8"/>
                <c:pt idx="0">
                  <c:v>3a</c:v>
                </c:pt>
                <c:pt idx="1">
                  <c:v>10i</c:v>
                </c:pt>
                <c:pt idx="2">
                  <c:v>10iv</c:v>
                </c:pt>
                <c:pt idx="3">
                  <c:v>7b</c:v>
                </c:pt>
                <c:pt idx="4">
                  <c:v>4e</c:v>
                </c:pt>
                <c:pt idx="5">
                  <c:v>9iv</c:v>
                </c:pt>
                <c:pt idx="6">
                  <c:v>10a</c:v>
                </c:pt>
                <c:pt idx="7">
                  <c:v>9a</c:v>
                </c:pt>
              </c:strCache>
            </c:strRef>
          </c:cat>
          <c:val>
            <c:numRef>
              <c:f>Arkusz1!$D$3:$D$10</c:f>
              <c:numCache>
                <c:formatCode>#,##0.00</c:formatCode>
                <c:ptCount val="8"/>
                <c:pt idx="0">
                  <c:v>12146051</c:v>
                </c:pt>
                <c:pt idx="1">
                  <c:v>1554888</c:v>
                </c:pt>
                <c:pt idx="2">
                  <c:v>4271357</c:v>
                </c:pt>
                <c:pt idx="3">
                  <c:v>1570183</c:v>
                </c:pt>
                <c:pt idx="4">
                  <c:v>27972269</c:v>
                </c:pt>
                <c:pt idx="5">
                  <c:v>2989950</c:v>
                </c:pt>
                <c:pt idx="6">
                  <c:v>22718920</c:v>
                </c:pt>
                <c:pt idx="7">
                  <c:v>2776382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70C0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Arkusz1!$F$40:$F$42</c:f>
              <c:strCache>
                <c:ptCount val="3"/>
                <c:pt idx="0">
                  <c:v>Projekty zintegrowane</c:v>
                </c:pt>
                <c:pt idx="1">
                  <c:v>Projekty EFS</c:v>
                </c:pt>
                <c:pt idx="2">
                  <c:v>Projekty EFRR</c:v>
                </c:pt>
              </c:strCache>
            </c:strRef>
          </c:cat>
          <c:val>
            <c:numRef>
              <c:f>Arkusz1!$G$40:$G$42</c:f>
              <c:numCache>
                <c:formatCode>#,##0.00</c:formatCode>
                <c:ptCount val="3"/>
                <c:pt idx="0">
                  <c:v>39774391.20073013</c:v>
                </c:pt>
                <c:pt idx="1">
                  <c:v>5868064.2274468821</c:v>
                </c:pt>
                <c:pt idx="2">
                  <c:v>41271279.623489074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</c:spPr>
  <c:txPr>
    <a:bodyPr/>
    <a:lstStyle/>
    <a:p>
      <a:pPr>
        <a:defRPr sz="14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2D692-CB3F-4D63-B55B-A2633DC012DF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23D6FB-CA3D-41BF-BB60-24E2FD909620}">
      <dgm:prSet phldrT="[Tekst]" custT="1"/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sz="20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Bialystok</a:t>
          </a:r>
          <a:r>
            <a:rPr lang="pl-PL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20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Functional</a:t>
          </a:r>
          <a:r>
            <a:rPr lang="pl-PL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20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Area</a:t>
          </a:r>
          <a:r>
            <a:rPr lang="pl-PL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–</a:t>
          </a:r>
        </a:p>
        <a:p>
          <a:r>
            <a:rPr lang="en-US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attractive place to work and live</a:t>
          </a:r>
          <a:endParaRPr lang="pl-PL" sz="20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0ABE435-940E-4B4F-BB05-FDF99FA298CF}" type="parTrans" cxnId="{DADD245F-7020-4785-8889-67D6BE34C9D7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FBAAC0A-6A53-4273-A9FA-B4D4CBD18E23}" type="sibTrans" cxnId="{DADD245F-7020-4785-8889-67D6BE34C9D7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CD559F1-130C-4283-B589-1E7C1C12A415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 anchor="t"/>
        <a:lstStyle/>
        <a:p>
          <a:pPr>
            <a:spcAft>
              <a:spcPts val="600"/>
            </a:spcAft>
          </a:pPr>
          <a:r>
            <a:rPr lang="pl-PL" sz="14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 1.</a:t>
          </a:r>
        </a:p>
        <a:p>
          <a:pPr>
            <a:spcAft>
              <a:spcPct val="35000"/>
            </a:spcAft>
          </a:pPr>
          <a:r>
            <a:rPr lang="pl-PL" sz="1400" dirty="0" smtClean="0">
              <a:solidFill>
                <a:schemeClr val="tx1"/>
              </a:solidFill>
              <a:latin typeface="Garamond" panose="02020404030301010803" pitchFamily="18" charset="0"/>
            </a:rPr>
            <a:t>Investment </a:t>
          </a:r>
          <a:r>
            <a:rPr lang="pl-PL" sz="1400" dirty="0" err="1" smtClean="0">
              <a:solidFill>
                <a:schemeClr val="tx1"/>
              </a:solidFill>
              <a:latin typeface="Garamond" panose="02020404030301010803" pitchFamily="18" charset="0"/>
            </a:rPr>
            <a:t>attractiveness</a:t>
          </a:r>
          <a:endParaRPr lang="pl-PL" sz="14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>
            <a:spcAft>
              <a:spcPct val="35000"/>
            </a:spcAft>
          </a:pPr>
          <a:endParaRPr lang="pl-PL" sz="14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>
            <a:spcAft>
              <a:spcPct val="35000"/>
            </a:spcAft>
          </a:pPr>
          <a:endParaRPr lang="pl-PL" sz="1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61D15C2-AA3C-44A0-9E9C-2B14B203A565}" type="parTrans" cxnId="{D59C3CF1-6EA5-43EA-A46F-4A65511A6D34}">
      <dgm:prSet/>
      <dgm:spPr>
        <a:solidFill>
          <a:srgbClr val="FFFF66"/>
        </a:solidFill>
        <a:ln>
          <a:solidFill>
            <a:srgbClr val="C00000"/>
          </a:solidFill>
        </a:ln>
      </dgm:spPr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1ECD7EA-45B3-47D3-8F02-7572E65F9655}" type="sibTrans" cxnId="{D59C3CF1-6EA5-43EA-A46F-4A65511A6D34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1697E2F-8CE4-4F2F-A11D-35DAB1FF79B8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 anchor="t"/>
        <a:lstStyle/>
        <a:p>
          <a:pPr>
            <a:spcAft>
              <a:spcPts val="600"/>
            </a:spcAft>
          </a:pPr>
          <a:r>
            <a:rPr lang="pl-PL" sz="14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 2.</a:t>
          </a:r>
        </a:p>
        <a:p>
          <a:pPr>
            <a:spcAft>
              <a:spcPct val="35000"/>
            </a:spcAft>
          </a:pPr>
          <a:r>
            <a:rPr lang="pl-PL" sz="1400" dirty="0" err="1" smtClean="0">
              <a:solidFill>
                <a:schemeClr val="tx1"/>
              </a:solidFill>
              <a:latin typeface="Garamond" panose="02020404030301010803" pitchFamily="18" charset="0"/>
            </a:rPr>
            <a:t>Competences</a:t>
          </a:r>
          <a:r>
            <a:rPr lang="pl-PL" sz="1400" dirty="0" smtClean="0">
              <a:solidFill>
                <a:schemeClr val="tx1"/>
              </a:solidFill>
              <a:latin typeface="Garamond" panose="02020404030301010803" pitchFamily="18" charset="0"/>
            </a:rPr>
            <a:t> to </a:t>
          </a:r>
          <a:r>
            <a:rPr lang="pl-PL" sz="1400" dirty="0" err="1" smtClean="0">
              <a:solidFill>
                <a:schemeClr val="tx1"/>
              </a:solidFill>
              <a:latin typeface="Garamond" panose="02020404030301010803" pitchFamily="18" charset="0"/>
            </a:rPr>
            <a:t>work</a:t>
          </a:r>
          <a:endParaRPr lang="pl-PL" sz="1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603DFC7-88B9-4C3E-B7D6-7CCA3E1EB39B}" type="parTrans" cxnId="{27888DF3-7C45-4E0F-8EDF-5BD98379804B}">
      <dgm:prSet/>
      <dgm:spPr>
        <a:ln>
          <a:solidFill>
            <a:srgbClr val="C00000"/>
          </a:solidFill>
        </a:ln>
      </dgm:spPr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99A971E-78D3-470C-9AE6-49C0A1D6B41E}" type="sibTrans" cxnId="{27888DF3-7C45-4E0F-8EDF-5BD98379804B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6CE984E-FEB9-43BC-8B78-E9D5A469913D}">
      <dgm:prSet phldrT="[Tekst]" custT="1"/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 anchor="t"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pl-PL" sz="14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 3.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pl-PL" sz="1400" dirty="0" smtClean="0">
              <a:solidFill>
                <a:schemeClr val="tx1"/>
              </a:solidFill>
              <a:latin typeface="Garamond" panose="02020404030301010803" pitchFamily="18" charset="0"/>
            </a:rPr>
            <a:t>Accessibility to </a:t>
          </a:r>
          <a:r>
            <a:rPr lang="pl-PL" sz="1400" dirty="0" err="1" smtClean="0">
              <a:solidFill>
                <a:schemeClr val="tx1"/>
              </a:solidFill>
              <a:latin typeface="Garamond" panose="02020404030301010803" pitchFamily="18" charset="0"/>
            </a:rPr>
            <a:t>culture</a:t>
          </a:r>
          <a:endParaRPr lang="pl-PL" sz="1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5F2A413-F1FE-4181-AC2A-6DE48E76743B}" type="parTrans" cxnId="{653EE6CE-AA0B-48CC-8242-C22AAB5DE3D8}">
      <dgm:prSet/>
      <dgm:spPr>
        <a:ln>
          <a:solidFill>
            <a:srgbClr val="C00000"/>
          </a:solidFill>
        </a:ln>
      </dgm:spPr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C4BDBA6-C9B6-4061-A1D8-6F8359B8692D}" type="sibTrans" cxnId="{653EE6CE-AA0B-48CC-8242-C22AAB5DE3D8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B8DD772-F14F-4685-A3FB-24E137F3B763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>
            <a:spcAft>
              <a:spcPts val="600"/>
            </a:spcAft>
          </a:pPr>
          <a:r>
            <a:rPr lang="pl-PL" sz="14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 5.</a:t>
          </a:r>
        </a:p>
        <a:p>
          <a:pPr>
            <a:spcAft>
              <a:spcPts val="0"/>
            </a:spcAft>
          </a:pPr>
          <a:r>
            <a:rPr lang="pl-PL" sz="1400" b="0" dirty="0" err="1" smtClean="0">
              <a:solidFill>
                <a:schemeClr val="tx1"/>
              </a:solidFill>
              <a:latin typeface="Garamond" panose="02020404030301010803" pitchFamily="18" charset="0"/>
            </a:rPr>
            <a:t>Low-carbon</a:t>
          </a:r>
          <a:r>
            <a:rPr lang="pl-PL" sz="1400" b="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dirty="0" err="1" smtClean="0">
              <a:solidFill>
                <a:schemeClr val="tx1"/>
              </a:solidFill>
              <a:latin typeface="Garamond" panose="02020404030301010803" pitchFamily="18" charset="0"/>
            </a:rPr>
            <a:t>economy</a:t>
          </a:r>
          <a:r>
            <a:rPr lang="pl-PL" sz="1400" b="0" dirty="0" smtClean="0">
              <a:solidFill>
                <a:schemeClr val="tx1"/>
              </a:solidFill>
              <a:latin typeface="Garamond" panose="02020404030301010803" pitchFamily="18" charset="0"/>
            </a:rPr>
            <a:t> and </a:t>
          </a:r>
        </a:p>
        <a:p>
          <a:pPr>
            <a:spcAft>
              <a:spcPts val="0"/>
            </a:spcAft>
          </a:pPr>
          <a:r>
            <a:rPr lang="pl-PL" sz="1400" b="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dirty="0" err="1" smtClean="0">
              <a:solidFill>
                <a:schemeClr val="tx1"/>
              </a:solidFill>
              <a:latin typeface="Garamond" panose="02020404030301010803" pitchFamily="18" charset="0"/>
            </a:rPr>
            <a:t>environmental</a:t>
          </a:r>
          <a:r>
            <a:rPr lang="pl-PL" sz="1400" b="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dirty="0" err="1" smtClean="0">
              <a:solidFill>
                <a:schemeClr val="tx1"/>
              </a:solidFill>
              <a:latin typeface="Garamond" panose="02020404030301010803" pitchFamily="18" charset="0"/>
            </a:rPr>
            <a:t>protection</a:t>
          </a:r>
          <a:endParaRPr lang="pl-PL" sz="1400" b="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80D5B3F-0971-4005-9D9E-BD60ABADE592}" type="parTrans" cxnId="{180327C9-EA24-4FEA-84D9-2ADF4B02CA82}">
      <dgm:prSet/>
      <dgm:spPr>
        <a:ln>
          <a:solidFill>
            <a:srgbClr val="C00000"/>
          </a:solidFill>
        </a:ln>
      </dgm:spPr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53FA753-6D56-4472-9A2E-893A7580541E}" type="sibTrans" cxnId="{180327C9-EA24-4FEA-84D9-2ADF4B02CA8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B5C4CBE-488D-487B-A4E7-8B1458041130}">
      <dgm:prSet custT="1"/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 anchor="t"/>
        <a:lstStyle/>
        <a:p>
          <a:pPr>
            <a:spcAft>
              <a:spcPts val="600"/>
            </a:spcAft>
          </a:pPr>
          <a:r>
            <a:rPr lang="pl-PL" sz="14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 6.</a:t>
          </a:r>
        </a:p>
        <a:p>
          <a:pPr>
            <a:spcAft>
              <a:spcPct val="35000"/>
            </a:spcAft>
          </a:pPr>
          <a:r>
            <a:rPr lang="pl-PL" sz="1400" dirty="0" smtClean="0">
              <a:solidFill>
                <a:schemeClr val="tx1"/>
              </a:solidFill>
              <a:latin typeface="Garamond" panose="02020404030301010803" pitchFamily="18" charset="0"/>
            </a:rPr>
            <a:t>Accessibility of </a:t>
          </a:r>
          <a:r>
            <a:rPr lang="pl-PL" sz="1400" dirty="0" err="1" smtClean="0">
              <a:solidFill>
                <a:schemeClr val="tx1"/>
              </a:solidFill>
              <a:latin typeface="Garamond" panose="02020404030301010803" pitchFamily="18" charset="0"/>
            </a:rPr>
            <a:t>communication</a:t>
          </a:r>
          <a:endParaRPr lang="pl-PL" sz="14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>
            <a:spcAft>
              <a:spcPct val="35000"/>
            </a:spcAft>
          </a:pPr>
          <a:endParaRPr lang="pl-PL" sz="1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4EB5176-D346-4D6C-BD27-9DC3306B724B}" type="parTrans" cxnId="{ECE08732-08C8-44F9-A72C-8ABE38AFC668}">
      <dgm:prSet/>
      <dgm:spPr>
        <a:ln>
          <a:solidFill>
            <a:srgbClr val="C00000"/>
          </a:solidFill>
        </a:ln>
      </dgm:spPr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7766538-BD95-4451-9D4E-6340AB207E49}" type="sibTrans" cxnId="{ECE08732-08C8-44F9-A72C-8ABE38AFC668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F101C33-CA6C-473F-8D29-D2D8A623C79D}">
      <dgm:prSet custT="1"/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 anchor="t"/>
        <a:lstStyle/>
        <a:p>
          <a:pPr>
            <a:spcAft>
              <a:spcPts val="600"/>
            </a:spcAft>
          </a:pPr>
          <a:r>
            <a:rPr lang="pl-PL" sz="14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 7.</a:t>
          </a:r>
        </a:p>
        <a:p>
          <a:pPr>
            <a:spcAft>
              <a:spcPct val="35000"/>
            </a:spcAft>
          </a:pPr>
          <a:r>
            <a:rPr lang="pl-PL" sz="1400" dirty="0" smtClean="0">
              <a:solidFill>
                <a:schemeClr val="tx1"/>
              </a:solidFill>
              <a:latin typeface="Garamond" panose="02020404030301010803" pitchFamily="18" charset="0"/>
            </a:rPr>
            <a:t>Integration </a:t>
          </a:r>
          <a:r>
            <a:rPr lang="pl-PL" sz="1400" dirty="0" err="1" smtClean="0">
              <a:solidFill>
                <a:schemeClr val="tx1"/>
              </a:solidFill>
              <a:latin typeface="Garamond" panose="02020404030301010803" pitchFamily="18" charset="0"/>
            </a:rPr>
            <a:t>stategic</a:t>
          </a:r>
          <a:r>
            <a:rPr lang="pl-PL" sz="1400" dirty="0" smtClean="0">
              <a:solidFill>
                <a:schemeClr val="tx1"/>
              </a:solidFill>
              <a:latin typeface="Garamond" panose="02020404030301010803" pitchFamily="18" charset="0"/>
            </a:rPr>
            <a:t> development management of BFA</a:t>
          </a:r>
          <a:endParaRPr lang="pl-PL" sz="1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AE17B11-851E-494D-8E64-71B17419A61F}" type="parTrans" cxnId="{36C0580C-7C30-45C0-8016-CF38747A4551}">
      <dgm:prSet/>
      <dgm:spPr>
        <a:ln>
          <a:solidFill>
            <a:srgbClr val="C00000"/>
          </a:solidFill>
        </a:ln>
      </dgm:spPr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B9F59C5-C2F0-45B1-BF59-653E9E086DC9}" type="sibTrans" cxnId="{36C0580C-7C30-45C0-8016-CF38747A4551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D7C1FCF-0AFB-42F8-92B4-1001903040A5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 anchor="t"/>
        <a:lstStyle/>
        <a:p>
          <a:pPr>
            <a:spcAft>
              <a:spcPct val="35000"/>
            </a:spcAft>
          </a:pPr>
          <a:r>
            <a:rPr lang="pl-PL" sz="14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 4.</a:t>
          </a:r>
        </a:p>
        <a:p>
          <a:pPr>
            <a:spcAft>
              <a:spcPts val="0"/>
            </a:spcAft>
          </a:pPr>
          <a:r>
            <a:rPr lang="pl-PL" sz="1400" b="0" dirty="0" smtClean="0">
              <a:solidFill>
                <a:schemeClr val="tx1"/>
              </a:solidFill>
              <a:latin typeface="Garamond" panose="02020404030301010803" pitchFamily="18" charset="0"/>
            </a:rPr>
            <a:t>Active </a:t>
          </a:r>
          <a:r>
            <a:rPr lang="pl-PL" sz="1400" b="0" dirty="0" err="1" smtClean="0">
              <a:solidFill>
                <a:schemeClr val="tx1"/>
              </a:solidFill>
              <a:latin typeface="Garamond" panose="02020404030301010803" pitchFamily="18" charset="0"/>
            </a:rPr>
            <a:t>social</a:t>
          </a:r>
          <a:r>
            <a:rPr lang="pl-PL" sz="1400" b="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dirty="0" err="1" smtClean="0">
              <a:solidFill>
                <a:schemeClr val="tx1"/>
              </a:solidFill>
              <a:latin typeface="Garamond" panose="02020404030301010803" pitchFamily="18" charset="0"/>
            </a:rPr>
            <a:t>integration</a:t>
          </a:r>
          <a:endParaRPr lang="pl-PL" sz="1400" b="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B982AB1-7E95-44F3-B90B-38EAE2EF2EC5}" type="parTrans" cxnId="{76AB61C8-84BF-4009-A0D2-1422F99AF875}">
      <dgm:prSet/>
      <dgm:spPr>
        <a:ln>
          <a:solidFill>
            <a:srgbClr val="C00000"/>
          </a:solidFill>
        </a:ln>
      </dgm:spPr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6ABFE24-B3C0-4E94-8565-0E0CA0DF0A5A}" type="sibTrans" cxnId="{76AB61C8-84BF-4009-A0D2-1422F99AF875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EE0505C-0F90-4204-B68C-1D8AB9E481C3}" type="pres">
      <dgm:prSet presAssocID="{1432D692-CB3F-4D63-B55B-A2633DC012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BB95CB0-6FBF-43EB-9E33-06865603DEC7}" type="pres">
      <dgm:prSet presAssocID="{BC23D6FB-CA3D-41BF-BB60-24E2FD909620}" presName="hierRoot1" presStyleCnt="0">
        <dgm:presLayoutVars>
          <dgm:hierBranch val="init"/>
        </dgm:presLayoutVars>
      </dgm:prSet>
      <dgm:spPr/>
    </dgm:pt>
    <dgm:pt modelId="{4D31442D-2FFB-4CE6-9F4C-D4858075A91C}" type="pres">
      <dgm:prSet presAssocID="{BC23D6FB-CA3D-41BF-BB60-24E2FD909620}" presName="rootComposite1" presStyleCnt="0"/>
      <dgm:spPr/>
    </dgm:pt>
    <dgm:pt modelId="{6BF74734-B536-4A25-A851-E869BB615A11}" type="pres">
      <dgm:prSet presAssocID="{BC23D6FB-CA3D-41BF-BB60-24E2FD909620}" presName="rootText1" presStyleLbl="node0" presStyleIdx="0" presStyleCnt="1" custScaleX="455536" custScaleY="169098" custLinFactY="-39069" custLinFactNeighborX="6092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49AA327-0970-4C5D-9A39-C365A133FD5D}" type="pres">
      <dgm:prSet presAssocID="{BC23D6FB-CA3D-41BF-BB60-24E2FD909620}" presName="rootConnector1" presStyleLbl="node1" presStyleIdx="0" presStyleCnt="0"/>
      <dgm:spPr/>
      <dgm:t>
        <a:bodyPr/>
        <a:lstStyle/>
        <a:p>
          <a:endParaRPr lang="pl-PL"/>
        </a:p>
      </dgm:t>
    </dgm:pt>
    <dgm:pt modelId="{80FAB332-68B5-4B67-A337-AEF60A85BAB5}" type="pres">
      <dgm:prSet presAssocID="{BC23D6FB-CA3D-41BF-BB60-24E2FD909620}" presName="hierChild2" presStyleCnt="0"/>
      <dgm:spPr/>
    </dgm:pt>
    <dgm:pt modelId="{E79B4DCA-2E0D-4B84-985C-1BFD9313F776}" type="pres">
      <dgm:prSet presAssocID="{E61D15C2-AA3C-44A0-9E9C-2B14B203A565}" presName="Name37" presStyleLbl="parChTrans1D2" presStyleIdx="0" presStyleCnt="7"/>
      <dgm:spPr/>
      <dgm:t>
        <a:bodyPr/>
        <a:lstStyle/>
        <a:p>
          <a:endParaRPr lang="pl-PL"/>
        </a:p>
      </dgm:t>
    </dgm:pt>
    <dgm:pt modelId="{3FAD53E1-6F1B-43E9-A8CF-75FB7FA43442}" type="pres">
      <dgm:prSet presAssocID="{3CD559F1-130C-4283-B589-1E7C1C12A415}" presName="hierRoot2" presStyleCnt="0">
        <dgm:presLayoutVars>
          <dgm:hierBranch val="init"/>
        </dgm:presLayoutVars>
      </dgm:prSet>
      <dgm:spPr/>
    </dgm:pt>
    <dgm:pt modelId="{1AB67A8E-46EE-4EAE-A889-7C594E00B191}" type="pres">
      <dgm:prSet presAssocID="{3CD559F1-130C-4283-B589-1E7C1C12A415}" presName="rootComposite" presStyleCnt="0"/>
      <dgm:spPr/>
    </dgm:pt>
    <dgm:pt modelId="{66048803-20FB-476C-A922-9830C96ED3C5}" type="pres">
      <dgm:prSet presAssocID="{3CD559F1-130C-4283-B589-1E7C1C12A415}" presName="rootText" presStyleLbl="node2" presStyleIdx="0" presStyleCnt="7" custScaleY="2555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DE47AC-1D12-42E6-BA1D-6E304F18CFD3}" type="pres">
      <dgm:prSet presAssocID="{3CD559F1-130C-4283-B589-1E7C1C12A415}" presName="rootConnector" presStyleLbl="node2" presStyleIdx="0" presStyleCnt="7"/>
      <dgm:spPr/>
      <dgm:t>
        <a:bodyPr/>
        <a:lstStyle/>
        <a:p>
          <a:endParaRPr lang="pl-PL"/>
        </a:p>
      </dgm:t>
    </dgm:pt>
    <dgm:pt modelId="{E83913DA-00E4-4798-9B65-D9CA69239547}" type="pres">
      <dgm:prSet presAssocID="{3CD559F1-130C-4283-B589-1E7C1C12A415}" presName="hierChild4" presStyleCnt="0"/>
      <dgm:spPr/>
    </dgm:pt>
    <dgm:pt modelId="{D82AB6D0-6DFE-43BB-A6FD-2A1C4C809427}" type="pres">
      <dgm:prSet presAssocID="{3CD559F1-130C-4283-B589-1E7C1C12A415}" presName="hierChild5" presStyleCnt="0"/>
      <dgm:spPr/>
    </dgm:pt>
    <dgm:pt modelId="{8D46032C-CFB1-488F-BDE4-8F3D6AC03812}" type="pres">
      <dgm:prSet presAssocID="{A603DFC7-88B9-4C3E-B7D6-7CCA3E1EB39B}" presName="Name37" presStyleLbl="parChTrans1D2" presStyleIdx="1" presStyleCnt="7"/>
      <dgm:spPr/>
      <dgm:t>
        <a:bodyPr/>
        <a:lstStyle/>
        <a:p>
          <a:endParaRPr lang="pl-PL"/>
        </a:p>
      </dgm:t>
    </dgm:pt>
    <dgm:pt modelId="{8E0B8CD9-1232-4384-9CC1-24E1DD1303D2}" type="pres">
      <dgm:prSet presAssocID="{11697E2F-8CE4-4F2F-A11D-35DAB1FF79B8}" presName="hierRoot2" presStyleCnt="0">
        <dgm:presLayoutVars>
          <dgm:hierBranch val="init"/>
        </dgm:presLayoutVars>
      </dgm:prSet>
      <dgm:spPr/>
    </dgm:pt>
    <dgm:pt modelId="{BAA3C192-E477-4E5C-B1FB-935DCFC55C40}" type="pres">
      <dgm:prSet presAssocID="{11697E2F-8CE4-4F2F-A11D-35DAB1FF79B8}" presName="rootComposite" presStyleCnt="0"/>
      <dgm:spPr/>
    </dgm:pt>
    <dgm:pt modelId="{0D6C7AF7-6F0A-407E-B360-DB025D858ED0}" type="pres">
      <dgm:prSet presAssocID="{11697E2F-8CE4-4F2F-A11D-35DAB1FF79B8}" presName="rootText" presStyleLbl="node2" presStyleIdx="1" presStyleCnt="7" custScaleY="2555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D85AA9C-B1EF-46FB-A099-8DF102041552}" type="pres">
      <dgm:prSet presAssocID="{11697E2F-8CE4-4F2F-A11D-35DAB1FF79B8}" presName="rootConnector" presStyleLbl="node2" presStyleIdx="1" presStyleCnt="7"/>
      <dgm:spPr/>
      <dgm:t>
        <a:bodyPr/>
        <a:lstStyle/>
        <a:p>
          <a:endParaRPr lang="pl-PL"/>
        </a:p>
      </dgm:t>
    </dgm:pt>
    <dgm:pt modelId="{53B4C0F6-1C8B-441C-853E-766D8F47D5B2}" type="pres">
      <dgm:prSet presAssocID="{11697E2F-8CE4-4F2F-A11D-35DAB1FF79B8}" presName="hierChild4" presStyleCnt="0"/>
      <dgm:spPr/>
    </dgm:pt>
    <dgm:pt modelId="{B5F776F1-7B4E-4B76-8D6A-D867326091DF}" type="pres">
      <dgm:prSet presAssocID="{11697E2F-8CE4-4F2F-A11D-35DAB1FF79B8}" presName="hierChild5" presStyleCnt="0"/>
      <dgm:spPr/>
    </dgm:pt>
    <dgm:pt modelId="{4032C976-E659-41AC-A120-52F15314AC86}" type="pres">
      <dgm:prSet presAssocID="{75F2A413-F1FE-4181-AC2A-6DE48E76743B}" presName="Name37" presStyleLbl="parChTrans1D2" presStyleIdx="2" presStyleCnt="7"/>
      <dgm:spPr/>
      <dgm:t>
        <a:bodyPr/>
        <a:lstStyle/>
        <a:p>
          <a:endParaRPr lang="pl-PL"/>
        </a:p>
      </dgm:t>
    </dgm:pt>
    <dgm:pt modelId="{D67C113B-8187-48E9-8EF2-608E5FFD343D}" type="pres">
      <dgm:prSet presAssocID="{C6CE984E-FEB9-43BC-8B78-E9D5A469913D}" presName="hierRoot2" presStyleCnt="0">
        <dgm:presLayoutVars>
          <dgm:hierBranch val="init"/>
        </dgm:presLayoutVars>
      </dgm:prSet>
      <dgm:spPr/>
    </dgm:pt>
    <dgm:pt modelId="{5CBB3FA5-09C8-4CD1-8295-974A3257E883}" type="pres">
      <dgm:prSet presAssocID="{C6CE984E-FEB9-43BC-8B78-E9D5A469913D}" presName="rootComposite" presStyleCnt="0"/>
      <dgm:spPr/>
    </dgm:pt>
    <dgm:pt modelId="{478E0A6B-9097-4722-B748-BABAE68247F8}" type="pres">
      <dgm:prSet presAssocID="{C6CE984E-FEB9-43BC-8B78-E9D5A469913D}" presName="rootText" presStyleLbl="node2" presStyleIdx="2" presStyleCnt="7" custScaleY="2555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1CD5233-D5B5-47CF-85F9-6F800E481D85}" type="pres">
      <dgm:prSet presAssocID="{C6CE984E-FEB9-43BC-8B78-E9D5A469913D}" presName="rootConnector" presStyleLbl="node2" presStyleIdx="2" presStyleCnt="7"/>
      <dgm:spPr/>
      <dgm:t>
        <a:bodyPr/>
        <a:lstStyle/>
        <a:p>
          <a:endParaRPr lang="pl-PL"/>
        </a:p>
      </dgm:t>
    </dgm:pt>
    <dgm:pt modelId="{F345179B-EE71-4773-B266-68A186EFF137}" type="pres">
      <dgm:prSet presAssocID="{C6CE984E-FEB9-43BC-8B78-E9D5A469913D}" presName="hierChild4" presStyleCnt="0"/>
      <dgm:spPr/>
    </dgm:pt>
    <dgm:pt modelId="{E670EFDD-A70E-4655-82A2-ACB60D11A75E}" type="pres">
      <dgm:prSet presAssocID="{C6CE984E-FEB9-43BC-8B78-E9D5A469913D}" presName="hierChild5" presStyleCnt="0"/>
      <dgm:spPr/>
    </dgm:pt>
    <dgm:pt modelId="{DCB6D6EF-971A-4807-9304-714AC9F6DB51}" type="pres">
      <dgm:prSet presAssocID="{BB982AB1-7E95-44F3-B90B-38EAE2EF2EC5}" presName="Name37" presStyleLbl="parChTrans1D2" presStyleIdx="3" presStyleCnt="7"/>
      <dgm:spPr/>
      <dgm:t>
        <a:bodyPr/>
        <a:lstStyle/>
        <a:p>
          <a:endParaRPr lang="pl-PL"/>
        </a:p>
      </dgm:t>
    </dgm:pt>
    <dgm:pt modelId="{AD243015-9334-4102-B391-F2A64EEB3CD5}" type="pres">
      <dgm:prSet presAssocID="{0D7C1FCF-0AFB-42F8-92B4-1001903040A5}" presName="hierRoot2" presStyleCnt="0">
        <dgm:presLayoutVars>
          <dgm:hierBranch val="init"/>
        </dgm:presLayoutVars>
      </dgm:prSet>
      <dgm:spPr/>
    </dgm:pt>
    <dgm:pt modelId="{B576B1BA-6AE8-463E-ADCA-C0F0C96BAA19}" type="pres">
      <dgm:prSet presAssocID="{0D7C1FCF-0AFB-42F8-92B4-1001903040A5}" presName="rootComposite" presStyleCnt="0"/>
      <dgm:spPr/>
    </dgm:pt>
    <dgm:pt modelId="{4DCDCEC4-7056-4CA6-8238-56AD8D7D3D6B}" type="pres">
      <dgm:prSet presAssocID="{0D7C1FCF-0AFB-42F8-92B4-1001903040A5}" presName="rootText" presStyleLbl="node2" presStyleIdx="3" presStyleCnt="7" custScaleX="111545" custScaleY="253955" custLinFactNeighborX="-3318" custLinFactNeighborY="369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2694B5-9008-4867-A3E9-FEEAF2AF1F2D}" type="pres">
      <dgm:prSet presAssocID="{0D7C1FCF-0AFB-42F8-92B4-1001903040A5}" presName="rootConnector" presStyleLbl="node2" presStyleIdx="3" presStyleCnt="7"/>
      <dgm:spPr/>
      <dgm:t>
        <a:bodyPr/>
        <a:lstStyle/>
        <a:p>
          <a:endParaRPr lang="pl-PL"/>
        </a:p>
      </dgm:t>
    </dgm:pt>
    <dgm:pt modelId="{688F5D2B-E51C-4DA7-B2F2-371236389B4D}" type="pres">
      <dgm:prSet presAssocID="{0D7C1FCF-0AFB-42F8-92B4-1001903040A5}" presName="hierChild4" presStyleCnt="0"/>
      <dgm:spPr/>
    </dgm:pt>
    <dgm:pt modelId="{3502A86C-0A57-4C63-AB84-1E1B2D4E21AD}" type="pres">
      <dgm:prSet presAssocID="{0D7C1FCF-0AFB-42F8-92B4-1001903040A5}" presName="hierChild5" presStyleCnt="0"/>
      <dgm:spPr/>
    </dgm:pt>
    <dgm:pt modelId="{3F9F0C3E-3435-48B5-8592-6F49A6495978}" type="pres">
      <dgm:prSet presAssocID="{580D5B3F-0971-4005-9D9E-BD60ABADE592}" presName="Name37" presStyleLbl="parChTrans1D2" presStyleIdx="4" presStyleCnt="7"/>
      <dgm:spPr/>
      <dgm:t>
        <a:bodyPr/>
        <a:lstStyle/>
        <a:p>
          <a:endParaRPr lang="pl-PL"/>
        </a:p>
      </dgm:t>
    </dgm:pt>
    <dgm:pt modelId="{486E6FD7-8421-4102-A9EB-796DC3B14366}" type="pres">
      <dgm:prSet presAssocID="{0B8DD772-F14F-4685-A3FB-24E137F3B763}" presName="hierRoot2" presStyleCnt="0">
        <dgm:presLayoutVars>
          <dgm:hierBranch val="init"/>
        </dgm:presLayoutVars>
      </dgm:prSet>
      <dgm:spPr/>
    </dgm:pt>
    <dgm:pt modelId="{BE70AFEB-6AE0-4EF9-9108-EAB829757F24}" type="pres">
      <dgm:prSet presAssocID="{0B8DD772-F14F-4685-A3FB-24E137F3B763}" presName="rootComposite" presStyleCnt="0"/>
      <dgm:spPr/>
    </dgm:pt>
    <dgm:pt modelId="{80B1F57B-6D39-4D08-A4AB-6704EF4E09DC}" type="pres">
      <dgm:prSet presAssocID="{0B8DD772-F14F-4685-A3FB-24E137F3B763}" presName="rootText" presStyleLbl="node2" presStyleIdx="4" presStyleCnt="7" custScaleX="108349" custScaleY="2555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2DE836-96CA-4DCA-A03D-4BA8BB4C03F0}" type="pres">
      <dgm:prSet presAssocID="{0B8DD772-F14F-4685-A3FB-24E137F3B763}" presName="rootConnector" presStyleLbl="node2" presStyleIdx="4" presStyleCnt="7"/>
      <dgm:spPr/>
      <dgm:t>
        <a:bodyPr/>
        <a:lstStyle/>
        <a:p>
          <a:endParaRPr lang="pl-PL"/>
        </a:p>
      </dgm:t>
    </dgm:pt>
    <dgm:pt modelId="{606C995E-03A2-4372-917E-E9E25E29C036}" type="pres">
      <dgm:prSet presAssocID="{0B8DD772-F14F-4685-A3FB-24E137F3B763}" presName="hierChild4" presStyleCnt="0"/>
      <dgm:spPr/>
    </dgm:pt>
    <dgm:pt modelId="{A39004E0-BE62-46D5-8E52-7362B1A4253B}" type="pres">
      <dgm:prSet presAssocID="{0B8DD772-F14F-4685-A3FB-24E137F3B763}" presName="hierChild5" presStyleCnt="0"/>
      <dgm:spPr/>
    </dgm:pt>
    <dgm:pt modelId="{AA48529D-381A-4DB6-B37D-3F759A372B27}" type="pres">
      <dgm:prSet presAssocID="{B4EB5176-D346-4D6C-BD27-9DC3306B724B}" presName="Name37" presStyleLbl="parChTrans1D2" presStyleIdx="5" presStyleCnt="7"/>
      <dgm:spPr/>
      <dgm:t>
        <a:bodyPr/>
        <a:lstStyle/>
        <a:p>
          <a:endParaRPr lang="pl-PL"/>
        </a:p>
      </dgm:t>
    </dgm:pt>
    <dgm:pt modelId="{8BF860EE-A6BF-48C2-937C-892DA921EDCF}" type="pres">
      <dgm:prSet presAssocID="{CB5C4CBE-488D-487B-A4E7-8B1458041130}" presName="hierRoot2" presStyleCnt="0">
        <dgm:presLayoutVars>
          <dgm:hierBranch val="init"/>
        </dgm:presLayoutVars>
      </dgm:prSet>
      <dgm:spPr/>
    </dgm:pt>
    <dgm:pt modelId="{DCA68BCB-D520-459E-B9E7-35CBCA91F2DA}" type="pres">
      <dgm:prSet presAssocID="{CB5C4CBE-488D-487B-A4E7-8B1458041130}" presName="rootComposite" presStyleCnt="0"/>
      <dgm:spPr/>
    </dgm:pt>
    <dgm:pt modelId="{0556F899-97B3-4950-9879-92C354790776}" type="pres">
      <dgm:prSet presAssocID="{CB5C4CBE-488D-487B-A4E7-8B1458041130}" presName="rootText" presStyleLbl="node2" presStyleIdx="5" presStyleCnt="7" custScaleX="114910" custScaleY="25554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F66F652-A9FC-4C8E-82D0-E667D55D46C2}" type="pres">
      <dgm:prSet presAssocID="{CB5C4CBE-488D-487B-A4E7-8B1458041130}" presName="rootConnector" presStyleLbl="node2" presStyleIdx="5" presStyleCnt="7"/>
      <dgm:spPr/>
      <dgm:t>
        <a:bodyPr/>
        <a:lstStyle/>
        <a:p>
          <a:endParaRPr lang="pl-PL"/>
        </a:p>
      </dgm:t>
    </dgm:pt>
    <dgm:pt modelId="{3F644AB7-6CA0-4855-8455-74EDBACC9635}" type="pres">
      <dgm:prSet presAssocID="{CB5C4CBE-488D-487B-A4E7-8B1458041130}" presName="hierChild4" presStyleCnt="0"/>
      <dgm:spPr/>
    </dgm:pt>
    <dgm:pt modelId="{B8B1CA76-BC00-4AEC-B22F-05B09869EE80}" type="pres">
      <dgm:prSet presAssocID="{CB5C4CBE-488D-487B-A4E7-8B1458041130}" presName="hierChild5" presStyleCnt="0"/>
      <dgm:spPr/>
    </dgm:pt>
    <dgm:pt modelId="{B9EE5C02-EB84-4FF8-8A21-9825C0D90CC6}" type="pres">
      <dgm:prSet presAssocID="{2AE17B11-851E-494D-8E64-71B17419A61F}" presName="Name37" presStyleLbl="parChTrans1D2" presStyleIdx="6" presStyleCnt="7"/>
      <dgm:spPr/>
      <dgm:t>
        <a:bodyPr/>
        <a:lstStyle/>
        <a:p>
          <a:endParaRPr lang="pl-PL"/>
        </a:p>
      </dgm:t>
    </dgm:pt>
    <dgm:pt modelId="{89D8F6D5-7A79-4725-BFB4-C6736E01E8D5}" type="pres">
      <dgm:prSet presAssocID="{5F101C33-CA6C-473F-8D29-D2D8A623C79D}" presName="hierRoot2" presStyleCnt="0">
        <dgm:presLayoutVars>
          <dgm:hierBranch val="init"/>
        </dgm:presLayoutVars>
      </dgm:prSet>
      <dgm:spPr/>
    </dgm:pt>
    <dgm:pt modelId="{7112B6E0-7864-41B5-9D3C-36D7834EF92A}" type="pres">
      <dgm:prSet presAssocID="{5F101C33-CA6C-473F-8D29-D2D8A623C79D}" presName="rootComposite" presStyleCnt="0"/>
      <dgm:spPr/>
    </dgm:pt>
    <dgm:pt modelId="{6ABBE297-2198-4938-80B4-0D587E7DFF4A}" type="pres">
      <dgm:prSet presAssocID="{5F101C33-CA6C-473F-8D29-D2D8A623C79D}" presName="rootText" presStyleLbl="node2" presStyleIdx="6" presStyleCnt="7" custScaleX="100085" custScaleY="2555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4B28D7B-270D-4D65-B6AB-76714F6629C5}" type="pres">
      <dgm:prSet presAssocID="{5F101C33-CA6C-473F-8D29-D2D8A623C79D}" presName="rootConnector" presStyleLbl="node2" presStyleIdx="6" presStyleCnt="7"/>
      <dgm:spPr/>
      <dgm:t>
        <a:bodyPr/>
        <a:lstStyle/>
        <a:p>
          <a:endParaRPr lang="pl-PL"/>
        </a:p>
      </dgm:t>
    </dgm:pt>
    <dgm:pt modelId="{061D64A7-FF33-46F4-B0B1-8673758D6064}" type="pres">
      <dgm:prSet presAssocID="{5F101C33-CA6C-473F-8D29-D2D8A623C79D}" presName="hierChild4" presStyleCnt="0"/>
      <dgm:spPr/>
    </dgm:pt>
    <dgm:pt modelId="{A0E7B62A-C944-4358-B8E8-BE68DE4B89DF}" type="pres">
      <dgm:prSet presAssocID="{5F101C33-CA6C-473F-8D29-D2D8A623C79D}" presName="hierChild5" presStyleCnt="0"/>
      <dgm:spPr/>
    </dgm:pt>
    <dgm:pt modelId="{21ADE60F-D9BB-4512-A8CF-BC308EA9280C}" type="pres">
      <dgm:prSet presAssocID="{BC23D6FB-CA3D-41BF-BB60-24E2FD909620}" presName="hierChild3" presStyleCnt="0"/>
      <dgm:spPr/>
    </dgm:pt>
  </dgm:ptLst>
  <dgm:cxnLst>
    <dgm:cxn modelId="{C5E8885C-D555-440F-AF16-158CB2444EA7}" type="presOf" srcId="{BB982AB1-7E95-44F3-B90B-38EAE2EF2EC5}" destId="{DCB6D6EF-971A-4807-9304-714AC9F6DB51}" srcOrd="0" destOrd="0" presId="urn:microsoft.com/office/officeart/2005/8/layout/orgChart1"/>
    <dgm:cxn modelId="{DADD245F-7020-4785-8889-67D6BE34C9D7}" srcId="{1432D692-CB3F-4D63-B55B-A2633DC012DF}" destId="{BC23D6FB-CA3D-41BF-BB60-24E2FD909620}" srcOrd="0" destOrd="0" parTransId="{90ABE435-940E-4B4F-BB05-FDF99FA298CF}" sibTransId="{6FBAAC0A-6A53-4273-A9FA-B4D4CBD18E23}"/>
    <dgm:cxn modelId="{664CE08D-1537-4098-8C40-B5E39F4A8977}" type="presOf" srcId="{C6CE984E-FEB9-43BC-8B78-E9D5A469913D}" destId="{478E0A6B-9097-4722-B748-BABAE68247F8}" srcOrd="0" destOrd="0" presId="urn:microsoft.com/office/officeart/2005/8/layout/orgChart1"/>
    <dgm:cxn modelId="{FDE56226-1B1E-4E3B-8E3F-7412413CF044}" type="presOf" srcId="{C6CE984E-FEB9-43BC-8B78-E9D5A469913D}" destId="{41CD5233-D5B5-47CF-85F9-6F800E481D85}" srcOrd="1" destOrd="0" presId="urn:microsoft.com/office/officeart/2005/8/layout/orgChart1"/>
    <dgm:cxn modelId="{26CD94C3-65C5-4E29-903C-44464D8796E2}" type="presOf" srcId="{11697E2F-8CE4-4F2F-A11D-35DAB1FF79B8}" destId="{7D85AA9C-B1EF-46FB-A099-8DF102041552}" srcOrd="1" destOrd="0" presId="urn:microsoft.com/office/officeart/2005/8/layout/orgChart1"/>
    <dgm:cxn modelId="{36C0580C-7C30-45C0-8016-CF38747A4551}" srcId="{BC23D6FB-CA3D-41BF-BB60-24E2FD909620}" destId="{5F101C33-CA6C-473F-8D29-D2D8A623C79D}" srcOrd="6" destOrd="0" parTransId="{2AE17B11-851E-494D-8E64-71B17419A61F}" sibTransId="{7B9F59C5-C2F0-45B1-BF59-653E9E086DC9}"/>
    <dgm:cxn modelId="{04DED06A-9DB8-464C-B20D-95FF3B91FB24}" type="presOf" srcId="{BC23D6FB-CA3D-41BF-BB60-24E2FD909620}" destId="{249AA327-0970-4C5D-9A39-C365A133FD5D}" srcOrd="1" destOrd="0" presId="urn:microsoft.com/office/officeart/2005/8/layout/orgChart1"/>
    <dgm:cxn modelId="{D59C3CF1-6EA5-43EA-A46F-4A65511A6D34}" srcId="{BC23D6FB-CA3D-41BF-BB60-24E2FD909620}" destId="{3CD559F1-130C-4283-B589-1E7C1C12A415}" srcOrd="0" destOrd="0" parTransId="{E61D15C2-AA3C-44A0-9E9C-2B14B203A565}" sibTransId="{C1ECD7EA-45B3-47D3-8F02-7572E65F9655}"/>
    <dgm:cxn modelId="{682090FE-5341-4D52-9EC2-AC76CBA509D1}" type="presOf" srcId="{BC23D6FB-CA3D-41BF-BB60-24E2FD909620}" destId="{6BF74734-B536-4A25-A851-E869BB615A11}" srcOrd="0" destOrd="0" presId="urn:microsoft.com/office/officeart/2005/8/layout/orgChart1"/>
    <dgm:cxn modelId="{60672078-FCC0-4260-9916-786CD0669508}" type="presOf" srcId="{5F101C33-CA6C-473F-8D29-D2D8A623C79D}" destId="{54B28D7B-270D-4D65-B6AB-76714F6629C5}" srcOrd="1" destOrd="0" presId="urn:microsoft.com/office/officeart/2005/8/layout/orgChart1"/>
    <dgm:cxn modelId="{9B4D8FD1-01DD-458B-8FB8-C25424919557}" type="presOf" srcId="{5F101C33-CA6C-473F-8D29-D2D8A623C79D}" destId="{6ABBE297-2198-4938-80B4-0D587E7DFF4A}" srcOrd="0" destOrd="0" presId="urn:microsoft.com/office/officeart/2005/8/layout/orgChart1"/>
    <dgm:cxn modelId="{2B458773-25EC-45D3-9CB9-FD2123114464}" type="presOf" srcId="{0D7C1FCF-0AFB-42F8-92B4-1001903040A5}" destId="{472694B5-9008-4867-A3E9-FEEAF2AF1F2D}" srcOrd="1" destOrd="0" presId="urn:microsoft.com/office/officeart/2005/8/layout/orgChart1"/>
    <dgm:cxn modelId="{A1627AAA-1947-4AE4-B788-70C7EDA96983}" type="presOf" srcId="{75F2A413-F1FE-4181-AC2A-6DE48E76743B}" destId="{4032C976-E659-41AC-A120-52F15314AC86}" srcOrd="0" destOrd="0" presId="urn:microsoft.com/office/officeart/2005/8/layout/orgChart1"/>
    <dgm:cxn modelId="{D520940D-FAEC-49F0-BE0E-BD750DC3DC4C}" type="presOf" srcId="{11697E2F-8CE4-4F2F-A11D-35DAB1FF79B8}" destId="{0D6C7AF7-6F0A-407E-B360-DB025D858ED0}" srcOrd="0" destOrd="0" presId="urn:microsoft.com/office/officeart/2005/8/layout/orgChart1"/>
    <dgm:cxn modelId="{ECE08732-08C8-44F9-A72C-8ABE38AFC668}" srcId="{BC23D6FB-CA3D-41BF-BB60-24E2FD909620}" destId="{CB5C4CBE-488D-487B-A4E7-8B1458041130}" srcOrd="5" destOrd="0" parTransId="{B4EB5176-D346-4D6C-BD27-9DC3306B724B}" sibTransId="{57766538-BD95-4451-9D4E-6340AB207E49}"/>
    <dgm:cxn modelId="{FE680385-F070-44CF-8ED3-D26E07A13809}" type="presOf" srcId="{CB5C4CBE-488D-487B-A4E7-8B1458041130}" destId="{5F66F652-A9FC-4C8E-82D0-E667D55D46C2}" srcOrd="1" destOrd="0" presId="urn:microsoft.com/office/officeart/2005/8/layout/orgChart1"/>
    <dgm:cxn modelId="{784A4498-F49B-4BB6-B1D0-3115EFACF246}" type="presOf" srcId="{B4EB5176-D346-4D6C-BD27-9DC3306B724B}" destId="{AA48529D-381A-4DB6-B37D-3F759A372B27}" srcOrd="0" destOrd="0" presId="urn:microsoft.com/office/officeart/2005/8/layout/orgChart1"/>
    <dgm:cxn modelId="{BA2B6FA5-6C03-4D0F-A162-D51D2353C14D}" type="presOf" srcId="{A603DFC7-88B9-4C3E-B7D6-7CCA3E1EB39B}" destId="{8D46032C-CFB1-488F-BDE4-8F3D6AC03812}" srcOrd="0" destOrd="0" presId="urn:microsoft.com/office/officeart/2005/8/layout/orgChart1"/>
    <dgm:cxn modelId="{12F9141A-A0E0-495E-9138-38F2C79A75E7}" type="presOf" srcId="{0D7C1FCF-0AFB-42F8-92B4-1001903040A5}" destId="{4DCDCEC4-7056-4CA6-8238-56AD8D7D3D6B}" srcOrd="0" destOrd="0" presId="urn:microsoft.com/office/officeart/2005/8/layout/orgChart1"/>
    <dgm:cxn modelId="{180327C9-EA24-4FEA-84D9-2ADF4B02CA82}" srcId="{BC23D6FB-CA3D-41BF-BB60-24E2FD909620}" destId="{0B8DD772-F14F-4685-A3FB-24E137F3B763}" srcOrd="4" destOrd="0" parTransId="{580D5B3F-0971-4005-9D9E-BD60ABADE592}" sibTransId="{F53FA753-6D56-4472-9A2E-893A7580541E}"/>
    <dgm:cxn modelId="{9EBC5AC6-3744-42C2-9E17-E948DB74E6DE}" type="presOf" srcId="{2AE17B11-851E-494D-8E64-71B17419A61F}" destId="{B9EE5C02-EB84-4FF8-8A21-9825C0D90CC6}" srcOrd="0" destOrd="0" presId="urn:microsoft.com/office/officeart/2005/8/layout/orgChart1"/>
    <dgm:cxn modelId="{76AB61C8-84BF-4009-A0D2-1422F99AF875}" srcId="{BC23D6FB-CA3D-41BF-BB60-24E2FD909620}" destId="{0D7C1FCF-0AFB-42F8-92B4-1001903040A5}" srcOrd="3" destOrd="0" parTransId="{BB982AB1-7E95-44F3-B90B-38EAE2EF2EC5}" sibTransId="{A6ABFE24-B3C0-4E94-8565-0E0CA0DF0A5A}"/>
    <dgm:cxn modelId="{DFA596D0-F60C-4E77-9F6F-8E4EE4273242}" type="presOf" srcId="{1432D692-CB3F-4D63-B55B-A2633DC012DF}" destId="{5EE0505C-0F90-4204-B68C-1D8AB9E481C3}" srcOrd="0" destOrd="0" presId="urn:microsoft.com/office/officeart/2005/8/layout/orgChart1"/>
    <dgm:cxn modelId="{B24C2F7B-02E4-43AE-B81E-33CB8D2E229D}" type="presOf" srcId="{CB5C4CBE-488D-487B-A4E7-8B1458041130}" destId="{0556F899-97B3-4950-9879-92C354790776}" srcOrd="0" destOrd="0" presId="urn:microsoft.com/office/officeart/2005/8/layout/orgChart1"/>
    <dgm:cxn modelId="{27888DF3-7C45-4E0F-8EDF-5BD98379804B}" srcId="{BC23D6FB-CA3D-41BF-BB60-24E2FD909620}" destId="{11697E2F-8CE4-4F2F-A11D-35DAB1FF79B8}" srcOrd="1" destOrd="0" parTransId="{A603DFC7-88B9-4C3E-B7D6-7CCA3E1EB39B}" sibTransId="{E99A971E-78D3-470C-9AE6-49C0A1D6B41E}"/>
    <dgm:cxn modelId="{2BA5A7FB-CC54-482E-BD91-7CD74572D294}" type="presOf" srcId="{0B8DD772-F14F-4685-A3FB-24E137F3B763}" destId="{80B1F57B-6D39-4D08-A4AB-6704EF4E09DC}" srcOrd="0" destOrd="0" presId="urn:microsoft.com/office/officeart/2005/8/layout/orgChart1"/>
    <dgm:cxn modelId="{94C57306-D312-4D2D-BB88-8EAFB3D79FDC}" type="presOf" srcId="{3CD559F1-130C-4283-B589-1E7C1C12A415}" destId="{66048803-20FB-476C-A922-9830C96ED3C5}" srcOrd="0" destOrd="0" presId="urn:microsoft.com/office/officeart/2005/8/layout/orgChart1"/>
    <dgm:cxn modelId="{82F6B33F-399D-4034-845C-35BBB4F79521}" type="presOf" srcId="{E61D15C2-AA3C-44A0-9E9C-2B14B203A565}" destId="{E79B4DCA-2E0D-4B84-985C-1BFD9313F776}" srcOrd="0" destOrd="0" presId="urn:microsoft.com/office/officeart/2005/8/layout/orgChart1"/>
    <dgm:cxn modelId="{653EE6CE-AA0B-48CC-8242-C22AAB5DE3D8}" srcId="{BC23D6FB-CA3D-41BF-BB60-24E2FD909620}" destId="{C6CE984E-FEB9-43BC-8B78-E9D5A469913D}" srcOrd="2" destOrd="0" parTransId="{75F2A413-F1FE-4181-AC2A-6DE48E76743B}" sibTransId="{4C4BDBA6-C9B6-4061-A1D8-6F8359B8692D}"/>
    <dgm:cxn modelId="{8B2055C3-4246-422F-9758-7B979B55C33D}" type="presOf" srcId="{3CD559F1-130C-4283-B589-1E7C1C12A415}" destId="{9EDE47AC-1D12-42E6-BA1D-6E304F18CFD3}" srcOrd="1" destOrd="0" presId="urn:microsoft.com/office/officeart/2005/8/layout/orgChart1"/>
    <dgm:cxn modelId="{E7069FAC-8A53-4DAB-B32D-D10929A9370C}" type="presOf" srcId="{0B8DD772-F14F-4685-A3FB-24E137F3B763}" destId="{8A2DE836-96CA-4DCA-A03D-4BA8BB4C03F0}" srcOrd="1" destOrd="0" presId="urn:microsoft.com/office/officeart/2005/8/layout/orgChart1"/>
    <dgm:cxn modelId="{596AE429-B2EB-4BCB-8E0E-1E933CF5BC4D}" type="presOf" srcId="{580D5B3F-0971-4005-9D9E-BD60ABADE592}" destId="{3F9F0C3E-3435-48B5-8592-6F49A6495978}" srcOrd="0" destOrd="0" presId="urn:microsoft.com/office/officeart/2005/8/layout/orgChart1"/>
    <dgm:cxn modelId="{14699E24-676C-4F06-9044-67E3A56C788F}" type="presParOf" srcId="{5EE0505C-0F90-4204-B68C-1D8AB9E481C3}" destId="{9BB95CB0-6FBF-43EB-9E33-06865603DEC7}" srcOrd="0" destOrd="0" presId="urn:microsoft.com/office/officeart/2005/8/layout/orgChart1"/>
    <dgm:cxn modelId="{8ED2A8BD-9154-43DA-B4E7-DF088B177F65}" type="presParOf" srcId="{9BB95CB0-6FBF-43EB-9E33-06865603DEC7}" destId="{4D31442D-2FFB-4CE6-9F4C-D4858075A91C}" srcOrd="0" destOrd="0" presId="urn:microsoft.com/office/officeart/2005/8/layout/orgChart1"/>
    <dgm:cxn modelId="{45DC1158-5320-453B-AE20-520A1705A9E8}" type="presParOf" srcId="{4D31442D-2FFB-4CE6-9F4C-D4858075A91C}" destId="{6BF74734-B536-4A25-A851-E869BB615A11}" srcOrd="0" destOrd="0" presId="urn:microsoft.com/office/officeart/2005/8/layout/orgChart1"/>
    <dgm:cxn modelId="{6ADDBEF0-3D79-49BA-9C2E-04457D25F43B}" type="presParOf" srcId="{4D31442D-2FFB-4CE6-9F4C-D4858075A91C}" destId="{249AA327-0970-4C5D-9A39-C365A133FD5D}" srcOrd="1" destOrd="0" presId="urn:microsoft.com/office/officeart/2005/8/layout/orgChart1"/>
    <dgm:cxn modelId="{0C87B382-86DD-40CD-A2DF-4D01E93149A3}" type="presParOf" srcId="{9BB95CB0-6FBF-43EB-9E33-06865603DEC7}" destId="{80FAB332-68B5-4B67-A337-AEF60A85BAB5}" srcOrd="1" destOrd="0" presId="urn:microsoft.com/office/officeart/2005/8/layout/orgChart1"/>
    <dgm:cxn modelId="{DC9FC82D-1B6A-4B66-AB6A-25092D8792F1}" type="presParOf" srcId="{80FAB332-68B5-4B67-A337-AEF60A85BAB5}" destId="{E79B4DCA-2E0D-4B84-985C-1BFD9313F776}" srcOrd="0" destOrd="0" presId="urn:microsoft.com/office/officeart/2005/8/layout/orgChart1"/>
    <dgm:cxn modelId="{88C3BC20-4800-4BC9-95AE-45612F0E9E47}" type="presParOf" srcId="{80FAB332-68B5-4B67-A337-AEF60A85BAB5}" destId="{3FAD53E1-6F1B-43E9-A8CF-75FB7FA43442}" srcOrd="1" destOrd="0" presId="urn:microsoft.com/office/officeart/2005/8/layout/orgChart1"/>
    <dgm:cxn modelId="{A99186B8-C9F8-4A1B-83A3-22CFEA5D8404}" type="presParOf" srcId="{3FAD53E1-6F1B-43E9-A8CF-75FB7FA43442}" destId="{1AB67A8E-46EE-4EAE-A889-7C594E00B191}" srcOrd="0" destOrd="0" presId="urn:microsoft.com/office/officeart/2005/8/layout/orgChart1"/>
    <dgm:cxn modelId="{9535FF76-8505-4223-98C9-379D75A661B5}" type="presParOf" srcId="{1AB67A8E-46EE-4EAE-A889-7C594E00B191}" destId="{66048803-20FB-476C-A922-9830C96ED3C5}" srcOrd="0" destOrd="0" presId="urn:microsoft.com/office/officeart/2005/8/layout/orgChart1"/>
    <dgm:cxn modelId="{8A30C67C-559E-48E5-9347-C961C10E8C64}" type="presParOf" srcId="{1AB67A8E-46EE-4EAE-A889-7C594E00B191}" destId="{9EDE47AC-1D12-42E6-BA1D-6E304F18CFD3}" srcOrd="1" destOrd="0" presId="urn:microsoft.com/office/officeart/2005/8/layout/orgChart1"/>
    <dgm:cxn modelId="{75691945-5BA7-40EE-9634-E1AF35EE5661}" type="presParOf" srcId="{3FAD53E1-6F1B-43E9-A8CF-75FB7FA43442}" destId="{E83913DA-00E4-4798-9B65-D9CA69239547}" srcOrd="1" destOrd="0" presId="urn:microsoft.com/office/officeart/2005/8/layout/orgChart1"/>
    <dgm:cxn modelId="{3BA15E6B-E09C-4D29-9537-C2AC9423E935}" type="presParOf" srcId="{3FAD53E1-6F1B-43E9-A8CF-75FB7FA43442}" destId="{D82AB6D0-6DFE-43BB-A6FD-2A1C4C809427}" srcOrd="2" destOrd="0" presId="urn:microsoft.com/office/officeart/2005/8/layout/orgChart1"/>
    <dgm:cxn modelId="{1ECFC3ED-CB53-4E23-B414-A31CEE6E747D}" type="presParOf" srcId="{80FAB332-68B5-4B67-A337-AEF60A85BAB5}" destId="{8D46032C-CFB1-488F-BDE4-8F3D6AC03812}" srcOrd="2" destOrd="0" presId="urn:microsoft.com/office/officeart/2005/8/layout/orgChart1"/>
    <dgm:cxn modelId="{52AEECAB-1273-43DA-9A51-F0ABD4036D68}" type="presParOf" srcId="{80FAB332-68B5-4B67-A337-AEF60A85BAB5}" destId="{8E0B8CD9-1232-4384-9CC1-24E1DD1303D2}" srcOrd="3" destOrd="0" presId="urn:microsoft.com/office/officeart/2005/8/layout/orgChart1"/>
    <dgm:cxn modelId="{B9716CE4-E2A0-42C9-9FB1-5A8B51DC094C}" type="presParOf" srcId="{8E0B8CD9-1232-4384-9CC1-24E1DD1303D2}" destId="{BAA3C192-E477-4E5C-B1FB-935DCFC55C40}" srcOrd="0" destOrd="0" presId="urn:microsoft.com/office/officeart/2005/8/layout/orgChart1"/>
    <dgm:cxn modelId="{5EB5428F-3A15-4868-B74E-A02158CA6F8E}" type="presParOf" srcId="{BAA3C192-E477-4E5C-B1FB-935DCFC55C40}" destId="{0D6C7AF7-6F0A-407E-B360-DB025D858ED0}" srcOrd="0" destOrd="0" presId="urn:microsoft.com/office/officeart/2005/8/layout/orgChart1"/>
    <dgm:cxn modelId="{5827A621-FC99-4128-BF4A-ADEDB5B21366}" type="presParOf" srcId="{BAA3C192-E477-4E5C-B1FB-935DCFC55C40}" destId="{7D85AA9C-B1EF-46FB-A099-8DF102041552}" srcOrd="1" destOrd="0" presId="urn:microsoft.com/office/officeart/2005/8/layout/orgChart1"/>
    <dgm:cxn modelId="{8DF8341E-203E-4EE2-9224-2EF9F3BE5FD7}" type="presParOf" srcId="{8E0B8CD9-1232-4384-9CC1-24E1DD1303D2}" destId="{53B4C0F6-1C8B-441C-853E-766D8F47D5B2}" srcOrd="1" destOrd="0" presId="urn:microsoft.com/office/officeart/2005/8/layout/orgChart1"/>
    <dgm:cxn modelId="{5F082884-01C4-4D15-B887-9FBA942CE4CA}" type="presParOf" srcId="{8E0B8CD9-1232-4384-9CC1-24E1DD1303D2}" destId="{B5F776F1-7B4E-4B76-8D6A-D867326091DF}" srcOrd="2" destOrd="0" presId="urn:microsoft.com/office/officeart/2005/8/layout/orgChart1"/>
    <dgm:cxn modelId="{0A2DBC6E-B815-4DEF-8FAC-4A1C81ACDECD}" type="presParOf" srcId="{80FAB332-68B5-4B67-A337-AEF60A85BAB5}" destId="{4032C976-E659-41AC-A120-52F15314AC86}" srcOrd="4" destOrd="0" presId="urn:microsoft.com/office/officeart/2005/8/layout/orgChart1"/>
    <dgm:cxn modelId="{3FADC0B3-26B1-49A3-9C35-31645BC4B92C}" type="presParOf" srcId="{80FAB332-68B5-4B67-A337-AEF60A85BAB5}" destId="{D67C113B-8187-48E9-8EF2-608E5FFD343D}" srcOrd="5" destOrd="0" presId="urn:microsoft.com/office/officeart/2005/8/layout/orgChart1"/>
    <dgm:cxn modelId="{1D0DABF6-6388-40D1-8D23-91074B2D131A}" type="presParOf" srcId="{D67C113B-8187-48E9-8EF2-608E5FFD343D}" destId="{5CBB3FA5-09C8-4CD1-8295-974A3257E883}" srcOrd="0" destOrd="0" presId="urn:microsoft.com/office/officeart/2005/8/layout/orgChart1"/>
    <dgm:cxn modelId="{E4B80288-E45C-4700-B421-E027F9E79D80}" type="presParOf" srcId="{5CBB3FA5-09C8-4CD1-8295-974A3257E883}" destId="{478E0A6B-9097-4722-B748-BABAE68247F8}" srcOrd="0" destOrd="0" presId="urn:microsoft.com/office/officeart/2005/8/layout/orgChart1"/>
    <dgm:cxn modelId="{B82D6FD4-07D4-4E2F-A368-8A878BF020AF}" type="presParOf" srcId="{5CBB3FA5-09C8-4CD1-8295-974A3257E883}" destId="{41CD5233-D5B5-47CF-85F9-6F800E481D85}" srcOrd="1" destOrd="0" presId="urn:microsoft.com/office/officeart/2005/8/layout/orgChart1"/>
    <dgm:cxn modelId="{FBA75D3B-03D7-42A1-ABFD-5594547D529E}" type="presParOf" srcId="{D67C113B-8187-48E9-8EF2-608E5FFD343D}" destId="{F345179B-EE71-4773-B266-68A186EFF137}" srcOrd="1" destOrd="0" presId="urn:microsoft.com/office/officeart/2005/8/layout/orgChart1"/>
    <dgm:cxn modelId="{36313134-4051-4FD9-B44A-7F94108CE03F}" type="presParOf" srcId="{D67C113B-8187-48E9-8EF2-608E5FFD343D}" destId="{E670EFDD-A70E-4655-82A2-ACB60D11A75E}" srcOrd="2" destOrd="0" presId="urn:microsoft.com/office/officeart/2005/8/layout/orgChart1"/>
    <dgm:cxn modelId="{A78FCDC4-C886-48CE-921C-739DBBD19FF1}" type="presParOf" srcId="{80FAB332-68B5-4B67-A337-AEF60A85BAB5}" destId="{DCB6D6EF-971A-4807-9304-714AC9F6DB51}" srcOrd="6" destOrd="0" presId="urn:microsoft.com/office/officeart/2005/8/layout/orgChart1"/>
    <dgm:cxn modelId="{123D0B50-0F5A-4A97-BEE3-79F5B3FC25A7}" type="presParOf" srcId="{80FAB332-68B5-4B67-A337-AEF60A85BAB5}" destId="{AD243015-9334-4102-B391-F2A64EEB3CD5}" srcOrd="7" destOrd="0" presId="urn:microsoft.com/office/officeart/2005/8/layout/orgChart1"/>
    <dgm:cxn modelId="{2FBDD647-83E5-4A14-AA53-0644BBD20D12}" type="presParOf" srcId="{AD243015-9334-4102-B391-F2A64EEB3CD5}" destId="{B576B1BA-6AE8-463E-ADCA-C0F0C96BAA19}" srcOrd="0" destOrd="0" presId="urn:microsoft.com/office/officeart/2005/8/layout/orgChart1"/>
    <dgm:cxn modelId="{28BB9F71-C921-404D-B81C-06C86F8E05B0}" type="presParOf" srcId="{B576B1BA-6AE8-463E-ADCA-C0F0C96BAA19}" destId="{4DCDCEC4-7056-4CA6-8238-56AD8D7D3D6B}" srcOrd="0" destOrd="0" presId="urn:microsoft.com/office/officeart/2005/8/layout/orgChart1"/>
    <dgm:cxn modelId="{FA54F70B-861E-45F0-9B7C-CC22A53FC74C}" type="presParOf" srcId="{B576B1BA-6AE8-463E-ADCA-C0F0C96BAA19}" destId="{472694B5-9008-4867-A3E9-FEEAF2AF1F2D}" srcOrd="1" destOrd="0" presId="urn:microsoft.com/office/officeart/2005/8/layout/orgChart1"/>
    <dgm:cxn modelId="{4D123395-393F-4268-81B2-28F3D0F9655D}" type="presParOf" srcId="{AD243015-9334-4102-B391-F2A64EEB3CD5}" destId="{688F5D2B-E51C-4DA7-B2F2-371236389B4D}" srcOrd="1" destOrd="0" presId="urn:microsoft.com/office/officeart/2005/8/layout/orgChart1"/>
    <dgm:cxn modelId="{7107F00E-876D-48FF-9B87-400751B777D4}" type="presParOf" srcId="{AD243015-9334-4102-B391-F2A64EEB3CD5}" destId="{3502A86C-0A57-4C63-AB84-1E1B2D4E21AD}" srcOrd="2" destOrd="0" presId="urn:microsoft.com/office/officeart/2005/8/layout/orgChart1"/>
    <dgm:cxn modelId="{282CC604-B321-4B0B-9C8B-98501C94E32D}" type="presParOf" srcId="{80FAB332-68B5-4B67-A337-AEF60A85BAB5}" destId="{3F9F0C3E-3435-48B5-8592-6F49A6495978}" srcOrd="8" destOrd="0" presId="urn:microsoft.com/office/officeart/2005/8/layout/orgChart1"/>
    <dgm:cxn modelId="{49165B18-B3F4-4AF8-8D55-7B445D450E97}" type="presParOf" srcId="{80FAB332-68B5-4B67-A337-AEF60A85BAB5}" destId="{486E6FD7-8421-4102-A9EB-796DC3B14366}" srcOrd="9" destOrd="0" presId="urn:microsoft.com/office/officeart/2005/8/layout/orgChart1"/>
    <dgm:cxn modelId="{9B1E181E-F815-488E-8467-AED942A7C5AE}" type="presParOf" srcId="{486E6FD7-8421-4102-A9EB-796DC3B14366}" destId="{BE70AFEB-6AE0-4EF9-9108-EAB829757F24}" srcOrd="0" destOrd="0" presId="urn:microsoft.com/office/officeart/2005/8/layout/orgChart1"/>
    <dgm:cxn modelId="{95032647-945A-4273-954D-AF694572CC9E}" type="presParOf" srcId="{BE70AFEB-6AE0-4EF9-9108-EAB829757F24}" destId="{80B1F57B-6D39-4D08-A4AB-6704EF4E09DC}" srcOrd="0" destOrd="0" presId="urn:microsoft.com/office/officeart/2005/8/layout/orgChart1"/>
    <dgm:cxn modelId="{0E867940-295F-4F94-8786-02D1AD39CB0F}" type="presParOf" srcId="{BE70AFEB-6AE0-4EF9-9108-EAB829757F24}" destId="{8A2DE836-96CA-4DCA-A03D-4BA8BB4C03F0}" srcOrd="1" destOrd="0" presId="urn:microsoft.com/office/officeart/2005/8/layout/orgChart1"/>
    <dgm:cxn modelId="{634471C9-43FA-4C91-BED0-F120EAF5D4CC}" type="presParOf" srcId="{486E6FD7-8421-4102-A9EB-796DC3B14366}" destId="{606C995E-03A2-4372-917E-E9E25E29C036}" srcOrd="1" destOrd="0" presId="urn:microsoft.com/office/officeart/2005/8/layout/orgChart1"/>
    <dgm:cxn modelId="{A24CB039-DDF3-4979-AEC0-9E81875BC2C5}" type="presParOf" srcId="{486E6FD7-8421-4102-A9EB-796DC3B14366}" destId="{A39004E0-BE62-46D5-8E52-7362B1A4253B}" srcOrd="2" destOrd="0" presId="urn:microsoft.com/office/officeart/2005/8/layout/orgChart1"/>
    <dgm:cxn modelId="{14FBF78D-DA84-4DC2-BF5F-952E641105C4}" type="presParOf" srcId="{80FAB332-68B5-4B67-A337-AEF60A85BAB5}" destId="{AA48529D-381A-4DB6-B37D-3F759A372B27}" srcOrd="10" destOrd="0" presId="urn:microsoft.com/office/officeart/2005/8/layout/orgChart1"/>
    <dgm:cxn modelId="{F865F8DE-F1B8-4AD4-8BD2-8915843E94D4}" type="presParOf" srcId="{80FAB332-68B5-4B67-A337-AEF60A85BAB5}" destId="{8BF860EE-A6BF-48C2-937C-892DA921EDCF}" srcOrd="11" destOrd="0" presId="urn:microsoft.com/office/officeart/2005/8/layout/orgChart1"/>
    <dgm:cxn modelId="{EBA11AD5-79E1-4D4E-B55A-CD537E02C279}" type="presParOf" srcId="{8BF860EE-A6BF-48C2-937C-892DA921EDCF}" destId="{DCA68BCB-D520-459E-B9E7-35CBCA91F2DA}" srcOrd="0" destOrd="0" presId="urn:microsoft.com/office/officeart/2005/8/layout/orgChart1"/>
    <dgm:cxn modelId="{A02C6B01-970E-4720-A8D1-481E7080C287}" type="presParOf" srcId="{DCA68BCB-D520-459E-B9E7-35CBCA91F2DA}" destId="{0556F899-97B3-4950-9879-92C354790776}" srcOrd="0" destOrd="0" presId="urn:microsoft.com/office/officeart/2005/8/layout/orgChart1"/>
    <dgm:cxn modelId="{31F23B41-563A-475C-AE55-CE9C98B8C7CC}" type="presParOf" srcId="{DCA68BCB-D520-459E-B9E7-35CBCA91F2DA}" destId="{5F66F652-A9FC-4C8E-82D0-E667D55D46C2}" srcOrd="1" destOrd="0" presId="urn:microsoft.com/office/officeart/2005/8/layout/orgChart1"/>
    <dgm:cxn modelId="{AB736D4D-58AB-45E8-A047-548235C6F77B}" type="presParOf" srcId="{8BF860EE-A6BF-48C2-937C-892DA921EDCF}" destId="{3F644AB7-6CA0-4855-8455-74EDBACC9635}" srcOrd="1" destOrd="0" presId="urn:microsoft.com/office/officeart/2005/8/layout/orgChart1"/>
    <dgm:cxn modelId="{75B6CE3E-F213-4713-BEC9-24CA11B2B28A}" type="presParOf" srcId="{8BF860EE-A6BF-48C2-937C-892DA921EDCF}" destId="{B8B1CA76-BC00-4AEC-B22F-05B09869EE80}" srcOrd="2" destOrd="0" presId="urn:microsoft.com/office/officeart/2005/8/layout/orgChart1"/>
    <dgm:cxn modelId="{73EFDEFF-BCFE-4CFC-8195-D69A9E4039E4}" type="presParOf" srcId="{80FAB332-68B5-4B67-A337-AEF60A85BAB5}" destId="{B9EE5C02-EB84-4FF8-8A21-9825C0D90CC6}" srcOrd="12" destOrd="0" presId="urn:microsoft.com/office/officeart/2005/8/layout/orgChart1"/>
    <dgm:cxn modelId="{A68508FB-B893-4CCF-B941-8D2754F886BF}" type="presParOf" srcId="{80FAB332-68B5-4B67-A337-AEF60A85BAB5}" destId="{89D8F6D5-7A79-4725-BFB4-C6736E01E8D5}" srcOrd="13" destOrd="0" presId="urn:microsoft.com/office/officeart/2005/8/layout/orgChart1"/>
    <dgm:cxn modelId="{49C092FF-8B17-4CA5-924E-BE8051D240CC}" type="presParOf" srcId="{89D8F6D5-7A79-4725-BFB4-C6736E01E8D5}" destId="{7112B6E0-7864-41B5-9D3C-36D7834EF92A}" srcOrd="0" destOrd="0" presId="urn:microsoft.com/office/officeart/2005/8/layout/orgChart1"/>
    <dgm:cxn modelId="{014F2347-C62C-4956-9195-37EBB59C3673}" type="presParOf" srcId="{7112B6E0-7864-41B5-9D3C-36D7834EF92A}" destId="{6ABBE297-2198-4938-80B4-0D587E7DFF4A}" srcOrd="0" destOrd="0" presId="urn:microsoft.com/office/officeart/2005/8/layout/orgChart1"/>
    <dgm:cxn modelId="{5DDB6027-50B2-4294-8189-8C46F7B6BE8E}" type="presParOf" srcId="{7112B6E0-7864-41B5-9D3C-36D7834EF92A}" destId="{54B28D7B-270D-4D65-B6AB-76714F6629C5}" srcOrd="1" destOrd="0" presId="urn:microsoft.com/office/officeart/2005/8/layout/orgChart1"/>
    <dgm:cxn modelId="{4901AC43-3DA2-4791-A6F0-E7154AF97842}" type="presParOf" srcId="{89D8F6D5-7A79-4725-BFB4-C6736E01E8D5}" destId="{061D64A7-FF33-46F4-B0B1-8673758D6064}" srcOrd="1" destOrd="0" presId="urn:microsoft.com/office/officeart/2005/8/layout/orgChart1"/>
    <dgm:cxn modelId="{7B08F93A-D5F9-4B87-94EA-03263761C635}" type="presParOf" srcId="{89D8F6D5-7A79-4725-BFB4-C6736E01E8D5}" destId="{A0E7B62A-C944-4358-B8E8-BE68DE4B89DF}" srcOrd="2" destOrd="0" presId="urn:microsoft.com/office/officeart/2005/8/layout/orgChart1"/>
    <dgm:cxn modelId="{904F5A10-F70E-4D12-ADF2-D17F73E773A7}" type="presParOf" srcId="{9BB95CB0-6FBF-43EB-9E33-06865603DEC7}" destId="{21ADE60F-D9BB-4512-A8CF-BC308EA928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9EBF6-9210-4D81-B681-43BA96DF7E8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754CE4-742E-4763-B99F-94F47140C4F4}">
      <dgm:prSet phldrT="[Tekst]" custT="1"/>
      <dgm:spPr>
        <a:solidFill>
          <a:schemeClr val="accent4"/>
        </a:solidFill>
      </dgm:spPr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Garamond" panose="02020404030301010803" pitchFamily="18" charset="0"/>
            </a:rPr>
            <a:t>TOTAL ITI : ERDF + ESF</a:t>
          </a:r>
          <a:endParaRPr lang="pl-PL" sz="28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11ED4C8-6561-4B71-9ADA-413586CC3426}" type="parTrans" cxnId="{6A2AF626-172E-488A-BC5E-170E6F2A17B8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AEE46615-9156-4B1A-A501-5E54BE921EBF}" type="sibTrans" cxnId="{6A2AF626-172E-488A-BC5E-170E6F2A17B8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2C7737D6-D6DC-4E29-9833-197AEDC60A02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8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 anchor="ctr"/>
        <a:lstStyle/>
        <a:p>
          <a:pPr algn="ctr" rtl="0"/>
          <a:r>
            <a:rPr lang="pl-PL" altLang="pl-PL" sz="2800" b="1" dirty="0" smtClean="0">
              <a:solidFill>
                <a:schemeClr val="tx1"/>
              </a:solidFill>
              <a:effectLst/>
              <a:latin typeface="Garamond" panose="02020404030301010803" pitchFamily="18" charset="0"/>
            </a:rPr>
            <a:t>76 mln EUR</a:t>
          </a:r>
          <a:endParaRPr lang="pl-PL" sz="2800" dirty="0">
            <a:solidFill>
              <a:schemeClr val="tx1"/>
            </a:solidFill>
            <a:effectLst/>
            <a:latin typeface="Garamond" panose="02020404030301010803" pitchFamily="18" charset="0"/>
          </a:endParaRPr>
        </a:p>
      </dgm:t>
    </dgm:pt>
    <dgm:pt modelId="{80D5F334-143F-4525-9654-A08A020EC884}" type="parTrans" cxnId="{BCD28821-B323-4EA1-A226-D20F965012FF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A4E526A7-BF8D-486B-B62B-2C3E605029BB}" type="sibTrans" cxnId="{BCD28821-B323-4EA1-A226-D20F965012FF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9C4DD077-9862-4B74-B617-4E040261D043}">
      <dgm:prSet phldrT="[Teks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rPr>
            <a:t>ERDF</a:t>
          </a:r>
          <a:endParaRPr lang="pl-PL" sz="2800" b="1" dirty="0">
            <a:solidFill>
              <a:schemeClr val="tx1">
                <a:lumMod val="50000"/>
                <a:lumOff val="50000"/>
              </a:schemeClr>
            </a:solidFill>
            <a:latin typeface="Garamond" panose="02020404030301010803" pitchFamily="18" charset="0"/>
          </a:endParaRPr>
        </a:p>
      </dgm:t>
    </dgm:pt>
    <dgm:pt modelId="{89EE7B47-4BF4-4182-9537-8D99A22D678F}" type="parTrans" cxnId="{BC46D2E5-96C6-4B59-8EC3-D0A17DEE4F27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FA49EAF7-9741-450D-98D4-3B9B5BD404BC}" type="sibTrans" cxnId="{BC46D2E5-96C6-4B59-8EC3-D0A17DEE4F27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FE0B56A7-0CAA-4CA9-B906-B9F9F18A9A2F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8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 anchor="ctr"/>
        <a:lstStyle/>
        <a:p>
          <a:pPr algn="ctr"/>
          <a:r>
            <a:rPr lang="pl-PL" altLang="pl-PL" sz="2800" b="1" dirty="0" smtClean="0">
              <a:solidFill>
                <a:schemeClr val="tx1"/>
              </a:solidFill>
              <a:effectLst/>
              <a:latin typeface="Garamond" panose="02020404030301010803" pitchFamily="18" charset="0"/>
            </a:rPr>
            <a:t>67,2 mln EUR </a:t>
          </a:r>
          <a:endParaRPr lang="pl-PL" sz="2800" dirty="0">
            <a:solidFill>
              <a:schemeClr val="tx1"/>
            </a:solidFill>
            <a:effectLst/>
            <a:latin typeface="Garamond" panose="02020404030301010803" pitchFamily="18" charset="0"/>
          </a:endParaRPr>
        </a:p>
      </dgm:t>
    </dgm:pt>
    <dgm:pt modelId="{638D2C5D-FEC9-4655-9DE6-0418EC71F797}" type="parTrans" cxnId="{F79A5F14-68E5-457F-A2FE-7BDDD9ADFF8D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F679FA05-A60F-46B0-979D-36626E4B2DA9}" type="sibTrans" cxnId="{F79A5F14-68E5-457F-A2FE-7BDDD9ADFF8D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5E38BFDB-83CF-48BB-A3E7-E70407998A05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rPr>
            <a:t>ESF</a:t>
          </a:r>
          <a:endParaRPr lang="pl-PL" sz="2800" b="1" dirty="0">
            <a:solidFill>
              <a:schemeClr val="tx1">
                <a:lumMod val="50000"/>
                <a:lumOff val="50000"/>
              </a:schemeClr>
            </a:solidFill>
            <a:latin typeface="Garamond" panose="02020404030301010803" pitchFamily="18" charset="0"/>
          </a:endParaRPr>
        </a:p>
      </dgm:t>
    </dgm:pt>
    <dgm:pt modelId="{EACEA255-A8B8-4690-833F-67A624F27780}" type="parTrans" cxnId="{BEB6A386-4C3A-4379-8505-03E16DC43E16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042B2F25-FADF-4EF3-9C37-DBB50A9903A6}" type="sibTrans" cxnId="{BEB6A386-4C3A-4379-8505-03E16DC43E16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DDADDEF5-55C4-4649-8E18-75EE3641F8CE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8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 anchor="ctr"/>
        <a:lstStyle/>
        <a:p>
          <a:pPr algn="ctr"/>
          <a:r>
            <a:rPr lang="pl-PL" altLang="pl-PL" sz="2800" b="1" dirty="0" smtClean="0">
              <a:solidFill>
                <a:schemeClr val="tx1"/>
              </a:solidFill>
              <a:effectLst/>
              <a:latin typeface="Garamond" panose="02020404030301010803" pitchFamily="18" charset="0"/>
            </a:rPr>
            <a:t>8,8 mln EUR </a:t>
          </a:r>
          <a:endParaRPr lang="pl-PL" sz="2800" dirty="0">
            <a:solidFill>
              <a:schemeClr val="tx1"/>
            </a:solidFill>
            <a:effectLst/>
            <a:latin typeface="Garamond" panose="02020404030301010803" pitchFamily="18" charset="0"/>
          </a:endParaRPr>
        </a:p>
      </dgm:t>
    </dgm:pt>
    <dgm:pt modelId="{9855745A-4562-4263-B81E-BE29284B182F}" type="parTrans" cxnId="{8BA8C229-0AE2-425F-AA6A-CD1EEEF56425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7799F715-2308-4A0B-BDA8-1BBA8ADE0546}" type="sibTrans" cxnId="{8BA8C229-0AE2-425F-AA6A-CD1EEEF56425}">
      <dgm:prSet/>
      <dgm:spPr/>
      <dgm:t>
        <a:bodyPr/>
        <a:lstStyle/>
        <a:p>
          <a:endParaRPr lang="pl-PL" sz="2000">
            <a:effectLst/>
            <a:latin typeface="Garamond" panose="02020404030301010803" pitchFamily="18" charset="0"/>
          </a:endParaRPr>
        </a:p>
      </dgm:t>
    </dgm:pt>
    <dgm:pt modelId="{41C56FBB-BDD9-45C1-B46B-41B96DF3AE8A}" type="pres">
      <dgm:prSet presAssocID="{5029EBF6-9210-4D81-B681-43BA96DF7E8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2F3EFE1-9732-4D48-9DF1-E760E9DAA894}" type="pres">
      <dgm:prSet presAssocID="{95754CE4-742E-4763-B99F-94F47140C4F4}" presName="parentText1" presStyleLbl="node1" presStyleIdx="0" presStyleCnt="3" custLinFactNeighborX="-990" custLinFactNeighborY="-168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BF04C0-E60F-4537-A2FC-0903F4066B9D}" type="pres">
      <dgm:prSet presAssocID="{95754CE4-742E-4763-B99F-94F47140C4F4}" presName="childText1" presStyleLbl="solidAlignAcc1" presStyleIdx="0" presStyleCnt="3" custScaleX="109096" custScaleY="42389" custLinFactNeighborX="1605" custLinFactNeighborY="-31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E1EE09-8243-4ABA-A6B7-5C74D9022D73}" type="pres">
      <dgm:prSet presAssocID="{9C4DD077-9862-4B74-B617-4E040261D043}" presName="parentText2" presStyleLbl="node1" presStyleIdx="1" presStyleCnt="3" custLinFactNeighborX="495" custLinFactNeighborY="-3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504AA6-227C-4564-B975-9B9BA6BC763C}" type="pres">
      <dgm:prSet presAssocID="{9C4DD077-9862-4B74-B617-4E040261D043}" presName="childText2" presStyleLbl="solidAlignAcc1" presStyleIdx="1" presStyleCnt="3" custScaleX="103378" custScaleY="46577" custLinFactNeighborX="2303" custLinFactNeighborY="-28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9AD972-59E0-4A30-93EE-C09B6FE0D9AE}" type="pres">
      <dgm:prSet presAssocID="{5E38BFDB-83CF-48BB-A3E7-E70407998A0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4AFDA9-2956-42CC-B9D5-A39EA2C9C982}" type="pres">
      <dgm:prSet presAssocID="{5E38BFDB-83CF-48BB-A3E7-E70407998A05}" presName="childText3" presStyleLbl="solidAlignAcc1" presStyleIdx="2" presStyleCnt="3" custScaleX="102134" custScaleY="49097" custLinFactNeighborX="2408" custLinFactNeighborY="-26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63C484-1FFC-46EA-9571-C9C10D0EC33A}" type="presOf" srcId="{FE0B56A7-0CAA-4CA9-B906-B9F9F18A9A2F}" destId="{15504AA6-227C-4564-B975-9B9BA6BC763C}" srcOrd="0" destOrd="0" presId="urn:microsoft.com/office/officeart/2009/3/layout/IncreasingArrowsProcess"/>
    <dgm:cxn modelId="{BCD28821-B323-4EA1-A226-D20F965012FF}" srcId="{95754CE4-742E-4763-B99F-94F47140C4F4}" destId="{2C7737D6-D6DC-4E29-9833-197AEDC60A02}" srcOrd="0" destOrd="0" parTransId="{80D5F334-143F-4525-9654-A08A020EC884}" sibTransId="{A4E526A7-BF8D-486B-B62B-2C3E605029BB}"/>
    <dgm:cxn modelId="{BC46D2E5-96C6-4B59-8EC3-D0A17DEE4F27}" srcId="{5029EBF6-9210-4D81-B681-43BA96DF7E8A}" destId="{9C4DD077-9862-4B74-B617-4E040261D043}" srcOrd="1" destOrd="0" parTransId="{89EE7B47-4BF4-4182-9537-8D99A22D678F}" sibTransId="{FA49EAF7-9741-450D-98D4-3B9B5BD404BC}"/>
    <dgm:cxn modelId="{BEB6A386-4C3A-4379-8505-03E16DC43E16}" srcId="{5029EBF6-9210-4D81-B681-43BA96DF7E8A}" destId="{5E38BFDB-83CF-48BB-A3E7-E70407998A05}" srcOrd="2" destOrd="0" parTransId="{EACEA255-A8B8-4690-833F-67A624F27780}" sibTransId="{042B2F25-FADF-4EF3-9C37-DBB50A9903A6}"/>
    <dgm:cxn modelId="{412F8058-EFA6-4BB9-9026-F3DB4E3F3A76}" type="presOf" srcId="{5E38BFDB-83CF-48BB-A3E7-E70407998A05}" destId="{E09AD972-59E0-4A30-93EE-C09B6FE0D9AE}" srcOrd="0" destOrd="0" presId="urn:microsoft.com/office/officeart/2009/3/layout/IncreasingArrowsProcess"/>
    <dgm:cxn modelId="{655234D5-68FA-4335-997E-7AD54435B740}" type="presOf" srcId="{5029EBF6-9210-4D81-B681-43BA96DF7E8A}" destId="{41C56FBB-BDD9-45C1-B46B-41B96DF3AE8A}" srcOrd="0" destOrd="0" presId="urn:microsoft.com/office/officeart/2009/3/layout/IncreasingArrowsProcess"/>
    <dgm:cxn modelId="{F79A5F14-68E5-457F-A2FE-7BDDD9ADFF8D}" srcId="{9C4DD077-9862-4B74-B617-4E040261D043}" destId="{FE0B56A7-0CAA-4CA9-B906-B9F9F18A9A2F}" srcOrd="0" destOrd="0" parTransId="{638D2C5D-FEC9-4655-9DE6-0418EC71F797}" sibTransId="{F679FA05-A60F-46B0-979D-36626E4B2DA9}"/>
    <dgm:cxn modelId="{E47E672B-AB7F-48D3-A096-8213884EEE4A}" type="presOf" srcId="{2C7737D6-D6DC-4E29-9833-197AEDC60A02}" destId="{CABF04C0-E60F-4537-A2FC-0903F4066B9D}" srcOrd="0" destOrd="0" presId="urn:microsoft.com/office/officeart/2009/3/layout/IncreasingArrowsProcess"/>
    <dgm:cxn modelId="{470CA940-F83C-43C2-87A1-E335AFD9962C}" type="presOf" srcId="{95754CE4-742E-4763-B99F-94F47140C4F4}" destId="{A2F3EFE1-9732-4D48-9DF1-E760E9DAA894}" srcOrd="0" destOrd="0" presId="urn:microsoft.com/office/officeart/2009/3/layout/IncreasingArrowsProcess"/>
    <dgm:cxn modelId="{6A2AF626-172E-488A-BC5E-170E6F2A17B8}" srcId="{5029EBF6-9210-4D81-B681-43BA96DF7E8A}" destId="{95754CE4-742E-4763-B99F-94F47140C4F4}" srcOrd="0" destOrd="0" parTransId="{111ED4C8-6561-4B71-9ADA-413586CC3426}" sibTransId="{AEE46615-9156-4B1A-A501-5E54BE921EBF}"/>
    <dgm:cxn modelId="{21749AB5-1D38-4317-8364-8CB463AA09E9}" type="presOf" srcId="{9C4DD077-9862-4B74-B617-4E040261D043}" destId="{7BE1EE09-8243-4ABA-A6B7-5C74D9022D73}" srcOrd="0" destOrd="0" presId="urn:microsoft.com/office/officeart/2009/3/layout/IncreasingArrowsProcess"/>
    <dgm:cxn modelId="{8BA8C229-0AE2-425F-AA6A-CD1EEEF56425}" srcId="{5E38BFDB-83CF-48BB-A3E7-E70407998A05}" destId="{DDADDEF5-55C4-4649-8E18-75EE3641F8CE}" srcOrd="0" destOrd="0" parTransId="{9855745A-4562-4263-B81E-BE29284B182F}" sibTransId="{7799F715-2308-4A0B-BDA8-1BBA8ADE0546}"/>
    <dgm:cxn modelId="{D325801B-ED21-48E0-ADF9-0873BBC045E4}" type="presOf" srcId="{DDADDEF5-55C4-4649-8E18-75EE3641F8CE}" destId="{5F4AFDA9-2956-42CC-B9D5-A39EA2C9C982}" srcOrd="0" destOrd="0" presId="urn:microsoft.com/office/officeart/2009/3/layout/IncreasingArrowsProcess"/>
    <dgm:cxn modelId="{C45D1AAD-538F-48E7-B2A4-1CD1389D8BAF}" type="presParOf" srcId="{41C56FBB-BDD9-45C1-B46B-41B96DF3AE8A}" destId="{A2F3EFE1-9732-4D48-9DF1-E760E9DAA894}" srcOrd="0" destOrd="0" presId="urn:microsoft.com/office/officeart/2009/3/layout/IncreasingArrowsProcess"/>
    <dgm:cxn modelId="{6935A33A-F13C-4A93-83AA-ED6B2DB0206D}" type="presParOf" srcId="{41C56FBB-BDD9-45C1-B46B-41B96DF3AE8A}" destId="{CABF04C0-E60F-4537-A2FC-0903F4066B9D}" srcOrd="1" destOrd="0" presId="urn:microsoft.com/office/officeart/2009/3/layout/IncreasingArrowsProcess"/>
    <dgm:cxn modelId="{441B5522-5329-42A7-8803-DAD45346C2EC}" type="presParOf" srcId="{41C56FBB-BDD9-45C1-B46B-41B96DF3AE8A}" destId="{7BE1EE09-8243-4ABA-A6B7-5C74D9022D73}" srcOrd="2" destOrd="0" presId="urn:microsoft.com/office/officeart/2009/3/layout/IncreasingArrowsProcess"/>
    <dgm:cxn modelId="{F4A87578-7FA0-4B3E-9112-454477067795}" type="presParOf" srcId="{41C56FBB-BDD9-45C1-B46B-41B96DF3AE8A}" destId="{15504AA6-227C-4564-B975-9B9BA6BC763C}" srcOrd="3" destOrd="0" presId="urn:microsoft.com/office/officeart/2009/3/layout/IncreasingArrowsProcess"/>
    <dgm:cxn modelId="{E88D7152-7635-4C7E-B28F-9ED9B85F48A3}" type="presParOf" srcId="{41C56FBB-BDD9-45C1-B46B-41B96DF3AE8A}" destId="{E09AD972-59E0-4A30-93EE-C09B6FE0D9AE}" srcOrd="4" destOrd="0" presId="urn:microsoft.com/office/officeart/2009/3/layout/IncreasingArrowsProcess"/>
    <dgm:cxn modelId="{58FA05D9-A047-4D67-AE64-7657622FFF4B}" type="presParOf" srcId="{41C56FBB-BDD9-45C1-B46B-41B96DF3AE8A}" destId="{5F4AFDA9-2956-42CC-B9D5-A39EA2C9C98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E5C02-EB84-4FF8-8A21-9825C0D90CC6}">
      <dsp:nvSpPr>
        <dsp:cNvPr id="0" name=""/>
        <dsp:cNvSpPr/>
      </dsp:nvSpPr>
      <dsp:spPr>
        <a:xfrm>
          <a:off x="4309517" y="1459905"/>
          <a:ext cx="3693970" cy="89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840"/>
              </a:lnTo>
              <a:lnTo>
                <a:pt x="3693970" y="789840"/>
              </a:lnTo>
              <a:lnTo>
                <a:pt x="3693970" y="89346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8529D-381A-4DB6-B37D-3F759A372B27}">
      <dsp:nvSpPr>
        <dsp:cNvPr id="0" name=""/>
        <dsp:cNvSpPr/>
      </dsp:nvSpPr>
      <dsp:spPr>
        <a:xfrm>
          <a:off x="4309517" y="1459905"/>
          <a:ext cx="2425861" cy="89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840"/>
              </a:lnTo>
              <a:lnTo>
                <a:pt x="2425861" y="789840"/>
              </a:lnTo>
              <a:lnTo>
                <a:pt x="2425861" y="89346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F0C3E-3435-48B5-8592-6F49A6495978}">
      <dsp:nvSpPr>
        <dsp:cNvPr id="0" name=""/>
        <dsp:cNvSpPr/>
      </dsp:nvSpPr>
      <dsp:spPr>
        <a:xfrm>
          <a:off x="4309517" y="1459905"/>
          <a:ext cx="1116974" cy="89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840"/>
              </a:lnTo>
              <a:lnTo>
                <a:pt x="1116974" y="789840"/>
              </a:lnTo>
              <a:lnTo>
                <a:pt x="1116974" y="89346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6D6EF-971A-4807-9304-714AC9F6DB51}">
      <dsp:nvSpPr>
        <dsp:cNvPr id="0" name=""/>
        <dsp:cNvSpPr/>
      </dsp:nvSpPr>
      <dsp:spPr>
        <a:xfrm>
          <a:off x="4101464" y="1459905"/>
          <a:ext cx="208052" cy="911684"/>
        </a:xfrm>
        <a:custGeom>
          <a:avLst/>
          <a:gdLst/>
          <a:ahLst/>
          <a:cxnLst/>
          <a:rect l="0" t="0" r="0" b="0"/>
          <a:pathLst>
            <a:path>
              <a:moveTo>
                <a:pt x="208052" y="0"/>
              </a:moveTo>
              <a:lnTo>
                <a:pt x="208052" y="808062"/>
              </a:lnTo>
              <a:lnTo>
                <a:pt x="0" y="808062"/>
              </a:lnTo>
              <a:lnTo>
                <a:pt x="0" y="911684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2C976-E659-41AC-A120-52F15314AC86}">
      <dsp:nvSpPr>
        <dsp:cNvPr id="0" name=""/>
        <dsp:cNvSpPr/>
      </dsp:nvSpPr>
      <dsp:spPr>
        <a:xfrm>
          <a:off x="2883123" y="1459905"/>
          <a:ext cx="1426394" cy="893462"/>
        </a:xfrm>
        <a:custGeom>
          <a:avLst/>
          <a:gdLst/>
          <a:ahLst/>
          <a:cxnLst/>
          <a:rect l="0" t="0" r="0" b="0"/>
          <a:pathLst>
            <a:path>
              <a:moveTo>
                <a:pt x="1426394" y="0"/>
              </a:moveTo>
              <a:lnTo>
                <a:pt x="1426394" y="789840"/>
              </a:lnTo>
              <a:lnTo>
                <a:pt x="0" y="789840"/>
              </a:lnTo>
              <a:lnTo>
                <a:pt x="0" y="89346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6032C-CFB1-488F-BDE4-8F3D6AC03812}">
      <dsp:nvSpPr>
        <dsp:cNvPr id="0" name=""/>
        <dsp:cNvSpPr/>
      </dsp:nvSpPr>
      <dsp:spPr>
        <a:xfrm>
          <a:off x="1689004" y="1459905"/>
          <a:ext cx="2620512" cy="893462"/>
        </a:xfrm>
        <a:custGeom>
          <a:avLst/>
          <a:gdLst/>
          <a:ahLst/>
          <a:cxnLst/>
          <a:rect l="0" t="0" r="0" b="0"/>
          <a:pathLst>
            <a:path>
              <a:moveTo>
                <a:pt x="2620512" y="0"/>
              </a:moveTo>
              <a:lnTo>
                <a:pt x="2620512" y="789840"/>
              </a:lnTo>
              <a:lnTo>
                <a:pt x="0" y="789840"/>
              </a:lnTo>
              <a:lnTo>
                <a:pt x="0" y="89346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B4DCA-2E0D-4B84-985C-1BFD9313F776}">
      <dsp:nvSpPr>
        <dsp:cNvPr id="0" name=""/>
        <dsp:cNvSpPr/>
      </dsp:nvSpPr>
      <dsp:spPr>
        <a:xfrm>
          <a:off x="494886" y="1459905"/>
          <a:ext cx="3814631" cy="893462"/>
        </a:xfrm>
        <a:custGeom>
          <a:avLst/>
          <a:gdLst/>
          <a:ahLst/>
          <a:cxnLst/>
          <a:rect l="0" t="0" r="0" b="0"/>
          <a:pathLst>
            <a:path>
              <a:moveTo>
                <a:pt x="3814631" y="0"/>
              </a:moveTo>
              <a:lnTo>
                <a:pt x="3814631" y="789840"/>
              </a:lnTo>
              <a:lnTo>
                <a:pt x="0" y="789840"/>
              </a:lnTo>
              <a:lnTo>
                <a:pt x="0" y="89346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74734-B536-4A25-A851-E869BB615A11}">
      <dsp:nvSpPr>
        <dsp:cNvPr id="0" name=""/>
        <dsp:cNvSpPr/>
      </dsp:nvSpPr>
      <dsp:spPr>
        <a:xfrm>
          <a:off x="2061732" y="625512"/>
          <a:ext cx="4495569" cy="83439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Bialystok</a:t>
          </a:r>
          <a:r>
            <a:rPr lang="pl-PL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20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Functional</a:t>
          </a:r>
          <a:r>
            <a:rPr lang="pl-PL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20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Area</a:t>
          </a:r>
          <a:r>
            <a:rPr lang="pl-PL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–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attractive place to work and live</a:t>
          </a:r>
          <a:endParaRPr lang="pl-PL" sz="20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2061732" y="625512"/>
        <a:ext cx="4495569" cy="834392"/>
      </dsp:txXfrm>
    </dsp:sp>
    <dsp:sp modelId="{66048803-20FB-476C-A922-9830C96ED3C5}">
      <dsp:nvSpPr>
        <dsp:cNvPr id="0" name=""/>
        <dsp:cNvSpPr/>
      </dsp:nvSpPr>
      <dsp:spPr>
        <a:xfrm>
          <a:off x="1449" y="2353367"/>
          <a:ext cx="986874" cy="126098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4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1.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Investment </a:t>
          </a:r>
          <a:r>
            <a:rPr lang="pl-PL" sz="140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attractiveness</a:t>
          </a:r>
          <a:endParaRPr lang="pl-PL" sz="14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449" y="2353367"/>
        <a:ext cx="986874" cy="1260989"/>
      </dsp:txXfrm>
    </dsp:sp>
    <dsp:sp modelId="{0D6C7AF7-6F0A-407E-B360-DB025D858ED0}">
      <dsp:nvSpPr>
        <dsp:cNvPr id="0" name=""/>
        <dsp:cNvSpPr/>
      </dsp:nvSpPr>
      <dsp:spPr>
        <a:xfrm>
          <a:off x="1195567" y="2353367"/>
          <a:ext cx="986874" cy="126097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4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2.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Competences</a:t>
          </a:r>
          <a:r>
            <a:rPr lang="pl-PL" sz="14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 to </a:t>
          </a:r>
          <a:r>
            <a:rPr lang="pl-PL" sz="140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work</a:t>
          </a:r>
          <a:endParaRPr lang="pl-PL" sz="14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195567" y="2353367"/>
        <a:ext cx="986874" cy="1260979"/>
      </dsp:txXfrm>
    </dsp:sp>
    <dsp:sp modelId="{478E0A6B-9097-4722-B748-BABAE68247F8}">
      <dsp:nvSpPr>
        <dsp:cNvPr id="0" name=""/>
        <dsp:cNvSpPr/>
      </dsp:nvSpPr>
      <dsp:spPr>
        <a:xfrm>
          <a:off x="2389685" y="2353367"/>
          <a:ext cx="986874" cy="1260979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4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3.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Accessibility to </a:t>
          </a:r>
          <a:r>
            <a:rPr lang="pl-PL" sz="140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culture</a:t>
          </a:r>
          <a:endParaRPr lang="pl-PL" sz="14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2389685" y="2353367"/>
        <a:ext cx="986874" cy="1260979"/>
      </dsp:txXfrm>
    </dsp:sp>
    <dsp:sp modelId="{4DCDCEC4-7056-4CA6-8238-56AD8D7D3D6B}">
      <dsp:nvSpPr>
        <dsp:cNvPr id="0" name=""/>
        <dsp:cNvSpPr/>
      </dsp:nvSpPr>
      <dsp:spPr>
        <a:xfrm>
          <a:off x="3551059" y="2371589"/>
          <a:ext cx="1100809" cy="125310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4.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 smtClean="0">
              <a:solidFill>
                <a:schemeClr val="tx1"/>
              </a:solidFill>
              <a:latin typeface="Garamond" panose="02020404030301010803" pitchFamily="18" charset="0"/>
            </a:rPr>
            <a:t>Active </a:t>
          </a:r>
          <a:r>
            <a:rPr lang="pl-PL" sz="1400" b="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social</a:t>
          </a:r>
          <a:r>
            <a:rPr lang="pl-PL" sz="1400" b="0" kern="120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integration</a:t>
          </a:r>
          <a:endParaRPr lang="pl-PL" sz="1400" b="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551059" y="2371589"/>
        <a:ext cx="1100809" cy="1253108"/>
      </dsp:txXfrm>
    </dsp:sp>
    <dsp:sp modelId="{80B1F57B-6D39-4D08-A4AB-6704EF4E09DC}">
      <dsp:nvSpPr>
        <dsp:cNvPr id="0" name=""/>
        <dsp:cNvSpPr/>
      </dsp:nvSpPr>
      <dsp:spPr>
        <a:xfrm>
          <a:off x="4891857" y="2353367"/>
          <a:ext cx="1069268" cy="126097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4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5.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Low-carbon</a:t>
          </a:r>
          <a:r>
            <a:rPr lang="pl-PL" sz="1400" b="0" kern="120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economy</a:t>
          </a:r>
          <a:r>
            <a:rPr lang="pl-PL" sz="1400" b="0" kern="1200" dirty="0" smtClean="0">
              <a:solidFill>
                <a:schemeClr val="tx1"/>
              </a:solidFill>
              <a:latin typeface="Garamond" panose="02020404030301010803" pitchFamily="18" charset="0"/>
            </a:rPr>
            <a:t> and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environmental</a:t>
          </a:r>
          <a:r>
            <a:rPr lang="pl-PL" sz="1400" b="0" kern="1200" dirty="0" smtClean="0">
              <a:solidFill>
                <a:schemeClr val="tx1"/>
              </a:solidFill>
              <a:latin typeface="Garamond" panose="02020404030301010803" pitchFamily="18" charset="0"/>
            </a:rPr>
            <a:t> </a:t>
          </a:r>
          <a:r>
            <a:rPr lang="pl-PL" sz="1400" b="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protection</a:t>
          </a:r>
          <a:endParaRPr lang="pl-PL" sz="1400" b="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4891857" y="2353367"/>
        <a:ext cx="1069268" cy="1260974"/>
      </dsp:txXfrm>
    </dsp:sp>
    <dsp:sp modelId="{0556F899-97B3-4950-9879-92C354790776}">
      <dsp:nvSpPr>
        <dsp:cNvPr id="0" name=""/>
        <dsp:cNvSpPr/>
      </dsp:nvSpPr>
      <dsp:spPr>
        <a:xfrm>
          <a:off x="6168369" y="2353367"/>
          <a:ext cx="1134017" cy="1260969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4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6.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Accessibility of </a:t>
          </a:r>
          <a:r>
            <a:rPr lang="pl-PL" sz="140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communication</a:t>
          </a:r>
          <a:endParaRPr lang="pl-PL" sz="14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168369" y="2353367"/>
        <a:ext cx="1134017" cy="1260969"/>
      </dsp:txXfrm>
    </dsp:sp>
    <dsp:sp modelId="{6ABBE297-2198-4938-80B4-0D587E7DFF4A}">
      <dsp:nvSpPr>
        <dsp:cNvPr id="0" name=""/>
        <dsp:cNvSpPr/>
      </dsp:nvSpPr>
      <dsp:spPr>
        <a:xfrm>
          <a:off x="7509631" y="2353367"/>
          <a:ext cx="987713" cy="1260974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4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Aim</a:t>
          </a:r>
          <a:r>
            <a:rPr lang="pl-PL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7.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Integration </a:t>
          </a:r>
          <a:r>
            <a:rPr lang="pl-PL" sz="1400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stategic</a:t>
          </a:r>
          <a:r>
            <a:rPr lang="pl-PL" sz="14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 development management of BFA</a:t>
          </a:r>
          <a:endParaRPr lang="pl-PL" sz="14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7509631" y="2353367"/>
        <a:ext cx="987713" cy="1260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3EFE1-9732-4D48-9DF1-E760E9DAA894}">
      <dsp:nvSpPr>
        <dsp:cNvPr id="0" name=""/>
        <dsp:cNvSpPr/>
      </dsp:nvSpPr>
      <dsp:spPr>
        <a:xfrm>
          <a:off x="0" y="499539"/>
          <a:ext cx="9512931" cy="1385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9939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TOTAL ITI : ERDF + ESF</a:t>
          </a:r>
          <a:endParaRPr lang="pl-PL" sz="28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845900"/>
        <a:ext cx="9166570" cy="692723"/>
      </dsp:txXfrm>
    </dsp:sp>
    <dsp:sp modelId="{CABF04C0-E60F-4537-A2FC-0903F4066B9D}">
      <dsp:nvSpPr>
        <dsp:cNvPr id="0" name=""/>
        <dsp:cNvSpPr/>
      </dsp:nvSpPr>
      <dsp:spPr>
        <a:xfrm>
          <a:off x="-19601" y="1735260"/>
          <a:ext cx="3196494" cy="1131310"/>
        </a:xfrm>
        <a:prstGeom prst="rect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8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800" b="1" kern="1200" dirty="0" smtClean="0">
              <a:solidFill>
                <a:schemeClr val="tx1"/>
              </a:solidFill>
              <a:effectLst/>
              <a:latin typeface="Garamond" panose="02020404030301010803" pitchFamily="18" charset="0"/>
            </a:rPr>
            <a:t>76 mln EUR</a:t>
          </a:r>
          <a:endParaRPr lang="pl-PL" sz="2800" kern="1200" dirty="0">
            <a:solidFill>
              <a:schemeClr val="tx1"/>
            </a:solidFill>
            <a:effectLst/>
            <a:latin typeface="Garamond" panose="02020404030301010803" pitchFamily="18" charset="0"/>
          </a:endParaRPr>
        </a:p>
      </dsp:txBody>
      <dsp:txXfrm>
        <a:off x="-19601" y="1735260"/>
        <a:ext cx="3196494" cy="1131310"/>
      </dsp:txXfrm>
    </dsp:sp>
    <dsp:sp modelId="{7BE1EE09-8243-4ABA-A6B7-5C74D9022D73}">
      <dsp:nvSpPr>
        <dsp:cNvPr id="0" name=""/>
        <dsp:cNvSpPr/>
      </dsp:nvSpPr>
      <dsp:spPr>
        <a:xfrm>
          <a:off x="2996610" y="1190160"/>
          <a:ext cx="6582948" cy="1385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9939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rPr>
            <a:t>ERDF</a:t>
          </a:r>
          <a:endParaRPr lang="pl-PL" sz="2800" b="1" kern="1200" dirty="0">
            <a:solidFill>
              <a:schemeClr val="tx1">
                <a:lumMod val="50000"/>
                <a:lumOff val="50000"/>
              </a:schemeClr>
            </a:solidFill>
            <a:latin typeface="Garamond" panose="02020404030301010803" pitchFamily="18" charset="0"/>
          </a:endParaRPr>
        </a:p>
      </dsp:txBody>
      <dsp:txXfrm>
        <a:off x="2996610" y="1536521"/>
        <a:ext cx="6236587" cy="692723"/>
      </dsp:txXfrm>
    </dsp:sp>
    <dsp:sp modelId="{15504AA6-227C-4564-B975-9B9BA6BC763C}">
      <dsp:nvSpPr>
        <dsp:cNvPr id="0" name=""/>
        <dsp:cNvSpPr/>
      </dsp:nvSpPr>
      <dsp:spPr>
        <a:xfrm>
          <a:off x="3014600" y="2223497"/>
          <a:ext cx="3028957" cy="1243083"/>
        </a:xfrm>
        <a:prstGeom prst="rect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8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800" b="1" kern="1200" dirty="0" smtClean="0">
              <a:solidFill>
                <a:schemeClr val="tx1"/>
              </a:solidFill>
              <a:effectLst/>
              <a:latin typeface="Garamond" panose="02020404030301010803" pitchFamily="18" charset="0"/>
            </a:rPr>
            <a:t>67,2 mln EUR </a:t>
          </a:r>
          <a:endParaRPr lang="pl-PL" sz="2800" kern="1200" dirty="0">
            <a:solidFill>
              <a:schemeClr val="tx1"/>
            </a:solidFill>
            <a:effectLst/>
            <a:latin typeface="Garamond" panose="02020404030301010803" pitchFamily="18" charset="0"/>
          </a:endParaRPr>
        </a:p>
      </dsp:txBody>
      <dsp:txXfrm>
        <a:off x="3014600" y="2223497"/>
        <a:ext cx="3028957" cy="1243083"/>
      </dsp:txXfrm>
    </dsp:sp>
    <dsp:sp modelId="{E09AD972-59E0-4A30-93EE-C09B6FE0D9AE}">
      <dsp:nvSpPr>
        <dsp:cNvPr id="0" name=""/>
        <dsp:cNvSpPr/>
      </dsp:nvSpPr>
      <dsp:spPr>
        <a:xfrm>
          <a:off x="5926593" y="1656714"/>
          <a:ext cx="3652965" cy="13854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9939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rPr>
            <a:t>ESF</a:t>
          </a:r>
          <a:endParaRPr lang="pl-PL" sz="2800" b="1" kern="1200" dirty="0">
            <a:solidFill>
              <a:schemeClr val="tx1">
                <a:lumMod val="50000"/>
                <a:lumOff val="50000"/>
              </a:schemeClr>
            </a:solidFill>
            <a:latin typeface="Garamond" panose="02020404030301010803" pitchFamily="18" charset="0"/>
          </a:endParaRPr>
        </a:p>
      </dsp:txBody>
      <dsp:txXfrm>
        <a:off x="5926593" y="2003075"/>
        <a:ext cx="3306604" cy="692723"/>
      </dsp:txXfrm>
    </dsp:sp>
    <dsp:sp modelId="{5F4AFDA9-2956-42CC-B9D5-A39EA2C9C982}">
      <dsp:nvSpPr>
        <dsp:cNvPr id="0" name=""/>
        <dsp:cNvSpPr/>
      </dsp:nvSpPr>
      <dsp:spPr>
        <a:xfrm>
          <a:off x="5965884" y="2688814"/>
          <a:ext cx="2992508" cy="1291162"/>
        </a:xfrm>
        <a:prstGeom prst="rect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8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800" b="1" kern="1200" dirty="0" smtClean="0">
              <a:solidFill>
                <a:schemeClr val="tx1"/>
              </a:solidFill>
              <a:effectLst/>
              <a:latin typeface="Garamond" panose="02020404030301010803" pitchFamily="18" charset="0"/>
            </a:rPr>
            <a:t>8,8 mln EUR </a:t>
          </a:r>
          <a:endParaRPr lang="pl-PL" sz="2800" kern="1200" dirty="0">
            <a:solidFill>
              <a:schemeClr val="tx1"/>
            </a:solidFill>
            <a:effectLst/>
            <a:latin typeface="Garamond" panose="02020404030301010803" pitchFamily="18" charset="0"/>
          </a:endParaRPr>
        </a:p>
      </dsp:txBody>
      <dsp:txXfrm>
        <a:off x="5965884" y="2688814"/>
        <a:ext cx="2992508" cy="1291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3E166B9-DB29-4DAF-AB59-B6E2123C3057}" type="datetimeFigureOut">
              <a:rPr lang="pl-PL" smtClean="0"/>
              <a:pPr/>
              <a:t>2018-11-23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F21057C-2332-45A6-A216-B892171AD0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0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04301F1-8EC5-4B7D-A261-2670948BB7CB}" type="datetimeFigureOut">
              <a:rPr lang="pl-PL" smtClean="0"/>
              <a:pPr/>
              <a:t>2018-11-23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E0EF5E5-BFAA-4798-B24F-D0F90C7B9A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86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rebuild the former military warehouse (with an area of about 3,100 m2) for the needs of a modern exhibition presenting the collection of the </a:t>
            </a:r>
            <a:r>
              <a:rPr lang="en-US" dirty="0" err="1" smtClean="0"/>
              <a:t>Sybir</a:t>
            </a:r>
            <a:r>
              <a:rPr lang="en-US" dirty="0" smtClean="0"/>
              <a:t> Memorial Museum. It will also build a new part (with an area of almost 2.4 thousand m2) in the form of technical and administrative facilities. The cost of construction works is over PLN 37.5 million.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F5E5-BFAA-4798-B24F-D0F90C7B9A89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Garamond" panose="02020404030301010803" pitchFamily="18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7" y="68326"/>
            <a:ext cx="11603786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97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4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14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30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31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9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5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78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715617" y="1258957"/>
            <a:ext cx="1052573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EF2F-BA15-4DCE-993A-CCD76E08D21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8200" y="6243042"/>
            <a:ext cx="1533053" cy="540000"/>
          </a:xfrm>
          <a:prstGeom prst="rect">
            <a:avLst/>
          </a:prstGeom>
        </p:spPr>
      </p:pic>
      <p:cxnSp>
        <p:nvCxnSpPr>
          <p:cNvPr id="14" name="Łącznik prosty 13"/>
          <p:cNvCxnSpPr/>
          <p:nvPr userDrawn="1"/>
        </p:nvCxnSpPr>
        <p:spPr>
          <a:xfrm flipV="1">
            <a:off x="838200" y="6176963"/>
            <a:ext cx="1051560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.buslowska@bof.org.pl" TargetMode="External"/><Relationship Id="rId2" Type="http://schemas.openxmlformats.org/officeDocument/2006/relationships/hyperlink" Target="http://www.bof.org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7830" y="1788459"/>
            <a:ext cx="9144000" cy="2339788"/>
          </a:xfrm>
        </p:spPr>
        <p:txBody>
          <a:bodyPr>
            <a:normAutofit/>
          </a:bodyPr>
          <a:lstStyle/>
          <a:p>
            <a:r>
              <a:rPr lang="pl-PL" dirty="0" smtClean="0"/>
              <a:t>„</a:t>
            </a:r>
            <a:r>
              <a:rPr lang="pl-PL" dirty="0" err="1" smtClean="0"/>
              <a:t>Examples</a:t>
            </a:r>
            <a:r>
              <a:rPr lang="pl-PL" dirty="0" smtClean="0"/>
              <a:t> of </a:t>
            </a:r>
            <a:r>
              <a:rPr lang="pl-PL" dirty="0" err="1" smtClean="0"/>
              <a:t>investments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Białystok </a:t>
            </a:r>
            <a:r>
              <a:rPr lang="pl-PL" dirty="0" err="1" smtClean="0"/>
              <a:t>Functional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frame</a:t>
            </a:r>
            <a:r>
              <a:rPr lang="pl-PL" dirty="0" smtClean="0"/>
              <a:t> of ITI instrument”</a:t>
            </a:r>
            <a:br>
              <a:rPr lang="pl-PL" dirty="0" smtClean="0"/>
            </a:br>
            <a:r>
              <a:rPr lang="pl-PL" dirty="0" err="1" smtClean="0"/>
              <a:t>Bucharest</a:t>
            </a:r>
            <a:r>
              <a:rPr lang="pl-PL" dirty="0" smtClean="0"/>
              <a:t>, 26.11.2018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47703" y="4585063"/>
            <a:ext cx="6740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Garamond" pitchFamily="18" charset="0"/>
              </a:rPr>
              <a:t>Anna Busłowska, </a:t>
            </a:r>
            <a:r>
              <a:rPr lang="pl-PL" sz="2800" dirty="0" err="1" smtClean="0">
                <a:latin typeface="Garamond" pitchFamily="18" charset="0"/>
              </a:rPr>
              <a:t>Ph.D</a:t>
            </a:r>
            <a:r>
              <a:rPr lang="pl-PL" sz="2800" dirty="0" smtClean="0">
                <a:latin typeface="Garamond" pitchFamily="18" charset="0"/>
              </a:rPr>
              <a:t>.</a:t>
            </a:r>
          </a:p>
          <a:p>
            <a:pPr algn="ctr"/>
            <a:r>
              <a:rPr lang="pl-PL" sz="2800" dirty="0" err="1" smtClean="0">
                <a:latin typeface="Garamond" pitchFamily="18" charset="0"/>
              </a:rPr>
              <a:t>Association</a:t>
            </a:r>
            <a:r>
              <a:rPr lang="pl-PL" sz="2800" dirty="0" smtClean="0">
                <a:latin typeface="Garamond" pitchFamily="18" charset="0"/>
              </a:rPr>
              <a:t> of Białystok </a:t>
            </a:r>
            <a:r>
              <a:rPr lang="pl-PL" sz="2800" dirty="0" err="1" smtClean="0">
                <a:latin typeface="Garamond" pitchFamily="18" charset="0"/>
              </a:rPr>
              <a:t>Functional</a:t>
            </a:r>
            <a:r>
              <a:rPr lang="pl-PL" sz="2800" dirty="0" smtClean="0">
                <a:latin typeface="Garamond" pitchFamily="18" charset="0"/>
              </a:rPr>
              <a:t> </a:t>
            </a:r>
            <a:r>
              <a:rPr lang="pl-PL" sz="2800" dirty="0" err="1" smtClean="0">
                <a:latin typeface="Garamond" pitchFamily="18" charset="0"/>
              </a:rPr>
              <a:t>Area</a:t>
            </a:r>
            <a:endParaRPr lang="pl-PL" sz="2800" dirty="0" smtClean="0">
              <a:latin typeface="Garamond" pitchFamily="18" charset="0"/>
            </a:endParaRPr>
          </a:p>
          <a:p>
            <a:pPr algn="ctr"/>
            <a:r>
              <a:rPr lang="pl-PL" sz="2800" dirty="0" err="1" smtClean="0">
                <a:latin typeface="Garamond" pitchFamily="18" charset="0"/>
              </a:rPr>
              <a:t>University</a:t>
            </a:r>
            <a:r>
              <a:rPr lang="pl-PL" sz="2800" dirty="0" smtClean="0">
                <a:latin typeface="Garamond" pitchFamily="18" charset="0"/>
              </a:rPr>
              <a:t> of Białystok</a:t>
            </a:r>
            <a:endParaRPr lang="pl-PL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103"/>
          </a:xfrm>
        </p:spPr>
        <p:txBody>
          <a:bodyPr>
            <a:normAutofit/>
          </a:bodyPr>
          <a:lstStyle/>
          <a:p>
            <a:pPr algn="ctr"/>
            <a:r>
              <a:rPr lang="pl-PL" sz="2800" b="1" cap="small" dirty="0" err="1" smtClean="0"/>
              <a:t>Supporting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innovation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BFA (ITI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frame</a:t>
            </a:r>
            <a:r>
              <a:rPr lang="pl-PL" sz="2800" b="1" cap="small" dirty="0" smtClean="0"/>
              <a:t> of ERDF)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6218" y="1332200"/>
            <a:ext cx="4669107" cy="46166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Objective 2. Competences to work</a:t>
            </a:r>
            <a:endParaRPr lang="pl-PL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12511" y="2274970"/>
            <a:ext cx="6321991" cy="2185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200" b="1" dirty="0" err="1" smtClean="0">
                <a:latin typeface="Garamond" panose="02020404030301010803" pitchFamily="18" charset="0"/>
              </a:rPr>
              <a:t>Vocational</a:t>
            </a:r>
            <a:r>
              <a:rPr lang="pl-PL" sz="2200" b="1" dirty="0" smtClean="0">
                <a:latin typeface="Garamond" panose="02020404030301010803" pitchFamily="18" charset="0"/>
              </a:rPr>
              <a:t> </a:t>
            </a:r>
            <a:r>
              <a:rPr lang="pl-PL" sz="2200" b="1" dirty="0" err="1" smtClean="0">
                <a:latin typeface="Garamond" panose="02020404030301010803" pitchFamily="18" charset="0"/>
              </a:rPr>
              <a:t>education</a:t>
            </a:r>
            <a:r>
              <a:rPr lang="pl-PL" sz="2200" b="1" dirty="0" smtClean="0">
                <a:latin typeface="Garamond" panose="02020404030301010803" pitchFamily="18" charset="0"/>
              </a:rPr>
              <a:t> development</a:t>
            </a:r>
            <a:r>
              <a:rPr lang="pl-PL" sz="2200" dirty="0" smtClean="0">
                <a:latin typeface="Garamond" panose="02020404030301010803" pitchFamily="18" charset="0"/>
              </a:rPr>
              <a:t>: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err="1" smtClean="0">
                <a:latin typeface="Garamond" panose="02020404030301010803" pitchFamily="18" charset="0"/>
              </a:rPr>
              <a:t>Planned</a:t>
            </a:r>
            <a:r>
              <a:rPr lang="pl-PL" sz="2200" dirty="0" smtClean="0">
                <a:latin typeface="Garamond" panose="02020404030301010803" pitchFamily="18" charset="0"/>
              </a:rPr>
              <a:t> t</a:t>
            </a:r>
            <a:r>
              <a:rPr lang="en-US" sz="2200" dirty="0" err="1" smtClean="0">
                <a:latin typeface="Garamond" panose="02020404030301010803" pitchFamily="18" charset="0"/>
              </a:rPr>
              <a:t>otal</a:t>
            </a:r>
            <a:r>
              <a:rPr lang="en-US" sz="2200" dirty="0" smtClean="0">
                <a:latin typeface="Garamond" panose="02020404030301010803" pitchFamily="18" charset="0"/>
              </a:rPr>
              <a:t> value of ERDF support:</a:t>
            </a:r>
            <a:r>
              <a:rPr lang="pl-PL" sz="2200" dirty="0" smtClean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</a:t>
            </a:r>
            <a:r>
              <a:rPr lang="pl-PL" sz="2200" dirty="0" smtClean="0">
                <a:latin typeface="Garamond" panose="02020404030301010803" pitchFamily="18" charset="0"/>
              </a:rPr>
              <a:t>17 </a:t>
            </a:r>
            <a:r>
              <a:rPr lang="en-US" sz="2200" dirty="0" err="1" smtClean="0">
                <a:latin typeface="Garamond" panose="02020404030301010803" pitchFamily="18" charset="0"/>
              </a:rPr>
              <a:t>mln</a:t>
            </a:r>
            <a:r>
              <a:rPr lang="pl-PL" sz="2200" dirty="0" smtClean="0">
                <a:latin typeface="Garamond" panose="02020404030301010803" pitchFamily="18" charset="0"/>
              </a:rPr>
              <a:t> EUR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Garamond" panose="02020404030301010803" pitchFamily="18" charset="0"/>
              </a:rPr>
              <a:t>Total value of projects</a:t>
            </a:r>
            <a:r>
              <a:rPr lang="pl-PL" sz="2200" dirty="0" smtClean="0">
                <a:latin typeface="Garamond" panose="02020404030301010803" pitchFamily="18" charset="0"/>
              </a:rPr>
              <a:t> (</a:t>
            </a:r>
            <a:r>
              <a:rPr lang="pl-PL" sz="2200" dirty="0" err="1" smtClean="0">
                <a:latin typeface="Garamond" panose="02020404030301010803" pitchFamily="18" charset="0"/>
              </a:rPr>
              <a:t>signed</a:t>
            </a:r>
            <a:r>
              <a:rPr lang="pl-PL" sz="2200" dirty="0" smtClean="0">
                <a:latin typeface="Garamond" panose="02020404030301010803" pitchFamily="18" charset="0"/>
              </a:rPr>
              <a:t> </a:t>
            </a:r>
            <a:r>
              <a:rPr lang="pl-PL" sz="2200" dirty="0" err="1" smtClean="0">
                <a:latin typeface="Garamond" panose="02020404030301010803" pitchFamily="18" charset="0"/>
              </a:rPr>
              <a:t>agreements</a:t>
            </a:r>
            <a:r>
              <a:rPr lang="pl-PL" sz="2200" dirty="0" smtClean="0">
                <a:latin typeface="Garamond" panose="02020404030301010803" pitchFamily="18" charset="0"/>
              </a:rPr>
              <a:t>)</a:t>
            </a:r>
            <a:r>
              <a:rPr lang="en-US" sz="2200" dirty="0" smtClean="0">
                <a:latin typeface="Garamond" panose="02020404030301010803" pitchFamily="18" charset="0"/>
              </a:rPr>
              <a:t>: </a:t>
            </a:r>
            <a:r>
              <a:rPr lang="pl-PL" sz="2200" dirty="0" smtClean="0">
                <a:latin typeface="Garamond" panose="02020404030301010803" pitchFamily="18" charset="0"/>
              </a:rPr>
              <a:t>ca. 12 </a:t>
            </a:r>
            <a:r>
              <a:rPr lang="pl-PL" sz="2400" dirty="0" smtClean="0">
                <a:latin typeface="Garamond" panose="02020404030301010803" pitchFamily="18" charset="0"/>
              </a:rPr>
              <a:t>mln EUR.</a:t>
            </a:r>
            <a:endParaRPr lang="pl-PL" sz="2200" dirty="0" smtClean="0">
              <a:latin typeface="Garamond" panose="02020404030301010803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Garamond" panose="02020404030301010803" pitchFamily="18" charset="0"/>
              </a:rPr>
              <a:t>Total value of ERDF support</a:t>
            </a:r>
            <a:r>
              <a:rPr lang="pl-PL" sz="2200" dirty="0" smtClean="0">
                <a:latin typeface="Garamond" panose="02020404030301010803" pitchFamily="18" charset="0"/>
              </a:rPr>
              <a:t> (</a:t>
            </a:r>
            <a:r>
              <a:rPr lang="pl-PL" sz="2200" dirty="0" err="1" smtClean="0">
                <a:latin typeface="Garamond" panose="02020404030301010803" pitchFamily="18" charset="0"/>
              </a:rPr>
              <a:t>signed</a:t>
            </a:r>
            <a:r>
              <a:rPr lang="pl-PL" sz="2200" dirty="0" smtClean="0">
                <a:latin typeface="Garamond" panose="02020404030301010803" pitchFamily="18" charset="0"/>
              </a:rPr>
              <a:t> </a:t>
            </a:r>
            <a:r>
              <a:rPr lang="pl-PL" sz="2200" dirty="0" err="1" smtClean="0">
                <a:latin typeface="Garamond" panose="02020404030301010803" pitchFamily="18" charset="0"/>
              </a:rPr>
              <a:t>agreements</a:t>
            </a:r>
            <a:r>
              <a:rPr lang="pl-PL" sz="2200" dirty="0" smtClean="0">
                <a:latin typeface="Garamond" panose="02020404030301010803" pitchFamily="18" charset="0"/>
              </a:rPr>
              <a:t>)</a:t>
            </a:r>
            <a:r>
              <a:rPr lang="en-US" sz="2200" dirty="0" smtClean="0">
                <a:latin typeface="Garamond" panose="02020404030301010803" pitchFamily="18" charset="0"/>
              </a:rPr>
              <a:t>: </a:t>
            </a:r>
            <a:r>
              <a:rPr lang="pl-PL" sz="2200" dirty="0" smtClean="0">
                <a:latin typeface="Garamond" panose="02020404030301010803" pitchFamily="18" charset="0"/>
              </a:rPr>
              <a:t>ca. 9 </a:t>
            </a:r>
            <a:r>
              <a:rPr lang="pl-PL" sz="2400" dirty="0" smtClean="0">
                <a:latin typeface="Garamond" panose="02020404030301010803" pitchFamily="18" charset="0"/>
              </a:rPr>
              <a:t>mln EUR.</a:t>
            </a:r>
            <a:endParaRPr lang="pl-PL" sz="2200" dirty="0">
              <a:latin typeface="Garamond" panose="02020404030301010803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055325" y="4782883"/>
            <a:ext cx="641386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Blip>
                <a:blip r:embed="rId2"/>
              </a:buBlip>
            </a:pPr>
            <a:r>
              <a:rPr lang="pl-PL" sz="2400" dirty="0" smtClean="0">
                <a:latin typeface="Garamond" panose="02020404030301010803" pitchFamily="18" charset="0"/>
              </a:rPr>
              <a:t>Science Center of BFA (ERDF)</a:t>
            </a:r>
          </a:p>
          <a:p>
            <a:pPr marL="365125" indent="-365125">
              <a:buClr>
                <a:srgbClr val="C00000"/>
              </a:buClr>
            </a:pPr>
            <a:r>
              <a:rPr lang="pl-PL" sz="2400" dirty="0">
                <a:latin typeface="Garamond" panose="02020404030301010803" pitchFamily="18" charset="0"/>
              </a:rPr>
              <a:t>	</a:t>
            </a:r>
            <a:r>
              <a:rPr lang="pl-PL" sz="2400" dirty="0" err="1" smtClean="0">
                <a:latin typeface="Garamond" panose="02020404030301010803" pitchFamily="18" charset="0"/>
              </a:rPr>
              <a:t>Integrated</a:t>
            </a:r>
            <a:r>
              <a:rPr lang="pl-PL" sz="2400" dirty="0" smtClean="0">
                <a:latin typeface="Garamond" panose="02020404030301010803" pitchFamily="18" charset="0"/>
              </a:rPr>
              <a:t> </a:t>
            </a:r>
            <a:r>
              <a:rPr lang="pl-PL" sz="2400" dirty="0" err="1" smtClean="0">
                <a:latin typeface="Garamond" panose="02020404030301010803" pitchFamily="18" charset="0"/>
              </a:rPr>
              <a:t>projects</a:t>
            </a:r>
            <a:r>
              <a:rPr lang="pl-PL" sz="2400" dirty="0" smtClean="0">
                <a:latin typeface="Garamond" panose="02020404030301010803" pitchFamily="18" charset="0"/>
              </a:rPr>
              <a:t> </a:t>
            </a:r>
            <a:r>
              <a:rPr lang="pl-PL" sz="2400" dirty="0" err="1" smtClean="0">
                <a:latin typeface="Garamond" panose="02020404030301010803" pitchFamily="18" charset="0"/>
              </a:rPr>
              <a:t>in</a:t>
            </a:r>
            <a:r>
              <a:rPr lang="pl-PL" sz="2400" dirty="0" smtClean="0">
                <a:latin typeface="Garamond" panose="02020404030301010803" pitchFamily="18" charset="0"/>
              </a:rPr>
              <a:t> </a:t>
            </a:r>
            <a:r>
              <a:rPr lang="pl-PL" sz="2400" dirty="0" err="1" smtClean="0">
                <a:latin typeface="Garamond" panose="02020404030301010803" pitchFamily="18" charset="0"/>
              </a:rPr>
              <a:t>vocational</a:t>
            </a:r>
            <a:r>
              <a:rPr lang="pl-PL" sz="2400" dirty="0" smtClean="0">
                <a:latin typeface="Garamond" panose="02020404030301010803" pitchFamily="18" charset="0"/>
              </a:rPr>
              <a:t> </a:t>
            </a:r>
            <a:r>
              <a:rPr lang="pl-PL" sz="2400" dirty="0" err="1" smtClean="0">
                <a:latin typeface="Garamond" panose="02020404030301010803" pitchFamily="18" charset="0"/>
              </a:rPr>
              <a:t>schools</a:t>
            </a:r>
            <a:r>
              <a:rPr lang="pl-PL" sz="2400" dirty="0" smtClean="0">
                <a:latin typeface="Garamond" panose="02020404030301010803" pitchFamily="18" charset="0"/>
              </a:rPr>
              <a:t> (</a:t>
            </a:r>
            <a:r>
              <a:rPr lang="pl-PL" sz="2400" dirty="0" err="1" smtClean="0">
                <a:latin typeface="Garamond" panose="02020404030301010803" pitchFamily="18" charset="0"/>
              </a:rPr>
              <a:t>ERDF+ESF</a:t>
            </a:r>
            <a:r>
              <a:rPr lang="pl-PL" sz="2400" dirty="0" smtClean="0">
                <a:latin typeface="Garamond" panose="02020404030301010803" pitchFamily="18" charset="0"/>
              </a:rPr>
              <a:t>)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954776" y="2207623"/>
            <a:ext cx="3534096" cy="3206276"/>
            <a:chOff x="888274" y="2207623"/>
            <a:chExt cx="3919478" cy="320627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74" y="2472021"/>
              <a:ext cx="3919478" cy="2941878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021" r="12848"/>
            <a:stretch/>
          </p:blipFill>
          <p:spPr>
            <a:xfrm>
              <a:off x="3012135" y="3613479"/>
              <a:ext cx="480376" cy="648000"/>
            </a:xfrm>
            <a:prstGeom prst="rect">
              <a:avLst/>
            </a:prstGeom>
          </p:spPr>
        </p:pic>
        <p:pic>
          <p:nvPicPr>
            <p:cNvPr id="2050" name="Picture 2" descr="Znalezione obrazy dla zapytania kucharz animowany 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215" y="2207623"/>
              <a:ext cx="839333" cy="77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Znalezione obrazy dla zapytania kucharz animowany 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58" y="4058973"/>
              <a:ext cx="839333" cy="77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Znalezione obrazy dla zapytania kucharz animowany 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279" y="3367992"/>
              <a:ext cx="839333" cy="77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Znalezione obrazy dla zapytania kucharz animowany 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6137" y="5545992"/>
            <a:ext cx="418440" cy="4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5747657" y="1267098"/>
            <a:ext cx="57345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Cohesion Policy thematic objective 10.</a:t>
            </a:r>
            <a:r>
              <a:rPr lang="en-US" dirty="0" smtClean="0">
                <a:latin typeface="Garamond" pitchFamily="18" charset="0"/>
              </a:rPr>
              <a:t> Investing in education, training and lifelong learning</a:t>
            </a:r>
            <a:r>
              <a:rPr lang="pl-PL" dirty="0" smtClean="0">
                <a:latin typeface="Garamond" pitchFamily="18" charset="0"/>
              </a:rPr>
              <a:t>.</a:t>
            </a:r>
            <a:endParaRPr lang="pl-PL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4103"/>
          </a:xfrm>
        </p:spPr>
        <p:txBody>
          <a:bodyPr>
            <a:normAutofit/>
          </a:bodyPr>
          <a:lstStyle/>
          <a:p>
            <a:pPr algn="ctr"/>
            <a:r>
              <a:rPr lang="pl-PL" sz="2800" b="1" cap="small" dirty="0" err="1" smtClean="0"/>
              <a:t>Supporting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innovation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BFA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3338" y="1149320"/>
            <a:ext cx="4669107" cy="46166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Objective 2. Competences to work</a:t>
            </a:r>
            <a:endParaRPr lang="pl-PL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40910" y="3568193"/>
            <a:ext cx="743233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latin typeface="Garamond" panose="02020404030301010803" pitchFamily="18" charset="0"/>
              </a:rPr>
              <a:t>Indicators</a:t>
            </a:r>
            <a:r>
              <a:rPr lang="pl-PL" sz="2000" b="1" dirty="0" smtClean="0">
                <a:latin typeface="Garamond" panose="02020404030301010803" pitchFamily="18" charset="0"/>
              </a:rPr>
              <a:t> (ESF):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Garamond" panose="02020404030301010803" pitchFamily="18" charset="0"/>
              </a:rPr>
              <a:t>The number of pupils supported in the field</a:t>
            </a:r>
            <a:r>
              <a:rPr lang="pl-PL" sz="2000" dirty="0" smtClean="0">
                <a:latin typeface="Garamond" panose="02020404030301010803" pitchFamily="18" charset="0"/>
              </a:rPr>
              <a:t> of </a:t>
            </a:r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r>
              <a:rPr lang="en-US" sz="2000" dirty="0" smtClean="0">
                <a:latin typeface="Garamond" panose="02020404030301010803" pitchFamily="18" charset="0"/>
              </a:rPr>
              <a:t>competence development</a:t>
            </a:r>
            <a:r>
              <a:rPr lang="pl-PL" sz="2000" dirty="0" smtClean="0">
                <a:latin typeface="Garamond" panose="02020404030301010803" pitchFamily="18" charset="0"/>
              </a:rPr>
              <a:t> - 10 300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>
                <a:latin typeface="Garamond" panose="02020404030301010803" pitchFamily="18" charset="0"/>
              </a:rPr>
              <a:t>The</a:t>
            </a:r>
            <a:r>
              <a:rPr lang="pl-PL" sz="2000" dirty="0" smtClean="0">
                <a:latin typeface="Garamond" panose="02020404030301010803" pitchFamily="18" charset="0"/>
              </a:rPr>
              <a:t> n</a:t>
            </a:r>
            <a:r>
              <a:rPr lang="en-US" sz="2000" dirty="0" smtClean="0">
                <a:latin typeface="Garamond" panose="02020404030301010803" pitchFamily="18" charset="0"/>
              </a:rPr>
              <a:t>umber of pupils </a:t>
            </a:r>
            <a:r>
              <a:rPr lang="pl-PL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participating in internships</a:t>
            </a:r>
            <a:r>
              <a:rPr lang="pl-PL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at the employer</a:t>
            </a:r>
            <a:r>
              <a:rPr lang="pl-PL" sz="2000" dirty="0" smtClean="0">
                <a:latin typeface="Garamond" panose="02020404030301010803" pitchFamily="18" charset="0"/>
              </a:rPr>
              <a:t> – 4500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>
                <a:latin typeface="Garamond" panose="02020404030301010803" pitchFamily="18" charset="0"/>
              </a:rPr>
              <a:t>The</a:t>
            </a:r>
            <a:r>
              <a:rPr lang="pl-PL" sz="2000" dirty="0" smtClean="0">
                <a:latin typeface="Garamond" panose="02020404030301010803" pitchFamily="18" charset="0"/>
              </a:rPr>
              <a:t> n</a:t>
            </a:r>
            <a:r>
              <a:rPr lang="en-US" sz="2000" dirty="0" smtClean="0">
                <a:latin typeface="Garamond" panose="02020404030301010803" pitchFamily="18" charset="0"/>
              </a:rPr>
              <a:t>umber of vocational education teachers</a:t>
            </a:r>
            <a:br>
              <a:rPr lang="en-US" sz="2000" dirty="0" smtClean="0">
                <a:latin typeface="Garamond" panose="02020404030301010803" pitchFamily="18" charset="0"/>
              </a:rPr>
            </a:br>
            <a:r>
              <a:rPr lang="en-US" sz="2000" dirty="0" smtClean="0">
                <a:latin typeface="Garamond" panose="02020404030301010803" pitchFamily="18" charset="0"/>
              </a:rPr>
              <a:t>support</a:t>
            </a:r>
            <a:r>
              <a:rPr lang="pl-PL" sz="2000" dirty="0" err="1" smtClean="0">
                <a:latin typeface="Garamond" panose="02020404030301010803" pitchFamily="18" charset="0"/>
              </a:rPr>
              <a:t>ted</a:t>
            </a:r>
            <a:r>
              <a:rPr lang="pl-PL" sz="2000" dirty="0" smtClean="0">
                <a:latin typeface="Garamond" panose="02020404030301010803" pitchFamily="18" charset="0"/>
              </a:rPr>
              <a:t> </a:t>
            </a:r>
            <a:r>
              <a:rPr lang="pl-PL" sz="2000" dirty="0" err="1" smtClean="0">
                <a:latin typeface="Garamond" panose="02020404030301010803" pitchFamily="18" charset="0"/>
              </a:rPr>
              <a:t>in</a:t>
            </a:r>
            <a:r>
              <a:rPr lang="pl-PL" sz="2000" dirty="0" smtClean="0">
                <a:latin typeface="Garamond" panose="02020404030301010803" pitchFamily="18" charset="0"/>
              </a:rPr>
              <a:t> program - 40</a:t>
            </a:r>
            <a:endParaRPr lang="pl-PL" sz="2000" dirty="0">
              <a:latin typeface="Garamond" panose="02020404030301010803" pitchFamily="18" charset="0"/>
            </a:endParaRPr>
          </a:p>
        </p:txBody>
      </p:sp>
      <p:grpSp>
        <p:nvGrpSpPr>
          <p:cNvPr id="3" name="Grupa 13"/>
          <p:cNvGrpSpPr/>
          <p:nvPr/>
        </p:nvGrpSpPr>
        <p:grpSpPr>
          <a:xfrm>
            <a:off x="555765" y="2257500"/>
            <a:ext cx="2769326" cy="3004457"/>
            <a:chOff x="888274" y="2207623"/>
            <a:chExt cx="3919478" cy="320627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74" y="2472021"/>
              <a:ext cx="3919478" cy="2941878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021" r="12848"/>
            <a:stretch/>
          </p:blipFill>
          <p:spPr>
            <a:xfrm>
              <a:off x="3159643" y="3596854"/>
              <a:ext cx="480376" cy="648000"/>
            </a:xfrm>
            <a:prstGeom prst="rect">
              <a:avLst/>
            </a:prstGeom>
          </p:spPr>
        </p:pic>
        <p:pic>
          <p:nvPicPr>
            <p:cNvPr id="2050" name="Picture 2" descr="Znalezione obrazy dla zapytania kucharz animowany gif"/>
            <p:cNvPicPr>
              <a:picLocks noChangeAspect="1" noChangeArrowheads="1" noCrop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215" y="2207623"/>
              <a:ext cx="839333" cy="77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Znalezione obrazy dla zapytania kucharz animowany gif"/>
            <p:cNvPicPr>
              <a:picLocks noChangeAspect="1" noChangeArrowheads="1" noCrop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58" y="4058973"/>
              <a:ext cx="839333" cy="77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Znalezione obrazy dla zapytania kucharz animowany gif"/>
            <p:cNvPicPr>
              <a:picLocks noChangeAspect="1" noChangeArrowheads="1" noCrop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279" y="3367992"/>
              <a:ext cx="839333" cy="77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pole tekstowe 18"/>
          <p:cNvSpPr txBox="1"/>
          <p:nvPr/>
        </p:nvSpPr>
        <p:spPr>
          <a:xfrm>
            <a:off x="5355770" y="1084218"/>
            <a:ext cx="586522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</a:t>
            </a:r>
            <a:r>
              <a:rPr lang="en-US" sz="2800" b="1" dirty="0" smtClean="0"/>
              <a:t>hat we </a:t>
            </a:r>
            <a:r>
              <a:rPr lang="pl-PL" sz="2800" b="1" dirty="0" err="1" smtClean="0"/>
              <a:t>are</a:t>
            </a:r>
            <a:r>
              <a:rPr lang="pl-PL" sz="2800" b="1" dirty="0" smtClean="0"/>
              <a:t> </a:t>
            </a:r>
            <a:r>
              <a:rPr lang="en-US" sz="2800" b="1" dirty="0" smtClean="0"/>
              <a:t>plan</a:t>
            </a:r>
            <a:r>
              <a:rPr lang="pl-PL" sz="2800" b="1" dirty="0" err="1" smtClean="0"/>
              <a:t>ning</a:t>
            </a:r>
            <a:r>
              <a:rPr lang="en-US" sz="2800" b="1" dirty="0" smtClean="0"/>
              <a:t> to achieve</a:t>
            </a:r>
            <a:r>
              <a:rPr lang="pl-PL" sz="2800" b="1" dirty="0" smtClean="0"/>
              <a:t>?</a:t>
            </a:r>
            <a:endParaRPr lang="pl-PL" sz="2800" b="1" dirty="0">
              <a:latin typeface="Garamond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836556" y="1787291"/>
            <a:ext cx="743233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latin typeface="Garamond" panose="02020404030301010803" pitchFamily="18" charset="0"/>
              </a:rPr>
              <a:t>Indicators</a:t>
            </a:r>
            <a:r>
              <a:rPr lang="pl-PL" sz="2000" b="1" dirty="0" smtClean="0">
                <a:latin typeface="Garamond" panose="02020404030301010803" pitchFamily="18" charset="0"/>
              </a:rPr>
              <a:t> (ERDF):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>
                <a:latin typeface="Garamond" panose="02020404030301010803" pitchFamily="18" charset="0"/>
              </a:rPr>
              <a:t>The</a:t>
            </a:r>
            <a:r>
              <a:rPr lang="pl-PL" sz="2000" dirty="0" smtClean="0">
                <a:latin typeface="Garamond" panose="02020404030301010803" pitchFamily="18" charset="0"/>
              </a:rPr>
              <a:t> n</a:t>
            </a:r>
            <a:r>
              <a:rPr lang="en-US" sz="2000" dirty="0" smtClean="0">
                <a:latin typeface="Garamond" panose="02020404030301010803" pitchFamily="18" charset="0"/>
              </a:rPr>
              <a:t>umber of supported infrastructure</a:t>
            </a:r>
            <a:r>
              <a:rPr lang="pl-PL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objects</a:t>
            </a:r>
            <a:r>
              <a:rPr lang="pl-PL" sz="2000" dirty="0" smtClean="0">
                <a:latin typeface="Garamond" panose="02020404030301010803" pitchFamily="18" charset="0"/>
              </a:rPr>
              <a:t> of </a:t>
            </a:r>
            <a:r>
              <a:rPr lang="en-US" sz="2000" dirty="0" smtClean="0">
                <a:latin typeface="Garamond" panose="02020404030301010803" pitchFamily="18" charset="0"/>
              </a:rPr>
              <a:t>vocational education</a:t>
            </a:r>
            <a:r>
              <a:rPr lang="pl-PL" sz="2000" dirty="0" smtClean="0">
                <a:latin typeface="Garamond" panose="02020404030301010803" pitchFamily="18" charset="0"/>
              </a:rPr>
              <a:t> – 25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>
                <a:latin typeface="Garamond" panose="02020404030301010803" pitchFamily="18" charset="0"/>
              </a:rPr>
              <a:t>The</a:t>
            </a:r>
            <a:r>
              <a:rPr lang="pl-PL" sz="2000" dirty="0" smtClean="0">
                <a:latin typeface="Garamond" panose="02020404030301010803" pitchFamily="18" charset="0"/>
              </a:rPr>
              <a:t> </a:t>
            </a:r>
            <a:r>
              <a:rPr lang="pl-PL" sz="2000" dirty="0" err="1" smtClean="0">
                <a:latin typeface="Garamond" panose="02020404030301010803" pitchFamily="18" charset="0"/>
              </a:rPr>
              <a:t>number</a:t>
            </a:r>
            <a:r>
              <a:rPr lang="pl-PL" sz="2000" dirty="0" smtClean="0">
                <a:latin typeface="Garamond" panose="02020404030301010803" pitchFamily="18" charset="0"/>
              </a:rPr>
              <a:t> of </a:t>
            </a:r>
            <a:r>
              <a:rPr lang="pl-PL" sz="2000" dirty="0" err="1" smtClean="0">
                <a:latin typeface="Garamond" panose="02020404030301010803" pitchFamily="18" charset="0"/>
              </a:rPr>
              <a:t>users</a:t>
            </a:r>
            <a:r>
              <a:rPr lang="en-US" sz="2000" dirty="0" smtClean="0">
                <a:latin typeface="Garamond" panose="02020404030301010803" pitchFamily="18" charset="0"/>
              </a:rPr>
              <a:t> of supported education infrastructure</a:t>
            </a:r>
            <a:r>
              <a:rPr lang="pl-PL" sz="2000" dirty="0" smtClean="0">
                <a:latin typeface="Garamond" panose="02020404030301010803" pitchFamily="18" charset="0"/>
              </a:rPr>
              <a:t> - 3 500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47561"/>
            <a:ext cx="12192000" cy="653778"/>
          </a:xfrm>
        </p:spPr>
        <p:txBody>
          <a:bodyPr>
            <a:normAutofit/>
          </a:bodyPr>
          <a:lstStyle/>
          <a:p>
            <a:pPr algn="ctr"/>
            <a:r>
              <a:rPr lang="pl-PL" sz="2800" b="1" cap="small" dirty="0" err="1" smtClean="0"/>
              <a:t>Supporting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innovation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BFA (ITI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frame</a:t>
            </a:r>
            <a:r>
              <a:rPr lang="pl-PL" sz="2800" b="1" cap="small" dirty="0" smtClean="0"/>
              <a:t> of ERDF)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37100" y="1661015"/>
            <a:ext cx="74679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Total value of project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: </a:t>
            </a:r>
            <a:r>
              <a:rPr lang="pl-PL" dirty="0" err="1" smtClean="0">
                <a:latin typeface="Garamond" panose="02020404030301010803" pitchFamily="18" charset="0"/>
              </a:rPr>
              <a:t>ca</a:t>
            </a:r>
            <a:r>
              <a:rPr lang="pl-PL" dirty="0" smtClean="0">
                <a:latin typeface="Garamond" panose="02020404030301010803" pitchFamily="18" charset="0"/>
              </a:rPr>
              <a:t>. 5,8 </a:t>
            </a:r>
            <a:r>
              <a:rPr lang="en-US" dirty="0" err="1" smtClean="0">
                <a:latin typeface="Garamond" panose="02020404030301010803" pitchFamily="18" charset="0"/>
              </a:rPr>
              <a:t>mln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pl-PL" dirty="0" smtClean="0">
                <a:latin typeface="Garamond" panose="02020404030301010803" pitchFamily="18" charset="0"/>
              </a:rPr>
              <a:t>EUR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  <a:endParaRPr lang="pl-PL" dirty="0" smtClean="0">
              <a:latin typeface="Garamond" panose="02020404030301010803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Total value of </a:t>
            </a:r>
            <a:r>
              <a:rPr lang="en-US" dirty="0" err="1" smtClean="0">
                <a:latin typeface="Garamond" panose="02020404030301010803" pitchFamily="18" charset="0"/>
              </a:rPr>
              <a:t>of</a:t>
            </a:r>
            <a:r>
              <a:rPr lang="en-US" dirty="0" smtClean="0">
                <a:latin typeface="Garamond" panose="02020404030301010803" pitchFamily="18" charset="0"/>
              </a:rPr>
              <a:t> ERDF support: </a:t>
            </a:r>
            <a:r>
              <a:rPr lang="pl-PL" dirty="0" err="1" smtClean="0">
                <a:latin typeface="Garamond" panose="02020404030301010803" pitchFamily="18" charset="0"/>
              </a:rPr>
              <a:t>ca</a:t>
            </a:r>
            <a:r>
              <a:rPr lang="pl-PL" dirty="0" smtClean="0">
                <a:latin typeface="Garamond" panose="02020404030301010803" pitchFamily="18" charset="0"/>
              </a:rPr>
              <a:t>. 4 </a:t>
            </a:r>
            <a:r>
              <a:rPr lang="en-US" dirty="0" err="1" smtClean="0">
                <a:latin typeface="Garamond" panose="02020404030301010803" pitchFamily="18" charset="0"/>
              </a:rPr>
              <a:t>mln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pl-PL" dirty="0" smtClean="0">
                <a:latin typeface="Garamond" panose="02020404030301010803" pitchFamily="18" charset="0"/>
              </a:rPr>
              <a:t>EUR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pl-PL" dirty="0" smtClean="0">
                <a:latin typeface="Garamond" panose="02020404030301010803" pitchFamily="18" charset="0"/>
              </a:rPr>
              <a:t>Period of </a:t>
            </a:r>
            <a:r>
              <a:rPr lang="pl-PL" dirty="0" err="1" smtClean="0">
                <a:latin typeface="Garamond" panose="02020404030301010803" pitchFamily="18" charset="0"/>
              </a:rPr>
              <a:t>implementation</a:t>
            </a:r>
            <a:r>
              <a:rPr lang="pl-PL" dirty="0" smtClean="0">
                <a:latin typeface="Garamond" panose="02020404030301010803" pitchFamily="18" charset="0"/>
              </a:rPr>
              <a:t>: 05/10/2016 – 07/02/2020</a:t>
            </a:r>
            <a:endParaRPr lang="pl-PL" dirty="0">
              <a:latin typeface="Garamond" panose="02020404030301010803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95106" y="2806828"/>
            <a:ext cx="766789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</a:pPr>
            <a:r>
              <a:rPr lang="pl-PL" sz="1600" b="1" dirty="0" err="1" smtClean="0">
                <a:latin typeface="Garamond" pitchFamily="18" charset="0"/>
              </a:rPr>
              <a:t>Aim</a:t>
            </a:r>
            <a:r>
              <a:rPr lang="pl-PL" sz="1600" b="1" dirty="0" smtClean="0">
                <a:latin typeface="Garamond" pitchFamily="18" charset="0"/>
              </a:rPr>
              <a:t> of </a:t>
            </a:r>
            <a:r>
              <a:rPr lang="pl-PL" sz="1600" b="1" dirty="0" err="1" smtClean="0">
                <a:latin typeface="Garamond" pitchFamily="18" charset="0"/>
              </a:rPr>
              <a:t>the</a:t>
            </a:r>
            <a:r>
              <a:rPr lang="pl-PL" sz="1600" b="1" dirty="0" smtClean="0">
                <a:latin typeface="Garamond" pitchFamily="18" charset="0"/>
              </a:rPr>
              <a:t> </a:t>
            </a:r>
            <a:r>
              <a:rPr lang="pl-PL" sz="1600" b="1" dirty="0" err="1" smtClean="0">
                <a:latin typeface="Garamond" pitchFamily="18" charset="0"/>
              </a:rPr>
              <a:t>project</a:t>
            </a:r>
            <a:r>
              <a:rPr lang="pl-PL" sz="1600" b="1" dirty="0" smtClean="0">
                <a:latin typeface="Garamond" pitchFamily="18" charset="0"/>
              </a:rPr>
              <a:t>:</a:t>
            </a:r>
          </a:p>
          <a:p>
            <a:pPr marL="342900" indent="-342900" algn="just">
              <a:buClr>
                <a:srgbClr val="C00000"/>
              </a:buClr>
            </a:pPr>
            <a:r>
              <a:rPr lang="pl-PL" sz="1600" dirty="0" smtClean="0">
                <a:latin typeface="Garamond" pitchFamily="18" charset="0"/>
              </a:rPr>
              <a:t>	</a:t>
            </a:r>
            <a:r>
              <a:rPr lang="en-US" sz="1600" dirty="0" smtClean="0">
                <a:latin typeface="Garamond" pitchFamily="18" charset="0"/>
              </a:rPr>
              <a:t>supporting the development of a knowledge-based economy in the area of the </a:t>
            </a:r>
            <a:r>
              <a:rPr lang="pl-PL" sz="1600" dirty="0" smtClean="0">
                <a:latin typeface="Garamond" pitchFamily="18" charset="0"/>
              </a:rPr>
              <a:t>BFA</a:t>
            </a:r>
            <a:r>
              <a:rPr lang="en-US" sz="1600" dirty="0" smtClean="0">
                <a:latin typeface="Garamond" pitchFamily="18" charset="0"/>
              </a:rPr>
              <a:t> through the creation in Bialystok a center </a:t>
            </a:r>
            <a:r>
              <a:rPr lang="pl-PL" sz="1600" dirty="0" smtClean="0">
                <a:latin typeface="Garamond" pitchFamily="18" charset="0"/>
              </a:rPr>
              <a:t>for </a:t>
            </a:r>
            <a:r>
              <a:rPr lang="en-US" sz="1600" dirty="0" smtClean="0">
                <a:latin typeface="Garamond" pitchFamily="18" charset="0"/>
              </a:rPr>
              <a:t>promoting science and innovation, enabling the development of </a:t>
            </a:r>
            <a:r>
              <a:rPr lang="en-US" sz="1600" dirty="0" err="1" smtClean="0">
                <a:latin typeface="Garamond" pitchFamily="18" charset="0"/>
              </a:rPr>
              <a:t>techn</a:t>
            </a:r>
            <a:r>
              <a:rPr lang="pl-PL" sz="1600" dirty="0" err="1" smtClean="0">
                <a:latin typeface="Garamond" pitchFamily="18" charset="0"/>
              </a:rPr>
              <a:t>ological</a:t>
            </a:r>
            <a:r>
              <a:rPr lang="en-US" sz="1600" dirty="0" smtClean="0">
                <a:latin typeface="Garamond" pitchFamily="18" charset="0"/>
              </a:rPr>
              <a:t> thought</a:t>
            </a:r>
            <a:r>
              <a:rPr lang="pl-PL" sz="1600" dirty="0" smtClean="0">
                <a:latin typeface="Garamond" pitchFamily="18" charset="0"/>
              </a:rPr>
              <a:t>s</a:t>
            </a:r>
            <a:r>
              <a:rPr lang="en-US" sz="1600" dirty="0" smtClean="0">
                <a:latin typeface="Garamond" pitchFamily="18" charset="0"/>
              </a:rPr>
              <a:t> and providing teaching services using new technologies</a:t>
            </a:r>
            <a:endParaRPr lang="pl-PL" sz="1600" dirty="0" smtClean="0">
              <a:latin typeface="Garamond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27016" y="979716"/>
            <a:ext cx="1064504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Science Center of BFA - </a:t>
            </a:r>
            <a:r>
              <a:rPr lang="en-US" sz="2400" dirty="0" smtClean="0">
                <a:latin typeface="Garamond" pitchFamily="18" charset="0"/>
              </a:rPr>
              <a:t>Laboratory of the Young Master and Explorer in Bialystok</a:t>
            </a:r>
            <a:endParaRPr lang="pl-PL" sz="2400" b="1" dirty="0">
              <a:latin typeface="Garamond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875214" y="4415244"/>
            <a:ext cx="1041109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Garamond" pitchFamily="18" charset="0"/>
              </a:rPr>
              <a:t>Scope</a:t>
            </a:r>
            <a:r>
              <a:rPr lang="pl-PL" dirty="0" smtClean="0">
                <a:latin typeface="Garamond" pitchFamily="18" charset="0"/>
              </a:rPr>
              <a:t> of </a:t>
            </a:r>
            <a:r>
              <a:rPr lang="pl-PL" dirty="0" err="1" smtClean="0">
                <a:latin typeface="Garamond" pitchFamily="18" charset="0"/>
              </a:rPr>
              <a:t>the</a:t>
            </a:r>
            <a:r>
              <a:rPr lang="pl-PL" dirty="0" smtClean="0">
                <a:latin typeface="Garamond" pitchFamily="18" charset="0"/>
              </a:rPr>
              <a:t> </a:t>
            </a:r>
            <a:r>
              <a:rPr lang="pl-PL" dirty="0" err="1" smtClean="0">
                <a:latin typeface="Garamond" pitchFamily="18" charset="0"/>
              </a:rPr>
              <a:t>project</a:t>
            </a:r>
            <a:r>
              <a:rPr lang="pl-PL" dirty="0" smtClean="0">
                <a:latin typeface="Garamond" pitchFamily="18" charset="0"/>
              </a:rPr>
              <a:t>:</a:t>
            </a:r>
          </a:p>
          <a:p>
            <a:r>
              <a:rPr lang="en-US" b="1" dirty="0" smtClean="0">
                <a:latin typeface="Garamond" pitchFamily="18" charset="0"/>
              </a:rPr>
              <a:t>The junior zone</a:t>
            </a:r>
            <a:r>
              <a:rPr lang="pl-PL" dirty="0" smtClean="0">
                <a:latin typeface="Garamond" pitchFamily="18" charset="0"/>
              </a:rPr>
              <a:t> - </a:t>
            </a:r>
            <a:r>
              <a:rPr lang="en-US" dirty="0" smtClean="0">
                <a:latin typeface="Garamond" pitchFamily="18" charset="0"/>
              </a:rPr>
              <a:t>designed for children </a:t>
            </a:r>
            <a:r>
              <a:rPr lang="en-US" dirty="0" err="1" smtClean="0">
                <a:latin typeface="Garamond" pitchFamily="18" charset="0"/>
              </a:rPr>
              <a:t>ag</a:t>
            </a:r>
            <a:r>
              <a:rPr lang="pl-PL" dirty="0" smtClean="0">
                <a:latin typeface="Garamond" pitchFamily="18" charset="0"/>
              </a:rPr>
              <a:t>e</a:t>
            </a:r>
            <a:r>
              <a:rPr lang="en-US" dirty="0" smtClean="0">
                <a:latin typeface="Garamond" pitchFamily="18" charset="0"/>
              </a:rPr>
              <a:t> 3-10, in which animators</a:t>
            </a:r>
            <a:r>
              <a:rPr lang="pl-PL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will introduce children to</a:t>
            </a:r>
            <a:r>
              <a:rPr lang="pl-PL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the world of robotics, water energy, construction, or human anatomy.</a:t>
            </a:r>
            <a:endParaRPr lang="pl-PL" dirty="0" smtClean="0"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The main exhibition zone</a:t>
            </a:r>
            <a:r>
              <a:rPr lang="pl-PL" dirty="0" smtClean="0">
                <a:latin typeface="Garamond" pitchFamily="18" charset="0"/>
              </a:rPr>
              <a:t> - </a:t>
            </a:r>
            <a:r>
              <a:rPr lang="en-US" dirty="0" smtClean="0">
                <a:latin typeface="Garamond" pitchFamily="18" charset="0"/>
              </a:rPr>
              <a:t>addressed to young people and adults, where they will be able to participate in individual experiments, team games and laboratory classes</a:t>
            </a:r>
            <a:r>
              <a:rPr lang="pl-PL" dirty="0" smtClean="0">
                <a:latin typeface="Garamond" pitchFamily="18" charset="0"/>
              </a:rPr>
              <a:t>  </a:t>
            </a:r>
            <a:r>
              <a:rPr lang="pl-PL" dirty="0" err="1" smtClean="0">
                <a:latin typeface="Garamond" pitchFamily="18" charset="0"/>
              </a:rPr>
              <a:t>in</a:t>
            </a:r>
            <a:r>
              <a:rPr lang="pl-PL" dirty="0" smtClean="0">
                <a:latin typeface="Garamond" pitchFamily="18" charset="0"/>
              </a:rPr>
              <a:t> </a:t>
            </a:r>
            <a:r>
              <a:rPr lang="pl-PL" dirty="0" err="1" smtClean="0">
                <a:latin typeface="Garamond" pitchFamily="18" charset="0"/>
              </a:rPr>
              <a:t>area</a:t>
            </a:r>
            <a:r>
              <a:rPr lang="pl-PL" dirty="0" smtClean="0">
                <a:latin typeface="Garamond" pitchFamily="18" charset="0"/>
              </a:rPr>
              <a:t> of </a:t>
            </a:r>
            <a:r>
              <a:rPr lang="en-US" dirty="0" err="1" smtClean="0">
                <a:latin typeface="Garamond" pitchFamily="18" charset="0"/>
              </a:rPr>
              <a:t>electromotorics</a:t>
            </a:r>
            <a:r>
              <a:rPr lang="en-US" dirty="0" smtClean="0">
                <a:latin typeface="Garamond" pitchFamily="18" charset="0"/>
              </a:rPr>
              <a:t>, robotics and energy. Visitors will </a:t>
            </a:r>
            <a:r>
              <a:rPr lang="pl-PL" dirty="0" err="1" smtClean="0">
                <a:latin typeface="Garamond" pitchFamily="18" charset="0"/>
              </a:rPr>
              <a:t>have</a:t>
            </a:r>
            <a:r>
              <a:rPr lang="pl-PL" dirty="0" smtClean="0">
                <a:latin typeface="Garamond" pitchFamily="18" charset="0"/>
              </a:rPr>
              <a:t> </a:t>
            </a:r>
            <a:r>
              <a:rPr lang="pl-PL" dirty="0" err="1" smtClean="0">
                <a:latin typeface="Garamond" pitchFamily="18" charset="0"/>
              </a:rPr>
              <a:t>available</a:t>
            </a:r>
            <a:r>
              <a:rPr lang="en-US" dirty="0" smtClean="0">
                <a:latin typeface="Garamond" pitchFamily="18" charset="0"/>
              </a:rPr>
              <a:t> over 70 experimental stations</a:t>
            </a:r>
            <a:r>
              <a:rPr lang="pl-PL" dirty="0" smtClean="0">
                <a:latin typeface="Garamond" pitchFamily="18" charset="0"/>
              </a:rPr>
              <a:t>.</a:t>
            </a:r>
          </a:p>
          <a:p>
            <a:endParaRPr lang="pl-PL" dirty="0">
              <a:latin typeface="Garamond" pitchFamily="18" charset="0"/>
            </a:endParaRPr>
          </a:p>
        </p:txBody>
      </p:sp>
      <p:pic>
        <p:nvPicPr>
          <p:cNvPr id="8198" name="Picture 6" descr="Laboratorium Młodego Mistrza i Odkrywcy. Rusza budowa białostockiego centrum nauki! (wizualizacje, wideo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91" y="1995056"/>
            <a:ext cx="3455898" cy="174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50952"/>
            <a:ext cx="12192000" cy="571123"/>
          </a:xfrm>
        </p:spPr>
        <p:txBody>
          <a:bodyPr>
            <a:normAutofit/>
          </a:bodyPr>
          <a:lstStyle/>
          <a:p>
            <a:pPr algn="ctr"/>
            <a:r>
              <a:rPr lang="pl-PL" sz="2800" b="1" cap="small" dirty="0" err="1" smtClean="0"/>
              <a:t>Supporting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innovation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BFA (ITI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frame</a:t>
            </a:r>
            <a:r>
              <a:rPr lang="pl-PL" sz="2800" b="1" cap="small" dirty="0" smtClean="0"/>
              <a:t> of ERDF)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9036" y="1128070"/>
            <a:ext cx="5690507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l-PL" sz="20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Objective</a:t>
            </a:r>
            <a:r>
              <a:rPr lang="pl-PL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No 5: </a:t>
            </a:r>
            <a:r>
              <a:rPr lang="pl-PL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Low-carbon</a:t>
            </a:r>
            <a:r>
              <a:rPr lang="pl-PL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pl-PL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economy</a:t>
            </a:r>
            <a:r>
              <a:rPr lang="pl-PL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 and </a:t>
            </a:r>
            <a:r>
              <a:rPr lang="pl-PL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environmental</a:t>
            </a:r>
            <a:r>
              <a:rPr lang="pl-PL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protection</a:t>
            </a:r>
            <a:endParaRPr lang="pl-PL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153891" y="2211186"/>
            <a:ext cx="64506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Total value of projects</a:t>
            </a:r>
            <a:r>
              <a:rPr lang="pl-PL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</a:rPr>
              <a:t>: </a:t>
            </a:r>
            <a:r>
              <a:rPr lang="pl-PL" sz="2400" dirty="0" err="1" smtClean="0">
                <a:latin typeface="Garamond" panose="02020404030301010803" pitchFamily="18" charset="0"/>
              </a:rPr>
              <a:t>ca</a:t>
            </a:r>
            <a:r>
              <a:rPr lang="pl-PL" sz="2400" dirty="0" smtClean="0">
                <a:latin typeface="Garamond" panose="02020404030301010803" pitchFamily="18" charset="0"/>
              </a:rPr>
              <a:t>. 45 </a:t>
            </a:r>
            <a:r>
              <a:rPr lang="en-US" sz="2400" dirty="0" err="1" smtClean="0">
                <a:latin typeface="Garamond" panose="02020404030301010803" pitchFamily="18" charset="0"/>
              </a:rPr>
              <a:t>mln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pl-PL" sz="2400" dirty="0" smtClean="0">
                <a:latin typeface="Garamond" panose="02020404030301010803" pitchFamily="18" charset="0"/>
              </a:rPr>
              <a:t>EUR</a:t>
            </a:r>
            <a:r>
              <a:rPr lang="en-US" sz="2400" dirty="0" smtClean="0">
                <a:latin typeface="Garamond" panose="02020404030301010803" pitchFamily="18" charset="0"/>
              </a:rPr>
              <a:t>.</a:t>
            </a:r>
            <a:endParaRPr lang="pl-PL" sz="2400" dirty="0" smtClean="0">
              <a:latin typeface="Garamond" panose="02020404030301010803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Total value of </a:t>
            </a:r>
            <a:r>
              <a:rPr lang="en-US" sz="2400" dirty="0" err="1" smtClean="0">
                <a:latin typeface="Garamond" panose="02020404030301010803" pitchFamily="18" charset="0"/>
              </a:rPr>
              <a:t>of</a:t>
            </a:r>
            <a:r>
              <a:rPr lang="en-US" sz="2400" dirty="0" smtClean="0">
                <a:latin typeface="Garamond" panose="02020404030301010803" pitchFamily="18" charset="0"/>
              </a:rPr>
              <a:t> ERDF support: </a:t>
            </a:r>
            <a:r>
              <a:rPr lang="pl-PL" sz="2400" dirty="0" err="1" smtClean="0">
                <a:latin typeface="Garamond" panose="02020404030301010803" pitchFamily="18" charset="0"/>
              </a:rPr>
              <a:t>ca</a:t>
            </a:r>
            <a:r>
              <a:rPr lang="pl-PL" sz="2400" dirty="0" smtClean="0">
                <a:latin typeface="Garamond" panose="02020404030301010803" pitchFamily="18" charset="0"/>
              </a:rPr>
              <a:t>. 27 </a:t>
            </a:r>
            <a:r>
              <a:rPr lang="en-US" sz="2400" dirty="0" err="1" smtClean="0">
                <a:latin typeface="Garamond" panose="02020404030301010803" pitchFamily="18" charset="0"/>
              </a:rPr>
              <a:t>mln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pl-PL" sz="2400" dirty="0" smtClean="0">
                <a:latin typeface="Garamond" panose="02020404030301010803" pitchFamily="18" charset="0"/>
              </a:rPr>
              <a:t>EUR</a:t>
            </a:r>
            <a:endParaRPr lang="pl-PL" sz="2400" dirty="0">
              <a:latin typeface="Garamond" panose="02020404030301010803" pitchFamily="18" charset="0"/>
            </a:endParaRPr>
          </a:p>
        </p:txBody>
      </p:sp>
      <p:grpSp>
        <p:nvGrpSpPr>
          <p:cNvPr id="3" name="Grupa 12"/>
          <p:cNvGrpSpPr/>
          <p:nvPr/>
        </p:nvGrpSpPr>
        <p:grpSpPr>
          <a:xfrm>
            <a:off x="786687" y="2285963"/>
            <a:ext cx="4120027" cy="3425498"/>
            <a:chOff x="2438398" y="3021464"/>
            <a:chExt cx="4120027" cy="3425498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398" y="3033674"/>
              <a:ext cx="4120027" cy="3413288"/>
            </a:xfrm>
            <a:prstGeom prst="rect">
              <a:avLst/>
            </a:prstGeom>
          </p:spPr>
        </p:pic>
        <p:grpSp>
          <p:nvGrpSpPr>
            <p:cNvPr id="5" name="Grupa 18"/>
            <p:cNvGrpSpPr/>
            <p:nvPr/>
          </p:nvGrpSpPr>
          <p:grpSpPr>
            <a:xfrm>
              <a:off x="2561674" y="3021464"/>
              <a:ext cx="3649280" cy="3105353"/>
              <a:chOff x="2561674" y="3021464"/>
              <a:chExt cx="3649280" cy="3105353"/>
            </a:xfrm>
          </p:grpSpPr>
          <p:pic>
            <p:nvPicPr>
              <p:cNvPr id="20" name="Obraz 19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437" t="7899" r="7291" b="7031"/>
              <a:stretch/>
            </p:blipFill>
            <p:spPr>
              <a:xfrm>
                <a:off x="4551472" y="4416318"/>
                <a:ext cx="527661" cy="648000"/>
              </a:xfrm>
              <a:prstGeom prst="rect">
                <a:avLst/>
              </a:prstGeom>
            </p:spPr>
          </p:pic>
          <p:pic>
            <p:nvPicPr>
              <p:cNvPr id="21" name="Obraz 20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437" t="7899" r="7291" b="7031"/>
              <a:stretch/>
            </p:blipFill>
            <p:spPr>
              <a:xfrm>
                <a:off x="4449751" y="3718891"/>
                <a:ext cx="527661" cy="648000"/>
              </a:xfrm>
              <a:prstGeom prst="rect">
                <a:avLst/>
              </a:prstGeom>
            </p:spPr>
          </p:pic>
          <p:pic>
            <p:nvPicPr>
              <p:cNvPr id="22" name="Obraz 21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437" t="7899" r="7291" b="7031"/>
              <a:stretch/>
            </p:blipFill>
            <p:spPr>
              <a:xfrm>
                <a:off x="3883984" y="3635262"/>
                <a:ext cx="527661" cy="648000"/>
              </a:xfrm>
              <a:prstGeom prst="rect">
                <a:avLst/>
              </a:prstGeom>
            </p:spPr>
          </p:pic>
          <p:pic>
            <p:nvPicPr>
              <p:cNvPr id="23" name="Obraz 22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437" t="7899" r="7291" b="7031"/>
              <a:stretch/>
            </p:blipFill>
            <p:spPr>
              <a:xfrm>
                <a:off x="4977412" y="3021464"/>
                <a:ext cx="527661" cy="648000"/>
              </a:xfrm>
              <a:prstGeom prst="rect">
                <a:avLst/>
              </a:prstGeom>
            </p:spPr>
          </p:pic>
          <p:pic>
            <p:nvPicPr>
              <p:cNvPr id="24" name="Obraz 23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437" t="7899" r="7291" b="7031"/>
              <a:stretch/>
            </p:blipFill>
            <p:spPr>
              <a:xfrm>
                <a:off x="5683293" y="3867902"/>
                <a:ext cx="527661" cy="648000"/>
              </a:xfrm>
              <a:prstGeom prst="rect">
                <a:avLst/>
              </a:prstGeom>
            </p:spPr>
          </p:pic>
          <p:pic>
            <p:nvPicPr>
              <p:cNvPr id="25" name="Obraz 2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437" t="7899" r="7291" b="7031"/>
              <a:stretch/>
            </p:blipFill>
            <p:spPr>
              <a:xfrm>
                <a:off x="4304999" y="5179538"/>
                <a:ext cx="527661" cy="648000"/>
              </a:xfrm>
              <a:prstGeom prst="rect">
                <a:avLst/>
              </a:prstGeom>
            </p:spPr>
          </p:pic>
          <p:pic>
            <p:nvPicPr>
              <p:cNvPr id="26" name="Obraz 25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437" t="7899" r="7291" b="7031"/>
              <a:stretch/>
            </p:blipFill>
            <p:spPr>
              <a:xfrm>
                <a:off x="3662280" y="5064318"/>
                <a:ext cx="527661" cy="648000"/>
              </a:xfrm>
              <a:prstGeom prst="rect">
                <a:avLst/>
              </a:prstGeom>
            </p:spPr>
          </p:pic>
          <p:pic>
            <p:nvPicPr>
              <p:cNvPr id="27" name="Obraz 26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930" r="14236"/>
              <a:stretch/>
            </p:blipFill>
            <p:spPr>
              <a:xfrm>
                <a:off x="5246547" y="3337109"/>
                <a:ext cx="459000" cy="648000"/>
              </a:xfrm>
              <a:prstGeom prst="rect">
                <a:avLst/>
              </a:prstGeom>
            </p:spPr>
          </p:pic>
          <p:pic>
            <p:nvPicPr>
              <p:cNvPr id="28" name="Obraz 2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23254" y="5094811"/>
                <a:ext cx="457240" cy="646232"/>
              </a:xfrm>
              <a:prstGeom prst="rect">
                <a:avLst/>
              </a:prstGeom>
            </p:spPr>
          </p:pic>
          <p:pic>
            <p:nvPicPr>
              <p:cNvPr id="29" name="Obraz 28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2587" r="41319" b="12413"/>
              <a:stretch/>
            </p:blipFill>
            <p:spPr>
              <a:xfrm>
                <a:off x="5157413" y="5094811"/>
                <a:ext cx="366165" cy="468000"/>
              </a:xfrm>
              <a:prstGeom prst="rect">
                <a:avLst/>
              </a:prstGeom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2587" r="41319" b="12413"/>
              <a:stretch/>
            </p:blipFill>
            <p:spPr>
              <a:xfrm>
                <a:off x="4875247" y="3723902"/>
                <a:ext cx="366165" cy="468000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2587" r="41319" b="12413"/>
              <a:stretch/>
            </p:blipFill>
            <p:spPr>
              <a:xfrm>
                <a:off x="5226483" y="4402223"/>
                <a:ext cx="366165" cy="468000"/>
              </a:xfrm>
              <a:prstGeom prst="rect">
                <a:avLst/>
              </a:prstGeom>
            </p:spPr>
          </p:pic>
          <p:pic>
            <p:nvPicPr>
              <p:cNvPr id="32" name="Obraz 31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2587" r="41319" b="12413"/>
              <a:stretch/>
            </p:blipFill>
            <p:spPr>
              <a:xfrm>
                <a:off x="3215595" y="4418146"/>
                <a:ext cx="366165" cy="468000"/>
              </a:xfrm>
              <a:prstGeom prst="rect">
                <a:avLst/>
              </a:prstGeom>
            </p:spPr>
          </p:pic>
          <p:pic>
            <p:nvPicPr>
              <p:cNvPr id="33" name="Obraz 32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2587" r="41319" b="12413"/>
              <a:stretch/>
            </p:blipFill>
            <p:spPr>
              <a:xfrm>
                <a:off x="4202665" y="4452522"/>
                <a:ext cx="366165" cy="468000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2587" r="41319" b="12413"/>
              <a:stretch/>
            </p:blipFill>
            <p:spPr>
              <a:xfrm>
                <a:off x="3547563" y="3865463"/>
                <a:ext cx="366165" cy="468000"/>
              </a:xfrm>
              <a:prstGeom prst="rect">
                <a:avLst/>
              </a:prstGeom>
            </p:spPr>
          </p:pic>
          <p:pic>
            <p:nvPicPr>
              <p:cNvPr id="35" name="Obraz 34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2587" r="41319" b="12413"/>
              <a:stretch/>
            </p:blipFill>
            <p:spPr>
              <a:xfrm>
                <a:off x="4551472" y="5640817"/>
                <a:ext cx="366165" cy="468000"/>
              </a:xfrm>
              <a:prstGeom prst="rect">
                <a:avLst/>
              </a:prstGeom>
            </p:spPr>
          </p:pic>
          <p:pic>
            <p:nvPicPr>
              <p:cNvPr id="36" name="Obraz 35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9687" t="1953"/>
              <a:stretch/>
            </p:blipFill>
            <p:spPr>
              <a:xfrm>
                <a:off x="2561674" y="5154981"/>
                <a:ext cx="464698" cy="648000"/>
              </a:xfrm>
              <a:prstGeom prst="rect">
                <a:avLst/>
              </a:prstGeom>
            </p:spPr>
          </p:pic>
          <p:pic>
            <p:nvPicPr>
              <p:cNvPr id="37" name="Obraz 36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49751" y="4590811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38" name="Obraz 37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61435" y="4087689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39" name="Obraz 3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88594" y="5310811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40" name="Obraz 39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74372" y="5503538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41" name="Obraz 40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27776" y="3875101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42" name="Obraz 4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90178" y="3296359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43" name="Obraz 4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739773" y="3977172"/>
                <a:ext cx="506012" cy="506012"/>
              </a:xfrm>
              <a:prstGeom prst="rect">
                <a:avLst/>
              </a:prstGeom>
            </p:spPr>
          </p:pic>
          <p:pic>
            <p:nvPicPr>
              <p:cNvPr id="44" name="Obraz 43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69560" y="4497611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45" name="Obraz 44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64213" y="5622817"/>
                <a:ext cx="504000" cy="504000"/>
              </a:xfrm>
              <a:prstGeom prst="rect">
                <a:avLst/>
              </a:prstGeom>
            </p:spPr>
          </p:pic>
        </p:grpSp>
      </p:grpSp>
      <p:sp>
        <p:nvSpPr>
          <p:cNvPr id="46" name="pole tekstowe 45"/>
          <p:cNvSpPr txBox="1"/>
          <p:nvPr/>
        </p:nvSpPr>
        <p:spPr>
          <a:xfrm>
            <a:off x="5519650" y="3541222"/>
            <a:ext cx="611816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42925" indent="-542925">
              <a:buClr>
                <a:srgbClr val="C00000"/>
              </a:buClr>
              <a:buSzPct val="200000"/>
              <a:buBlip>
                <a:blip r:embed="rId10"/>
              </a:buBlip>
            </a:pP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Modernization of individual energy sources;</a:t>
            </a:r>
          </a:p>
          <a:p>
            <a:pPr marL="542925" indent="-542925">
              <a:buClr>
                <a:srgbClr val="C00000"/>
              </a:buClr>
              <a:buSzPct val="200000"/>
              <a:buBlip>
                <a:blip r:embed="rId11"/>
              </a:buBlip>
            </a:pPr>
            <a:r>
              <a:rPr lang="pl-PL" sz="24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Modernization</a:t>
            </a:r>
            <a: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 of </a:t>
            </a:r>
            <a:r>
              <a:rPr lang="pl-PL" sz="24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street</a:t>
            </a:r>
            <a: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pl-PL" sz="24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lighting</a:t>
            </a:r>
            <a: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;</a:t>
            </a:r>
          </a:p>
          <a:p>
            <a:pPr marL="542925" indent="-542925">
              <a:buClr>
                <a:srgbClr val="C00000"/>
              </a:buClr>
              <a:buSzPct val="200000"/>
              <a:buBlip>
                <a:blip r:embed="rId12"/>
              </a:buBlip>
            </a:pP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Development of low-carbon public </a:t>
            </a:r>
            <a: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transport</a:t>
            </a:r>
            <a:b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and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bicycle transport</a:t>
            </a:r>
            <a: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;</a:t>
            </a:r>
          </a:p>
          <a:p>
            <a:pPr marL="542925" indent="-542925">
              <a:buClr>
                <a:srgbClr val="C00000"/>
              </a:buClr>
              <a:buSzPct val="200000"/>
              <a:buBlip>
                <a:blip r:embed="rId13"/>
              </a:buBlip>
            </a:pPr>
            <a:r>
              <a:rPr lang="pl-PL" sz="24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Intermodal</a:t>
            </a:r>
            <a: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pl-PL" sz="24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passenger</a:t>
            </a:r>
            <a:r>
              <a:rPr lang="pl-PL" sz="2400" dirty="0" smtClean="0">
                <a:latin typeface="Garamond" panose="02020404030301010803" pitchFamily="18" charset="0"/>
                <a:cs typeface="Calibri" panose="020F0502020204030204" pitchFamily="34" charset="0"/>
              </a:rPr>
              <a:t> transport hub</a:t>
            </a: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3382" y="4543070"/>
            <a:ext cx="504000" cy="504000"/>
          </a:xfrm>
          <a:prstGeom prst="rect">
            <a:avLst/>
          </a:prstGeom>
        </p:spPr>
      </p:pic>
      <p:sp>
        <p:nvSpPr>
          <p:cNvPr id="48" name="pole tekstowe 47"/>
          <p:cNvSpPr txBox="1"/>
          <p:nvPr/>
        </p:nvSpPr>
        <p:spPr>
          <a:xfrm>
            <a:off x="6351814" y="1028701"/>
            <a:ext cx="513043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Cohesion Policy thematic objective </a:t>
            </a:r>
            <a:r>
              <a:rPr lang="pl-PL" sz="2000" b="1" dirty="0" smtClean="0">
                <a:latin typeface="Garamond" pitchFamily="18" charset="0"/>
              </a:rPr>
              <a:t>4. </a:t>
            </a:r>
            <a:r>
              <a:rPr lang="en-US" sz="2000" dirty="0" smtClean="0">
                <a:latin typeface="Garamond" pitchFamily="18" charset="0"/>
              </a:rPr>
              <a:t>Supporting the shift towards a low-carbon economy</a:t>
            </a:r>
            <a:endParaRPr lang="pl-PL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682359" y="1696536"/>
            <a:ext cx="7094482" cy="381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200" b="1" dirty="0" err="1" smtClean="0">
                <a:latin typeface="Garamond" panose="02020404030301010803" pitchFamily="18" charset="0"/>
              </a:rPr>
              <a:t>Key</a:t>
            </a:r>
            <a:r>
              <a:rPr lang="pl-PL" sz="2200" b="1" dirty="0" smtClean="0">
                <a:latin typeface="Garamond" panose="02020404030301010803" pitchFamily="18" charset="0"/>
              </a:rPr>
              <a:t> </a:t>
            </a:r>
            <a:r>
              <a:rPr lang="pl-PL" sz="2200" b="1" dirty="0" err="1" smtClean="0">
                <a:latin typeface="Garamond" panose="02020404030301010803" pitchFamily="18" charset="0"/>
              </a:rPr>
              <a:t>effects</a:t>
            </a:r>
            <a:r>
              <a:rPr lang="pl-PL" sz="2200" dirty="0" smtClean="0">
                <a:latin typeface="Garamond" panose="02020404030301010803" pitchFamily="18" charset="0"/>
              </a:rPr>
              <a:t>: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Garamond" panose="02020404030301010803" pitchFamily="18" charset="0"/>
              </a:rPr>
              <a:t>Estimated </a:t>
            </a:r>
            <a:r>
              <a:rPr lang="en-US" sz="2200" dirty="0">
                <a:latin typeface="Garamond" panose="02020404030301010803" pitchFamily="18" charset="0"/>
              </a:rPr>
              <a:t>annual reduction in greenhouse gas emissions</a:t>
            </a:r>
            <a:r>
              <a:rPr lang="pl-PL" sz="2200" dirty="0" smtClean="0">
                <a:latin typeface="Garamond" panose="02020404030301010803" pitchFamily="18" charset="0"/>
              </a:rPr>
              <a:t>–  </a:t>
            </a:r>
            <a:r>
              <a:rPr lang="pl-PL" sz="2200" b="1" dirty="0" smtClean="0">
                <a:latin typeface="Garamond" panose="02020404030301010803" pitchFamily="18" charset="0"/>
              </a:rPr>
              <a:t>16988 </a:t>
            </a:r>
            <a:r>
              <a:rPr lang="pl-PL" sz="2200" dirty="0" err="1" smtClean="0">
                <a:latin typeface="Garamond" panose="02020404030301010803" pitchFamily="18" charset="0"/>
              </a:rPr>
              <a:t>tonnes</a:t>
            </a:r>
            <a:r>
              <a:rPr lang="pl-PL" sz="2200" dirty="0" smtClean="0">
                <a:latin typeface="Garamond" panose="02020404030301010803" pitchFamily="18" charset="0"/>
              </a:rPr>
              <a:t> of CO</a:t>
            </a:r>
            <a:r>
              <a:rPr lang="pl-PL" sz="2200" baseline="-25000" dirty="0" smtClean="0">
                <a:latin typeface="Garamond" panose="02020404030301010803" pitchFamily="18" charset="0"/>
              </a:rPr>
              <a:t>2 </a:t>
            </a:r>
            <a:r>
              <a:rPr lang="pl-PL" sz="2200" dirty="0" err="1" smtClean="0">
                <a:latin typeface="Garamond" panose="02020404030301010803" pitchFamily="18" charset="0"/>
              </a:rPr>
              <a:t>equivalent</a:t>
            </a:r>
            <a:r>
              <a:rPr lang="pl-PL" sz="2200" dirty="0" smtClean="0">
                <a:latin typeface="Garamond" panose="02020404030301010803" pitchFamily="18" charset="0"/>
              </a:rPr>
              <a:t>;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Households </a:t>
            </a:r>
            <a:r>
              <a:rPr lang="en-US" sz="2200" dirty="0" smtClean="0">
                <a:latin typeface="Garamond" panose="02020404030301010803" pitchFamily="18" charset="0"/>
              </a:rPr>
              <a:t>in which individual </a:t>
            </a:r>
            <a:r>
              <a:rPr lang="en-US" sz="2200" dirty="0">
                <a:latin typeface="Garamond" panose="02020404030301010803" pitchFamily="18" charset="0"/>
              </a:rPr>
              <a:t>sources of heat or electricity have been </a:t>
            </a:r>
            <a:r>
              <a:rPr lang="en-US" sz="2200" dirty="0" smtClean="0">
                <a:latin typeface="Garamond" panose="02020404030301010803" pitchFamily="18" charset="0"/>
              </a:rPr>
              <a:t>modernized</a:t>
            </a:r>
            <a:r>
              <a:rPr lang="pl-PL" sz="2200" dirty="0" smtClean="0">
                <a:latin typeface="Garamond" panose="02020404030301010803" pitchFamily="18" charset="0"/>
              </a:rPr>
              <a:t> –   </a:t>
            </a:r>
            <a:r>
              <a:rPr lang="pl-PL" sz="2200" b="1" dirty="0" smtClean="0">
                <a:latin typeface="Garamond" panose="02020404030301010803" pitchFamily="18" charset="0"/>
              </a:rPr>
              <a:t>1560</a:t>
            </a:r>
            <a:r>
              <a:rPr lang="pl-PL" sz="2200" dirty="0" smtClean="0">
                <a:latin typeface="Garamond" panose="02020404030301010803" pitchFamily="18" charset="0"/>
              </a:rPr>
              <a:t>;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New / modernized points </a:t>
            </a:r>
            <a:r>
              <a:rPr lang="pl-PL" sz="2200" dirty="0" smtClean="0">
                <a:latin typeface="Garamond" panose="02020404030301010803" pitchFamily="18" charset="0"/>
              </a:rPr>
              <a:t>of</a:t>
            </a:r>
            <a:r>
              <a:rPr lang="en-US" sz="2200" dirty="0" smtClean="0">
                <a:latin typeface="Garamond" panose="02020404030301010803" pitchFamily="18" charset="0"/>
              </a:rPr>
              <a:t> </a:t>
            </a:r>
            <a:r>
              <a:rPr lang="en-US" sz="2200" dirty="0">
                <a:latin typeface="Garamond" panose="02020404030301010803" pitchFamily="18" charset="0"/>
              </a:rPr>
              <a:t>street lighting</a:t>
            </a:r>
            <a:r>
              <a:rPr lang="pl-PL" sz="2200" dirty="0" smtClean="0">
                <a:latin typeface="Garamond" panose="02020404030301010803" pitchFamily="18" charset="0"/>
              </a:rPr>
              <a:t>– </a:t>
            </a:r>
            <a:r>
              <a:rPr lang="pl-PL" sz="2200" b="1" dirty="0" smtClean="0">
                <a:latin typeface="Garamond" panose="02020404030301010803" pitchFamily="18" charset="0"/>
              </a:rPr>
              <a:t>2494</a:t>
            </a:r>
            <a:r>
              <a:rPr lang="pl-PL" sz="2200" dirty="0" smtClean="0">
                <a:latin typeface="Garamond" panose="02020404030301010803" pitchFamily="18" charset="0"/>
              </a:rPr>
              <a:t>;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Length of built roads for bicycles</a:t>
            </a:r>
            <a:r>
              <a:rPr lang="pl-PL" sz="2200" dirty="0" smtClean="0">
                <a:latin typeface="Garamond" panose="02020404030301010803" pitchFamily="18" charset="0"/>
              </a:rPr>
              <a:t>– </a:t>
            </a:r>
            <a:r>
              <a:rPr lang="pl-PL" sz="2200" b="1" dirty="0" smtClean="0">
                <a:latin typeface="Garamond" panose="02020404030301010803" pitchFamily="18" charset="0"/>
              </a:rPr>
              <a:t>48,27</a:t>
            </a:r>
            <a:r>
              <a:rPr lang="pl-PL" sz="2200" dirty="0" smtClean="0">
                <a:latin typeface="Garamond" panose="02020404030301010803" pitchFamily="18" charset="0"/>
              </a:rPr>
              <a:t> km;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Length of new or modernized public transport lines</a:t>
            </a:r>
            <a:r>
              <a:rPr lang="pl-PL" sz="2200" dirty="0" smtClean="0">
                <a:latin typeface="Garamond" panose="02020404030301010803" pitchFamily="18" charset="0"/>
              </a:rPr>
              <a:t>– </a:t>
            </a:r>
            <a:r>
              <a:rPr lang="pl-PL" sz="2200" b="1" dirty="0" smtClean="0">
                <a:latin typeface="Garamond" panose="02020404030301010803" pitchFamily="18" charset="0"/>
              </a:rPr>
              <a:t>21,23</a:t>
            </a:r>
            <a:r>
              <a:rPr lang="pl-PL" sz="2200" dirty="0" smtClean="0">
                <a:latin typeface="Garamond" panose="02020404030301010803" pitchFamily="18" charset="0"/>
              </a:rPr>
              <a:t> km; 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err="1" smtClean="0">
                <a:latin typeface="Garamond" panose="02020404030301010803" pitchFamily="18" charset="0"/>
              </a:rPr>
              <a:t>Number</a:t>
            </a:r>
            <a:r>
              <a:rPr lang="pl-PL" sz="2200" dirty="0" smtClean="0">
                <a:latin typeface="Garamond" panose="02020404030301010803" pitchFamily="18" charset="0"/>
              </a:rPr>
              <a:t> of </a:t>
            </a:r>
            <a:r>
              <a:rPr lang="pl-PL" sz="2200" dirty="0" err="1" smtClean="0">
                <a:latin typeface="Garamond" panose="02020404030301010803" pitchFamily="18" charset="0"/>
              </a:rPr>
              <a:t>new</a:t>
            </a:r>
            <a:r>
              <a:rPr lang="pl-PL" sz="2200" dirty="0" smtClean="0">
                <a:latin typeface="Garamond" panose="02020404030301010803" pitchFamily="18" charset="0"/>
              </a:rPr>
              <a:t> city </a:t>
            </a:r>
            <a:r>
              <a:rPr lang="pl-PL" sz="2200" dirty="0" err="1" smtClean="0">
                <a:latin typeface="Garamond" panose="02020404030301010803" pitchFamily="18" charset="0"/>
              </a:rPr>
              <a:t>buses</a:t>
            </a:r>
            <a:r>
              <a:rPr lang="pl-PL" sz="2200" dirty="0" smtClean="0">
                <a:latin typeface="Garamond" panose="02020404030301010803" pitchFamily="18" charset="0"/>
              </a:rPr>
              <a:t> – </a:t>
            </a:r>
            <a:r>
              <a:rPr lang="pl-PL" sz="2200" b="1" dirty="0" smtClean="0">
                <a:latin typeface="Garamond" panose="02020404030301010803" pitchFamily="18" charset="0"/>
              </a:rPr>
              <a:t>12 </a:t>
            </a:r>
            <a:r>
              <a:rPr lang="pl-PL" sz="2200" dirty="0" smtClean="0">
                <a:latin typeface="Garamond" panose="02020404030301010803" pitchFamily="18" charset="0"/>
              </a:rPr>
              <a:t>;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Garamond" panose="02020404030301010803" pitchFamily="18" charset="0"/>
              </a:rPr>
              <a:t>New </a:t>
            </a:r>
            <a:r>
              <a:rPr lang="pl-PL" sz="2200" dirty="0" err="1" smtClean="0">
                <a:latin typeface="Garamond" panose="02020404030301010803" pitchFamily="18" charset="0"/>
              </a:rPr>
              <a:t>Bike&amp;Ride</a:t>
            </a:r>
            <a:r>
              <a:rPr lang="pl-PL" sz="2200" dirty="0" smtClean="0">
                <a:latin typeface="Garamond" panose="02020404030301010803" pitchFamily="18" charset="0"/>
              </a:rPr>
              <a:t> </a:t>
            </a:r>
            <a:r>
              <a:rPr lang="pl-PL" sz="2200" dirty="0" err="1" smtClean="0">
                <a:latin typeface="Garamond" panose="02020404030301010803" pitchFamily="18" charset="0"/>
              </a:rPr>
              <a:t>stations</a:t>
            </a:r>
            <a:r>
              <a:rPr lang="pl-PL" sz="2200" dirty="0" smtClean="0">
                <a:latin typeface="Garamond" panose="02020404030301010803" pitchFamily="18" charset="0"/>
              </a:rPr>
              <a:t> – </a:t>
            </a:r>
            <a:r>
              <a:rPr lang="pl-PL" sz="2200" b="1" dirty="0" smtClean="0">
                <a:latin typeface="Garamond" panose="02020404030301010803" pitchFamily="18" charset="0"/>
              </a:rPr>
              <a:t>188 </a:t>
            </a:r>
            <a:r>
              <a:rPr lang="pl-PL" sz="2200" dirty="0" err="1" smtClean="0">
                <a:latin typeface="Garamond" panose="02020404030301010803" pitchFamily="18" charset="0"/>
              </a:rPr>
              <a:t>points</a:t>
            </a:r>
            <a:r>
              <a:rPr lang="pl-PL" sz="2200" dirty="0" smtClean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8" name="Tytuł 1"/>
          <p:cNvSpPr txBox="1">
            <a:spLocks/>
          </p:cNvSpPr>
          <p:nvPr/>
        </p:nvSpPr>
        <p:spPr>
          <a:xfrm>
            <a:off x="0" y="150952"/>
            <a:ext cx="12192000" cy="57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Supporting innovation in BFA (ITI in frame of ERDF)</a:t>
            </a:r>
            <a:endParaRPr kumimoji="0" lang="pl-PL" sz="2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449036" y="878688"/>
            <a:ext cx="9037864" cy="46166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l-PL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Objective</a:t>
            </a:r>
            <a:r>
              <a:rPr lang="pl-PL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No 5: </a:t>
            </a:r>
            <a:r>
              <a:rPr lang="pl-PL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Low-carbon</a:t>
            </a:r>
            <a:r>
              <a:rPr lang="pl-PL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pl-PL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economy</a:t>
            </a:r>
            <a:r>
              <a:rPr lang="pl-PL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and </a:t>
            </a:r>
            <a:r>
              <a:rPr lang="pl-PL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environmental</a:t>
            </a:r>
            <a:r>
              <a:rPr lang="pl-PL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protection</a:t>
            </a:r>
            <a:endParaRPr lang="pl-PL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50" name="Picture 6" descr="Znalezione obrazy dla zapytania b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" y="1660552"/>
            <a:ext cx="3485457" cy="2321446"/>
          </a:xfrm>
          <a:prstGeom prst="rect">
            <a:avLst/>
          </a:prstGeom>
          <a:noFill/>
        </p:spPr>
      </p:pic>
      <p:sp>
        <p:nvSpPr>
          <p:cNvPr id="6152" name="AutoShape 8" descr="Znalezione obrazy dla zapytania Projekt partnerski: Rozwój niskoemisyjnego transportu zbiorowego i rowerowego w BOF"/>
          <p:cNvSpPr>
            <a:spLocks noChangeAspect="1" noChangeArrowheads="1"/>
          </p:cNvSpPr>
          <p:nvPr/>
        </p:nvSpPr>
        <p:spPr bwMode="auto">
          <a:xfrm>
            <a:off x="155575" y="-1257300"/>
            <a:ext cx="1743075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4" name="Picture 10" descr="Znalezione obrazy dla zapytania biker białyst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276" y="3358543"/>
            <a:ext cx="3640976" cy="2555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7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pl-PL" sz="2800" b="1" cap="small" dirty="0" err="1" smtClean="0"/>
              <a:t>Supporting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cultural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heritage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BFA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8457" y="1894114"/>
            <a:ext cx="10254343" cy="13846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pl-PL" b="1" dirty="0" err="1" smtClean="0"/>
              <a:t>Adaptation</a:t>
            </a:r>
            <a:r>
              <a:rPr lang="pl-PL" b="1" dirty="0" smtClean="0"/>
              <a:t> of </a:t>
            </a:r>
            <a:r>
              <a:rPr lang="pl-PL" b="1" dirty="0" err="1" smtClean="0"/>
              <a:t>historical</a:t>
            </a:r>
            <a:r>
              <a:rPr lang="pl-PL" b="1" dirty="0" smtClean="0"/>
              <a:t> </a:t>
            </a:r>
            <a:r>
              <a:rPr lang="pl-PL" b="1" dirty="0" err="1" smtClean="0"/>
              <a:t>objects</a:t>
            </a:r>
            <a:r>
              <a:rPr lang="pl-PL" b="1" dirty="0" smtClean="0"/>
              <a:t> for </a:t>
            </a:r>
            <a:r>
              <a:rPr lang="pl-PL" b="1" dirty="0" err="1" smtClean="0"/>
              <a:t>cultural</a:t>
            </a:r>
            <a:r>
              <a:rPr lang="pl-PL" b="1" dirty="0" smtClean="0"/>
              <a:t> </a:t>
            </a:r>
            <a:r>
              <a:rPr lang="pl-PL" b="1" dirty="0" err="1" smtClean="0"/>
              <a:t>activity</a:t>
            </a:r>
            <a:r>
              <a:rPr lang="pl-PL" b="1" dirty="0" smtClean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</a:t>
            </a:r>
            <a:r>
              <a:rPr lang="en-US" dirty="0" err="1" smtClean="0"/>
              <a:t>omprehensive</a:t>
            </a:r>
            <a:r>
              <a:rPr lang="en-US" dirty="0" smtClean="0"/>
              <a:t> renovation of historical objects (post-industrial, post-military) and giving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en-US" dirty="0" smtClean="0"/>
              <a:t>new</a:t>
            </a:r>
            <a:r>
              <a:rPr lang="pl-PL" dirty="0" smtClean="0"/>
              <a:t> </a:t>
            </a:r>
            <a:r>
              <a:rPr lang="en-US" dirty="0" smtClean="0"/>
              <a:t>functions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pl-PL" dirty="0" smtClean="0"/>
              <a:t>(</a:t>
            </a:r>
            <a:r>
              <a:rPr lang="en-US" dirty="0" smtClean="0"/>
              <a:t>cultural activities, </a:t>
            </a:r>
            <a:r>
              <a:rPr lang="pl-PL" dirty="0" err="1" smtClean="0"/>
              <a:t>especially</a:t>
            </a:r>
            <a:r>
              <a:rPr lang="pl-PL" dirty="0" smtClean="0"/>
              <a:t> </a:t>
            </a:r>
            <a:r>
              <a:rPr lang="en-US" dirty="0" smtClean="0"/>
              <a:t>museum activities</a:t>
            </a:r>
            <a:r>
              <a:rPr lang="pl-PL" dirty="0" smtClean="0"/>
              <a:t>).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86218" y="1240760"/>
            <a:ext cx="5178559" cy="46166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Objective </a:t>
            </a:r>
            <a:r>
              <a:rPr lang="pl-PL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. Accessibility to culture</a:t>
            </a:r>
          </a:p>
        </p:txBody>
      </p:sp>
      <p:sp>
        <p:nvSpPr>
          <p:cNvPr id="2050" name="AutoShape 2" descr="Znalezione obrazy dla zapytania wojsz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5" name="Picture 7" descr="http://galeria-arsenal.pl/images/upload/pliki/foto-budynki/ga-elek-foto-budynek-2014-8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562" y="3814353"/>
            <a:ext cx="4183431" cy="2220687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66207" y="3592286"/>
            <a:ext cx="6583680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latin typeface="Garamond" pitchFamily="18" charset="0"/>
              </a:rPr>
              <a:t>Projects</a:t>
            </a:r>
            <a:r>
              <a:rPr lang="pl-PL" sz="2800" b="1" dirty="0" smtClean="0">
                <a:latin typeface="Garamond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dirty="0" err="1" smtClean="0">
                <a:latin typeface="Garamond" pitchFamily="18" charset="0"/>
              </a:rPr>
              <a:t>The</a:t>
            </a:r>
            <a:r>
              <a:rPr lang="pl-PL" sz="2800" dirty="0" smtClean="0">
                <a:latin typeface="Garamond" pitchFamily="18" charset="0"/>
              </a:rPr>
              <a:t> Sybir </a:t>
            </a:r>
            <a:r>
              <a:rPr lang="pl-PL" sz="2800" dirty="0" err="1" smtClean="0">
                <a:latin typeface="Garamond" pitchFamily="18" charset="0"/>
              </a:rPr>
              <a:t>Memorial</a:t>
            </a:r>
            <a:r>
              <a:rPr lang="pl-PL" sz="2800" dirty="0" smtClean="0">
                <a:latin typeface="Garamond" pitchFamily="18" charset="0"/>
              </a:rPr>
              <a:t> </a:t>
            </a:r>
            <a:r>
              <a:rPr lang="pl-PL" sz="2800" dirty="0" err="1" smtClean="0">
                <a:latin typeface="Garamond" pitchFamily="18" charset="0"/>
              </a:rPr>
              <a:t>Museum</a:t>
            </a:r>
            <a:endParaRPr lang="pl-PL" sz="2800" dirty="0" smtClean="0">
              <a:latin typeface="Garamond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800" dirty="0" smtClean="0">
                <a:latin typeface="Garamond" pitchFamily="18" charset="0"/>
              </a:rPr>
              <a:t>A</a:t>
            </a:r>
            <a:r>
              <a:rPr lang="en-US" sz="2800" dirty="0" err="1" smtClean="0">
                <a:latin typeface="Garamond" pitchFamily="18" charset="0"/>
              </a:rPr>
              <a:t>daptation</a:t>
            </a:r>
            <a:r>
              <a:rPr lang="en-US" sz="2800" dirty="0" smtClean="0">
                <a:latin typeface="Garamond" pitchFamily="18" charset="0"/>
              </a:rPr>
              <a:t> of a degraded post-industrial building</a:t>
            </a:r>
            <a:r>
              <a:rPr lang="pl-PL" sz="2800" dirty="0" smtClean="0">
                <a:latin typeface="Garamond" pitchFamily="18" charset="0"/>
              </a:rPr>
              <a:t> - </a:t>
            </a:r>
            <a:r>
              <a:rPr lang="en-US" sz="2800" dirty="0" smtClean="0">
                <a:latin typeface="Garamond" pitchFamily="18" charset="0"/>
              </a:rPr>
              <a:t> the former municipal power </a:t>
            </a:r>
            <a:r>
              <a:rPr lang="pl-PL" sz="2800" dirty="0" err="1" smtClean="0">
                <a:latin typeface="Garamond" pitchFamily="18" charset="0"/>
              </a:rPr>
              <a:t>station</a:t>
            </a:r>
            <a:r>
              <a:rPr lang="en-US" sz="2800" dirty="0" smtClean="0">
                <a:latin typeface="Garamond" pitchFamily="18" charset="0"/>
              </a:rPr>
              <a:t> from 1908-1912</a:t>
            </a:r>
            <a:r>
              <a:rPr lang="pl-PL" sz="2800" dirty="0" smtClean="0">
                <a:latin typeface="Garamond" pitchFamily="18" charset="0"/>
              </a:rPr>
              <a:t>.</a:t>
            </a:r>
            <a:endParaRPr lang="pl-PL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5657" y="1658982"/>
            <a:ext cx="10541726" cy="16833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/>
              <a:t>	</a:t>
            </a:r>
            <a:r>
              <a:rPr lang="en-US" sz="2400" dirty="0" smtClean="0"/>
              <a:t>The idea to establish the Museum is to show Siberia in every dimension, beginning from the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century, throughout the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post-uprising deportations and until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development of the Soviet system. The purpose of the exhibition is to show the history of particular people and their experience through carefully selected exhibits. </a:t>
            </a:r>
            <a:r>
              <a:rPr lang="pl-PL" sz="2400" dirty="0" smtClean="0"/>
              <a:t>	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0446" y="992777"/>
            <a:ext cx="48724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latin typeface="Garamond" pitchFamily="18" charset="0"/>
              </a:rPr>
              <a:t>The</a:t>
            </a:r>
            <a:r>
              <a:rPr lang="pl-PL" sz="2800" b="1" dirty="0" smtClean="0">
                <a:latin typeface="Garamond" pitchFamily="18" charset="0"/>
              </a:rPr>
              <a:t> Sybir </a:t>
            </a:r>
            <a:r>
              <a:rPr lang="pl-PL" sz="2800" b="1" dirty="0" err="1" smtClean="0">
                <a:latin typeface="Garamond" pitchFamily="18" charset="0"/>
              </a:rPr>
              <a:t>Memorial</a:t>
            </a:r>
            <a:r>
              <a:rPr lang="pl-PL" sz="2800" b="1" dirty="0" smtClean="0">
                <a:latin typeface="Garamond" pitchFamily="18" charset="0"/>
              </a:rPr>
              <a:t> </a:t>
            </a:r>
            <a:r>
              <a:rPr lang="pl-PL" sz="2800" b="1" dirty="0" err="1" smtClean="0">
                <a:latin typeface="Garamond" pitchFamily="18" charset="0"/>
              </a:rPr>
              <a:t>Museum</a:t>
            </a:r>
            <a:endParaRPr lang="pl-PL" sz="2800" b="1" dirty="0">
              <a:latin typeface="Garamond" pitchFamily="18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pl-PL" sz="2800" b="1" cap="small" dirty="0" err="1" smtClean="0"/>
              <a:t>Supporting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cultural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heritage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BFA</a:t>
            </a:r>
            <a:endParaRPr lang="pl-PL" sz="2800" dirty="0"/>
          </a:p>
        </p:txBody>
      </p:sp>
      <p:pic>
        <p:nvPicPr>
          <p:cNvPr id="29698" name="Picture 2" descr="http://sybir.bialystok.pl/resource/image/197/344/59/171/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928" y="3605350"/>
            <a:ext cx="3847605" cy="2560320"/>
          </a:xfrm>
          <a:prstGeom prst="rect">
            <a:avLst/>
          </a:prstGeom>
          <a:noFill/>
        </p:spPr>
      </p:pic>
      <p:pic>
        <p:nvPicPr>
          <p:cNvPr id="29700" name="Picture 4" descr="http://sybir.bialystok.pl/resource/image/197/344/57/159/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873" y="3597704"/>
            <a:ext cx="3842565" cy="2559339"/>
          </a:xfrm>
          <a:prstGeom prst="rect">
            <a:avLst/>
          </a:prstGeom>
          <a:noFill/>
        </p:spPr>
      </p:pic>
      <p:pic>
        <p:nvPicPr>
          <p:cNvPr id="29702" name="Picture 6" descr="http://sybir.bialystok.pl/resource/image/197/344/57/162/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28" y="3592286"/>
            <a:ext cx="3213584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 for your attention</a:t>
            </a:r>
            <a:r>
              <a:rPr lang="pl-PL" b="1" dirty="0" smtClean="0"/>
              <a:t>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4996"/>
            <a:ext cx="10515600" cy="167522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b="1" dirty="0" smtClean="0"/>
              <a:t>Anna Busłowska</a:t>
            </a:r>
          </a:p>
          <a:p>
            <a:pPr algn="ctr">
              <a:buNone/>
            </a:pPr>
            <a:r>
              <a:rPr lang="pl-PL" dirty="0" err="1" smtClean="0"/>
              <a:t>Association</a:t>
            </a:r>
            <a:r>
              <a:rPr lang="pl-PL" dirty="0" smtClean="0"/>
              <a:t> of BFA</a:t>
            </a:r>
          </a:p>
          <a:p>
            <a:pPr algn="ctr">
              <a:buNone/>
            </a:pPr>
            <a:r>
              <a:rPr lang="pl-PL" dirty="0" err="1" smtClean="0">
                <a:hlinkClick r:id="rId2"/>
              </a:rPr>
              <a:t>www.bof.org.pl</a:t>
            </a:r>
            <a:endParaRPr lang="pl-PL" dirty="0" smtClean="0"/>
          </a:p>
          <a:p>
            <a:pPr algn="ctr">
              <a:buNone/>
            </a:pPr>
            <a:r>
              <a:rPr lang="pl-PL" dirty="0" err="1" smtClean="0">
                <a:hlinkClick r:id="rId3"/>
              </a:rPr>
              <a:t>a.buslowska@bof.org.pl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4375" y="3444512"/>
            <a:ext cx="4191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Presentation 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of </a:t>
            </a:r>
            <a:r>
              <a:rPr lang="pl-PL" dirty="0" err="1" smtClean="0"/>
              <a:t>Bialystok</a:t>
            </a:r>
            <a:r>
              <a:rPr lang="pl-PL" dirty="0" smtClean="0"/>
              <a:t> </a:t>
            </a:r>
            <a:r>
              <a:rPr lang="pl-PL" dirty="0" err="1" smtClean="0"/>
              <a:t>Functional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(BFA)</a:t>
            </a:r>
          </a:p>
          <a:p>
            <a:r>
              <a:rPr lang="pl-PL" dirty="0" err="1" smtClean="0"/>
              <a:t>Integrated</a:t>
            </a:r>
            <a:r>
              <a:rPr lang="pl-PL" dirty="0" smtClean="0"/>
              <a:t> </a:t>
            </a:r>
            <a:r>
              <a:rPr lang="pl-PL" dirty="0" err="1" smtClean="0"/>
              <a:t>Territorial</a:t>
            </a:r>
            <a:r>
              <a:rPr lang="pl-PL" dirty="0" smtClean="0"/>
              <a:t> </a:t>
            </a:r>
            <a:r>
              <a:rPr lang="pl-PL" dirty="0" err="1" smtClean="0"/>
              <a:t>Investmens</a:t>
            </a:r>
            <a:r>
              <a:rPr lang="pl-PL" dirty="0" smtClean="0"/>
              <a:t> </a:t>
            </a:r>
            <a:r>
              <a:rPr lang="pl-PL" dirty="0" err="1" smtClean="0"/>
              <a:t>Strategy</a:t>
            </a:r>
            <a:r>
              <a:rPr lang="pl-PL" dirty="0" smtClean="0"/>
              <a:t> of BFA</a:t>
            </a:r>
          </a:p>
          <a:p>
            <a:r>
              <a:rPr lang="pl-PL" dirty="0" err="1" smtClean="0"/>
              <a:t>Types</a:t>
            </a:r>
            <a:r>
              <a:rPr lang="pl-PL" dirty="0" smtClean="0"/>
              <a:t> of investment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supporting</a:t>
            </a:r>
            <a:r>
              <a:rPr lang="pl-PL" dirty="0" smtClean="0"/>
              <a:t> </a:t>
            </a:r>
            <a:r>
              <a:rPr lang="pl-PL" dirty="0" err="1" smtClean="0"/>
              <a:t>innovation</a:t>
            </a:r>
            <a:r>
              <a:rPr lang="pl-PL" dirty="0" smtClean="0"/>
              <a:t> and </a:t>
            </a:r>
            <a:r>
              <a:rPr lang="pl-PL" dirty="0" err="1" smtClean="0"/>
              <a:t>cultural</a:t>
            </a:r>
            <a:r>
              <a:rPr lang="pl-PL" dirty="0" smtClean="0"/>
              <a:t> </a:t>
            </a:r>
            <a:r>
              <a:rPr lang="pl-PL" dirty="0" err="1" smtClean="0"/>
              <a:t>heritage</a:t>
            </a:r>
            <a:r>
              <a:rPr lang="pl-PL" dirty="0" smtClean="0"/>
              <a:t> of BFA</a:t>
            </a:r>
          </a:p>
        </p:txBody>
      </p:sp>
    </p:spTree>
    <p:extLst>
      <p:ext uri="{BB962C8B-B14F-4D97-AF65-F5344CB8AC3E}">
        <p14:creationId xmlns:p14="http://schemas.microsoft.com/office/powerpoint/2010/main" val="20869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796553" y="1048871"/>
            <a:ext cx="5483224" cy="5069542"/>
            <a:chOff x="1730" y="-8"/>
            <a:chExt cx="4078" cy="428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5" name="Picture 125" descr="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43" y="2702936"/>
            <a:ext cx="12461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pole tekstowe 105"/>
          <p:cNvSpPr txBox="1"/>
          <p:nvPr/>
        </p:nvSpPr>
        <p:spPr>
          <a:xfrm>
            <a:off x="1" y="17165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small" dirty="0">
                <a:latin typeface="Garamond" panose="02020404030301010803" pitchFamily="18" charset="0"/>
              </a:rPr>
              <a:t>Białystok </a:t>
            </a:r>
            <a:r>
              <a:rPr lang="pl-PL" sz="2800" b="1" cap="small" dirty="0" err="1">
                <a:latin typeface="Garamond" panose="02020404030301010803" pitchFamily="18" charset="0"/>
              </a:rPr>
              <a:t>functional</a:t>
            </a:r>
            <a:r>
              <a:rPr lang="pl-PL" sz="2800" b="1" cap="small" dirty="0">
                <a:latin typeface="Garamond" panose="02020404030301010803" pitchFamily="18" charset="0"/>
              </a:rPr>
              <a:t>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area</a:t>
            </a:r>
            <a:r>
              <a:rPr lang="pl-PL" sz="2800" b="1" cap="small" dirty="0" smtClean="0">
                <a:latin typeface="Garamond" panose="02020404030301010803" pitchFamily="18" charset="0"/>
              </a:rPr>
              <a:t> vs. Europe</a:t>
            </a:r>
            <a:r>
              <a:rPr lang="pl-PL" sz="2800" b="1" cap="small" dirty="0">
                <a:latin typeface="Garamond" panose="02020404030301010803" pitchFamily="18" charset="0"/>
              </a:rPr>
              <a:t>, Country </a:t>
            </a:r>
            <a:r>
              <a:rPr lang="pl-PL" sz="2800" b="1" cap="small" dirty="0" smtClean="0">
                <a:latin typeface="Garamond" panose="02020404030301010803" pitchFamily="18" charset="0"/>
              </a:rPr>
              <a:t>and </a:t>
            </a:r>
            <a:r>
              <a:rPr lang="pl-PL" sz="2800" b="1" cap="small" dirty="0" err="1">
                <a:latin typeface="Garamond" panose="02020404030301010803" pitchFamily="18" charset="0"/>
              </a:rPr>
              <a:t>voivodeship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  <p:pic>
        <p:nvPicPr>
          <p:cNvPr id="107" name="Obraz 106"/>
          <p:cNvPicPr/>
          <p:nvPr/>
        </p:nvPicPr>
        <p:blipFill rotWithShape="1">
          <a:blip r:embed="rId3" cstate="print"/>
          <a:srcRect l="18988" t="14940" r="18760" b="13707"/>
          <a:stretch/>
        </p:blipFill>
        <p:spPr bwMode="auto">
          <a:xfrm>
            <a:off x="6329526" y="3665267"/>
            <a:ext cx="2635427" cy="2395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9" name="Tabela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23353"/>
              </p:ext>
            </p:extLst>
          </p:nvPr>
        </p:nvGraphicFramePr>
        <p:xfrm>
          <a:off x="6282467" y="1057298"/>
          <a:ext cx="4031306" cy="23763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79657"/>
                <a:gridCol w="2351649"/>
              </a:tblGrid>
              <a:tr h="59409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 smtClean="0">
                          <a:latin typeface="Garamond" panose="02020404030301010803" pitchFamily="18" charset="0"/>
                        </a:rPr>
                        <a:t>Years</a:t>
                      </a:r>
                      <a:endParaRPr lang="pl-PL" sz="2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latin typeface="Garamond" panose="02020404030301010803" pitchFamily="18" charset="0"/>
                        </a:rPr>
                        <a:t>BFA</a:t>
                      </a:r>
                      <a:r>
                        <a:rPr lang="pl-PL" sz="24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2400" dirty="0" err="1" smtClean="0">
                          <a:latin typeface="Garamond" panose="02020404030301010803" pitchFamily="18" charset="0"/>
                        </a:rPr>
                        <a:t>Population</a:t>
                      </a:r>
                      <a:endParaRPr lang="pl-PL" sz="2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59409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Garamond" panose="02020404030301010803" pitchFamily="18" charset="0"/>
                        </a:rPr>
                        <a:t>2012</a:t>
                      </a:r>
                      <a:endParaRPr lang="pl-PL" sz="2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Garamond" panose="02020404030301010803" pitchFamily="18" charset="0"/>
                        </a:rPr>
                        <a:t>411 531</a:t>
                      </a:r>
                      <a:endParaRPr lang="pl-PL" sz="2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59409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Garamond" panose="02020404030301010803" pitchFamily="18" charset="0"/>
                        </a:rPr>
                        <a:t>2017</a:t>
                      </a:r>
                      <a:endParaRPr lang="pl-PL" sz="2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Garamond" panose="02020404030301010803" pitchFamily="18" charset="0"/>
                        </a:rPr>
                        <a:t>417 830</a:t>
                      </a:r>
                      <a:endParaRPr lang="pl-PL" sz="2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59409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 smtClean="0">
                          <a:latin typeface="Garamond" panose="02020404030301010803" pitchFamily="18" charset="0"/>
                        </a:rPr>
                        <a:t>Increase</a:t>
                      </a:r>
                      <a:endParaRPr lang="pl-PL" sz="2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Garamond" panose="02020404030301010803" pitchFamily="18" charset="0"/>
                        </a:rPr>
                        <a:t>+ 6 299</a:t>
                      </a:r>
                      <a:endParaRPr lang="pl-PL" sz="2400" dirty="0">
                        <a:solidFill>
                          <a:srgbClr val="00B0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0" name="Obraz 1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441633">
            <a:off x="9420393" y="3249715"/>
            <a:ext cx="743108" cy="2286198"/>
          </a:xfrm>
          <a:prstGeom prst="rect">
            <a:avLst/>
          </a:prstGeom>
        </p:spPr>
      </p:pic>
      <p:sp>
        <p:nvSpPr>
          <p:cNvPr id="108" name="Prostokąt 107"/>
          <p:cNvSpPr/>
          <p:nvPr/>
        </p:nvSpPr>
        <p:spPr>
          <a:xfrm>
            <a:off x="9025459" y="4839183"/>
            <a:ext cx="2556941" cy="1122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>
                <a:latin typeface="Garamond" panose="02020404030301010803" pitchFamily="18" charset="0"/>
              </a:rPr>
              <a:t>BFA </a:t>
            </a:r>
            <a:r>
              <a:rPr lang="pl-PL" dirty="0" err="1" smtClean="0">
                <a:latin typeface="Garamond" panose="02020404030301010803" pitchFamily="18" charset="0"/>
              </a:rPr>
              <a:t>Population</a:t>
            </a:r>
            <a:r>
              <a:rPr lang="pl-PL" dirty="0" smtClean="0">
                <a:latin typeface="Garamond" panose="02020404030301010803" pitchFamily="18" charset="0"/>
              </a:rPr>
              <a:t>: 35% PD</a:t>
            </a:r>
          </a:p>
          <a:p>
            <a:r>
              <a:rPr lang="pl-PL" dirty="0" err="1" smtClean="0">
                <a:latin typeface="Garamond" panose="02020404030301010803" pitchFamily="18" charset="0"/>
              </a:rPr>
              <a:t>Area</a:t>
            </a:r>
            <a:r>
              <a:rPr lang="pl-PL" dirty="0" smtClean="0">
                <a:latin typeface="Garamond" panose="02020404030301010803" pitchFamily="18" charset="0"/>
              </a:rPr>
              <a:t>: 8,6% PD</a:t>
            </a:r>
          </a:p>
          <a:p>
            <a:endParaRPr lang="pl-PL" sz="800" dirty="0">
              <a:latin typeface="Garamond" panose="02020404030301010803" pitchFamily="18" charset="0"/>
            </a:endParaRPr>
          </a:p>
          <a:p>
            <a:r>
              <a:rPr lang="pl-PL" sz="800" dirty="0" smtClean="0">
                <a:latin typeface="Garamond" panose="02020404030301010803" pitchFamily="18" charset="0"/>
              </a:rPr>
              <a:t>Source: stat.gov.pl, </a:t>
            </a:r>
            <a:r>
              <a:rPr lang="pl-PL" sz="800" dirty="0" err="1" smtClean="0">
                <a:latin typeface="Garamond" panose="02020404030301010803" pitchFamily="18" charset="0"/>
              </a:rPr>
              <a:t>September</a:t>
            </a:r>
            <a:r>
              <a:rPr lang="pl-PL" sz="800" dirty="0" smtClean="0">
                <a:latin typeface="Garamond" panose="02020404030301010803" pitchFamily="18" charset="0"/>
              </a:rPr>
              <a:t> </a:t>
            </a:r>
            <a:r>
              <a:rPr lang="pl-PL" sz="800" dirty="0">
                <a:latin typeface="Garamond" panose="02020404030301010803" pitchFamily="18" charset="0"/>
              </a:rPr>
              <a:t>2017 r.</a:t>
            </a:r>
          </a:p>
        </p:txBody>
      </p:sp>
    </p:spTree>
    <p:extLst>
      <p:ext uri="{BB962C8B-B14F-4D97-AF65-F5344CB8AC3E}">
        <p14:creationId xmlns:p14="http://schemas.microsoft.com/office/powerpoint/2010/main" val="681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79" y="22364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smal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BFA </a:t>
            </a:r>
            <a:r>
              <a:rPr lang="pl-PL" sz="2800" b="1" cap="small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Association</a:t>
            </a:r>
            <a:r>
              <a:rPr lang="pl-PL" sz="2800" b="1" cap="smal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cap="small" dirty="0" err="1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consists</a:t>
            </a:r>
            <a:r>
              <a:rPr lang="pl-PL" sz="2800" b="1" cap="small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of 10 </a:t>
            </a:r>
            <a:r>
              <a:rPr lang="pl-PL" sz="2800" b="1" cap="small" dirty="0" err="1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municipalities</a:t>
            </a:r>
            <a:r>
              <a:rPr lang="pl-PL" sz="2800" b="1" cap="smal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  <a:endParaRPr lang="pl-PL" sz="2000" b="1" cap="small" dirty="0">
              <a:latin typeface="Garamond" panose="02020404030301010803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588209" y="927289"/>
            <a:ext cx="11020739" cy="676045"/>
            <a:chOff x="588209" y="927289"/>
            <a:chExt cx="11020739" cy="676045"/>
          </a:xfrm>
        </p:grpSpPr>
        <p:grpSp>
          <p:nvGrpSpPr>
            <p:cNvPr id="5" name="Grupa 9"/>
            <p:cNvGrpSpPr/>
            <p:nvPr/>
          </p:nvGrpSpPr>
          <p:grpSpPr>
            <a:xfrm>
              <a:off x="588209" y="927289"/>
              <a:ext cx="11020739" cy="676045"/>
              <a:chOff x="278372" y="229946"/>
              <a:chExt cx="11020739" cy="676045"/>
            </a:xfrm>
          </p:grpSpPr>
          <p:pic>
            <p:nvPicPr>
              <p:cNvPr id="11" name="Obraz 10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372" y="242069"/>
                <a:ext cx="599622" cy="616365"/>
              </a:xfrm>
              <a:prstGeom prst="rect">
                <a:avLst/>
              </a:prstGeom>
            </p:spPr>
          </p:pic>
          <p:pic>
            <p:nvPicPr>
              <p:cNvPr id="12" name="Picture 38" descr="http://www.bof.org.pl/dok/ch/4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51" t="3730" r="29912" b="1474"/>
              <a:stretch/>
            </p:blipFill>
            <p:spPr bwMode="auto">
              <a:xfrm>
                <a:off x="1449235" y="229946"/>
                <a:ext cx="545111" cy="628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Obraz 12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2842" y="242069"/>
                <a:ext cx="545111" cy="616365"/>
              </a:xfrm>
              <a:prstGeom prst="rect">
                <a:avLst/>
              </a:prstGeom>
            </p:spPr>
          </p:pic>
          <p:pic>
            <p:nvPicPr>
              <p:cNvPr id="14" name="Obraz 13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1746" y="242374"/>
                <a:ext cx="545111" cy="616365"/>
              </a:xfrm>
              <a:prstGeom prst="rect">
                <a:avLst/>
              </a:prstGeom>
            </p:spPr>
          </p:pic>
          <p:pic>
            <p:nvPicPr>
              <p:cNvPr id="15" name="Picture 40" descr="http://www.bof.org.pl/dok/jk/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08" t="4692" r="28894" b="3880"/>
              <a:stretch/>
            </p:blipFill>
            <p:spPr bwMode="auto">
              <a:xfrm>
                <a:off x="4975353" y="280852"/>
                <a:ext cx="599048" cy="616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Obraz 15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4232" y="280851"/>
                <a:ext cx="545111" cy="616365"/>
              </a:xfrm>
              <a:prstGeom prst="rect">
                <a:avLst/>
              </a:prstGeom>
            </p:spPr>
          </p:pic>
          <p:pic>
            <p:nvPicPr>
              <p:cNvPr id="17" name="Obraz 16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9174" y="280850"/>
                <a:ext cx="545111" cy="616365"/>
              </a:xfrm>
              <a:prstGeom prst="rect">
                <a:avLst/>
              </a:prstGeom>
            </p:spPr>
          </p:pic>
          <p:pic>
            <p:nvPicPr>
              <p:cNvPr id="18" name="Obraz 17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4116" y="289626"/>
                <a:ext cx="545111" cy="616365"/>
              </a:xfrm>
              <a:prstGeom prst="rect">
                <a:avLst/>
              </a:prstGeom>
            </p:spPr>
          </p:pic>
          <p:pic>
            <p:nvPicPr>
              <p:cNvPr id="20" name="Obraz 19"/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4000" y="289626"/>
                <a:ext cx="545111" cy="616365"/>
              </a:xfrm>
              <a:prstGeom prst="rect">
                <a:avLst/>
              </a:prstGeom>
            </p:spPr>
          </p:pic>
        </p:grpSp>
        <p:pic>
          <p:nvPicPr>
            <p:cNvPr id="1366" name="Obraz 13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084" y="955334"/>
              <a:ext cx="505756" cy="648000"/>
            </a:xfrm>
            <a:prstGeom prst="rect">
              <a:avLst/>
            </a:prstGeom>
          </p:spPr>
        </p:pic>
      </p:grpSp>
      <p:sp>
        <p:nvSpPr>
          <p:cNvPr id="1368" name="pole tekstowe 1367"/>
          <p:cNvSpPr txBox="1"/>
          <p:nvPr/>
        </p:nvSpPr>
        <p:spPr>
          <a:xfrm>
            <a:off x="6015039" y="5872163"/>
            <a:ext cx="3890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dk1"/>
                </a:solidFill>
                <a:latin typeface="Garamond" panose="02020404030301010803" pitchFamily="18" charset="0"/>
              </a:rPr>
              <a:t>Source: BFA, </a:t>
            </a:r>
            <a:r>
              <a:rPr lang="pl-PL" sz="1050" dirty="0" err="1" smtClean="0">
                <a:solidFill>
                  <a:schemeClr val="dk1"/>
                </a:solidFill>
                <a:latin typeface="Garamond" panose="02020404030301010803" pitchFamily="18" charset="0"/>
              </a:rPr>
              <a:t>Oct</a:t>
            </a:r>
            <a:r>
              <a:rPr lang="pl-PL" sz="1050" dirty="0" smtClean="0">
                <a:solidFill>
                  <a:schemeClr val="dk1"/>
                </a:solidFill>
                <a:latin typeface="Garamond" panose="02020404030301010803" pitchFamily="18" charset="0"/>
              </a:rPr>
              <a:t> 2018 r.</a:t>
            </a:r>
            <a:endParaRPr lang="pl-PL" sz="1050" dirty="0">
              <a:solidFill>
                <a:schemeClr val="dk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42234"/>
              </p:ext>
            </p:extLst>
          </p:nvPr>
        </p:nvGraphicFramePr>
        <p:xfrm>
          <a:off x="6015039" y="1983525"/>
          <a:ext cx="5179830" cy="35243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79830"/>
              </a:tblGrid>
              <a:tr h="709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baseline="0" dirty="0" err="1" smtClean="0">
                          <a:effectLst/>
                          <a:latin typeface="Garamond" panose="02020404030301010803" pitchFamily="18" charset="0"/>
                        </a:rPr>
                        <a:t>Municipalities</a:t>
                      </a:r>
                      <a:endParaRPr lang="pl-PL" sz="1600" b="1" i="0" u="none" strike="noStrike" baseline="0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8F8F8"/>
                    </a:solidFill>
                  </a:tcPr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Białystok (1)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Choroszcz (3)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Czarna Białostocka (3)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Dobrzyniewo Duże (2)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Juchnowiec Kościelny (2)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Łapy (3)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Supraśl (3)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Turośń Kościelna (2)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Wasilków (3)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45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u="none" strike="noStrike" baseline="0" dirty="0">
                          <a:effectLst/>
                          <a:latin typeface="Garamond" panose="02020404030301010803" pitchFamily="18" charset="0"/>
                        </a:rPr>
                        <a:t>Zabłudów (3)</a:t>
                      </a:r>
                      <a:endParaRPr lang="pl-P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"/>
          <a:stretch/>
        </p:blipFill>
        <p:spPr>
          <a:xfrm>
            <a:off x="1271588" y="1883638"/>
            <a:ext cx="4028618" cy="41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524000" y="1111662"/>
            <a:ext cx="9137650" cy="69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15000"/>
              </a:lnSpc>
              <a:spcBef>
                <a:spcPts val="0"/>
              </a:spcBef>
              <a:buSzPct val="100000"/>
              <a:defRPr/>
            </a:pPr>
            <a:endParaRPr lang="pl-PL" sz="32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317"/>
          <p:cNvSpPr>
            <a:spLocks noChangeArrowheads="1"/>
          </p:cNvSpPr>
          <p:nvPr/>
        </p:nvSpPr>
        <p:spPr bwMode="auto">
          <a:xfrm>
            <a:off x="458909" y="3167974"/>
            <a:ext cx="78362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1477328446"/>
              </p:ext>
            </p:extLst>
          </p:nvPr>
        </p:nvGraphicFramePr>
        <p:xfrm>
          <a:off x="1897357" y="1017077"/>
          <a:ext cx="8498794" cy="492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8776262" y="5238634"/>
            <a:ext cx="296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err="1" smtClean="0">
                <a:latin typeface="Garamond" panose="02020404030301010803" pitchFamily="18" charset="0"/>
              </a:rPr>
              <a:t>Objectives</a:t>
            </a:r>
            <a:r>
              <a:rPr lang="pl-PL" b="1" dirty="0" smtClean="0">
                <a:latin typeface="Garamond" panose="02020404030301010803" pitchFamily="18" charset="0"/>
              </a:rPr>
              <a:t> </a:t>
            </a:r>
          </a:p>
          <a:p>
            <a:pPr algn="r"/>
            <a:r>
              <a:rPr lang="pl-PL" b="1" dirty="0" err="1">
                <a:latin typeface="Garamond" panose="02020404030301010803" pitchFamily="18" charset="0"/>
              </a:rPr>
              <a:t>i</a:t>
            </a:r>
            <a:r>
              <a:rPr lang="pl-PL" b="1" dirty="0" err="1" smtClean="0">
                <a:latin typeface="Garamond" panose="02020404030301010803" pitchFamily="18" charset="0"/>
              </a:rPr>
              <a:t>mplemented</a:t>
            </a:r>
            <a:r>
              <a:rPr lang="pl-PL" b="1" dirty="0" smtClean="0">
                <a:latin typeface="Garamond" panose="02020404030301010803" pitchFamily="18" charset="0"/>
              </a:rPr>
              <a:t> </a:t>
            </a:r>
            <a:r>
              <a:rPr lang="pl-PL" b="1" dirty="0" err="1" smtClean="0">
                <a:latin typeface="Garamond" panose="02020404030301010803" pitchFamily="18" charset="0"/>
              </a:rPr>
              <a:t>within</a:t>
            </a:r>
            <a:r>
              <a:rPr lang="pl-PL" b="1" dirty="0" smtClean="0">
                <a:latin typeface="Garamond" panose="02020404030301010803" pitchFamily="18" charset="0"/>
              </a:rPr>
              <a:t> </a:t>
            </a:r>
            <a:r>
              <a:rPr lang="pl-PL" b="1" dirty="0" err="1" smtClean="0">
                <a:latin typeface="Garamond" panose="02020404030301010803" pitchFamily="18" charset="0"/>
              </a:rPr>
              <a:t>Integrated</a:t>
            </a:r>
            <a:r>
              <a:rPr lang="pl-PL" b="1" dirty="0" smtClean="0">
                <a:latin typeface="Garamond" panose="02020404030301010803" pitchFamily="18" charset="0"/>
              </a:rPr>
              <a:t> </a:t>
            </a:r>
            <a:r>
              <a:rPr lang="pl-PL" b="1" dirty="0" err="1" smtClean="0">
                <a:latin typeface="Garamond" panose="02020404030301010803" pitchFamily="18" charset="0"/>
              </a:rPr>
              <a:t>Territorial</a:t>
            </a:r>
            <a:r>
              <a:rPr lang="pl-PL" b="1" dirty="0" smtClean="0">
                <a:latin typeface="Garamond" panose="02020404030301010803" pitchFamily="18" charset="0"/>
              </a:rPr>
              <a:t> </a:t>
            </a:r>
            <a:r>
              <a:rPr lang="pl-PL" b="1" dirty="0" err="1" smtClean="0">
                <a:latin typeface="Garamond" panose="02020404030301010803" pitchFamily="18" charset="0"/>
              </a:rPr>
              <a:t>Investments</a:t>
            </a:r>
            <a:r>
              <a:rPr lang="pl-PL" b="1" dirty="0" smtClean="0">
                <a:latin typeface="Garamond" panose="02020404030301010803" pitchFamily="18" charset="0"/>
              </a:rPr>
              <a:t> instrument  </a:t>
            </a:r>
            <a:endParaRPr lang="pl-PL" b="1" dirty="0">
              <a:latin typeface="Garamond" panose="02020404030301010803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2534190" y="4712177"/>
            <a:ext cx="7392356" cy="704044"/>
            <a:chOff x="1233486" y="4743989"/>
            <a:chExt cx="7392356" cy="704044"/>
          </a:xfrm>
        </p:grpSpPr>
        <p:cxnSp>
          <p:nvCxnSpPr>
            <p:cNvPr id="4" name="Łącznik prosty ze strzałką 3"/>
            <p:cNvCxnSpPr/>
            <p:nvPr/>
          </p:nvCxnSpPr>
          <p:spPr>
            <a:xfrm flipH="1" flipV="1">
              <a:off x="6224097" y="4743989"/>
              <a:ext cx="2401745" cy="6808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ze strzałką 50"/>
            <p:cNvCxnSpPr/>
            <p:nvPr/>
          </p:nvCxnSpPr>
          <p:spPr>
            <a:xfrm flipH="1" flipV="1">
              <a:off x="4875178" y="4778662"/>
              <a:ext cx="3664500" cy="64622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ze strzałką 51"/>
            <p:cNvCxnSpPr/>
            <p:nvPr/>
          </p:nvCxnSpPr>
          <p:spPr>
            <a:xfrm flipH="1" flipV="1">
              <a:off x="2657105" y="4767138"/>
              <a:ext cx="5968737" cy="65774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52"/>
            <p:cNvCxnSpPr/>
            <p:nvPr/>
          </p:nvCxnSpPr>
          <p:spPr>
            <a:xfrm flipH="1" flipV="1">
              <a:off x="1233486" y="4778662"/>
              <a:ext cx="7392356" cy="66937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a 21"/>
          <p:cNvGrpSpPr/>
          <p:nvPr/>
        </p:nvGrpSpPr>
        <p:grpSpPr>
          <a:xfrm>
            <a:off x="496389" y="457200"/>
            <a:ext cx="2037801" cy="2586263"/>
            <a:chOff x="5485608" y="1673426"/>
            <a:chExt cx="2877671" cy="4235242"/>
          </a:xfrm>
        </p:grpSpPr>
        <p:pic>
          <p:nvPicPr>
            <p:cNvPr id="23" name="Obraz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4" t="1745" r="2033" b="2824"/>
            <a:stretch/>
          </p:blipFill>
          <p:spPr>
            <a:xfrm>
              <a:off x="5485608" y="1673426"/>
              <a:ext cx="2877671" cy="4235242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/>
          </p:nvSpPr>
          <p:spPr>
            <a:xfrm>
              <a:off x="5485608" y="1690689"/>
              <a:ext cx="2877671" cy="42179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5" name="pole tekstowe 24"/>
          <p:cNvSpPr txBox="1"/>
          <p:nvPr/>
        </p:nvSpPr>
        <p:spPr>
          <a:xfrm>
            <a:off x="-3177" y="19245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small" dirty="0">
                <a:latin typeface="Garamond" panose="02020404030301010803" pitchFamily="18" charset="0"/>
              </a:rPr>
              <a:t>ITI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Strategy</a:t>
            </a:r>
            <a:r>
              <a:rPr lang="pl-PL" sz="2800" b="1" cap="small" dirty="0" smtClean="0">
                <a:latin typeface="Garamond" panose="02020404030301010803" pitchFamily="18" charset="0"/>
              </a:rPr>
              <a:t> of BFA 2014-2020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524000" y="1111662"/>
            <a:ext cx="9137650" cy="69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15000"/>
              </a:lnSpc>
              <a:spcBef>
                <a:spcPts val="0"/>
              </a:spcBef>
              <a:buSzPct val="100000"/>
              <a:defRPr/>
            </a:pPr>
            <a:endParaRPr lang="pl-PL" sz="32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317"/>
          <p:cNvSpPr>
            <a:spLocks noChangeArrowheads="1"/>
          </p:cNvSpPr>
          <p:nvPr/>
        </p:nvSpPr>
        <p:spPr bwMode="auto">
          <a:xfrm>
            <a:off x="458909" y="3167974"/>
            <a:ext cx="78362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148718" y="1014427"/>
          <a:ext cx="95129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122592" y="4541856"/>
            <a:ext cx="33886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6,26% of ROPPV 2014-2020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0" y="49964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small" dirty="0" err="1" smtClean="0">
                <a:latin typeface="Garamond" panose="02020404030301010803" pitchFamily="18" charset="0"/>
              </a:rPr>
              <a:t>Integrated</a:t>
            </a:r>
            <a:r>
              <a:rPr lang="pl-PL" sz="2800" b="1" cap="small" dirty="0" smtClean="0">
                <a:latin typeface="Garamond" panose="02020404030301010803" pitchFamily="18" charset="0"/>
              </a:rPr>
              <a:t>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Territorial</a:t>
            </a:r>
            <a:r>
              <a:rPr lang="pl-PL" sz="2800" b="1" cap="small" dirty="0" smtClean="0">
                <a:latin typeface="Garamond" panose="02020404030301010803" pitchFamily="18" charset="0"/>
              </a:rPr>
              <a:t>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investments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432559" y="365760"/>
            <a:ext cx="9144000" cy="639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15000"/>
              </a:lnSpc>
              <a:spcBef>
                <a:spcPts val="0"/>
              </a:spcBef>
              <a:buSzPct val="100000"/>
              <a:defRPr/>
            </a:pPr>
            <a:r>
              <a:rPr lang="pl-PL" sz="2800" b="1" cap="small" dirty="0" err="1" smtClean="0">
                <a:latin typeface="Garamond" panose="02020404030301010803" pitchFamily="18" charset="0"/>
              </a:rPr>
              <a:t>Integrated</a:t>
            </a:r>
            <a:r>
              <a:rPr lang="pl-PL" sz="2800" b="1" cap="small" dirty="0" smtClean="0">
                <a:latin typeface="Garamond" panose="02020404030301010803" pitchFamily="18" charset="0"/>
              </a:rPr>
              <a:t>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Territorial</a:t>
            </a:r>
            <a:r>
              <a:rPr lang="pl-PL" sz="2800" b="1" cap="small" dirty="0" smtClean="0">
                <a:latin typeface="Garamond" panose="02020404030301010803" pitchFamily="18" charset="0"/>
              </a:rPr>
              <a:t>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investments</a:t>
            </a:r>
            <a:endParaRPr lang="pl-PL" sz="2800" b="1" dirty="0" smtClean="0">
              <a:latin typeface="Garamond" panose="02020404030301010803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ctr">
              <a:lnSpc>
                <a:spcPct val="115000"/>
              </a:lnSpc>
              <a:spcBef>
                <a:spcPts val="0"/>
              </a:spcBef>
              <a:buSzPct val="100000"/>
              <a:defRPr/>
            </a:pPr>
            <a:r>
              <a:rPr lang="pl-PL" sz="2800" b="1" dirty="0" err="1" smtClean="0">
                <a:solidFill>
                  <a:srgbClr val="00B050"/>
                </a:solidFill>
                <a:latin typeface="Garamond" panose="02020404030301010803" pitchFamily="18" charset="0"/>
                <a:ea typeface="Calibri" pitchFamily="34" charset="0"/>
                <a:cs typeface="Times New Roman" pitchFamily="18" charset="0"/>
              </a:rPr>
              <a:t>Allocation</a:t>
            </a:r>
            <a:r>
              <a:rPr lang="pl-PL" sz="2800" b="1" dirty="0" smtClean="0">
                <a:solidFill>
                  <a:srgbClr val="00B050"/>
                </a:solidFill>
                <a:latin typeface="Garamond" panose="020204040303010108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  <a:latin typeface="Garamond" panose="02020404030301010803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pl-PL" sz="2800" b="1" dirty="0" smtClean="0">
                <a:solidFill>
                  <a:srgbClr val="00B050"/>
                </a:solidFill>
                <a:latin typeface="Garamond" panose="020204040303010108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  <a:latin typeface="Garamond" panose="02020404030301010803" pitchFamily="18" charset="0"/>
                <a:ea typeface="Calibri" pitchFamily="34" charset="0"/>
                <a:cs typeface="Times New Roman" pitchFamily="18" charset="0"/>
              </a:rPr>
              <a:t>frame</a:t>
            </a:r>
            <a:r>
              <a:rPr lang="pl-PL" sz="2800" b="1" dirty="0" smtClean="0">
                <a:solidFill>
                  <a:srgbClr val="00B050"/>
                </a:solidFill>
                <a:latin typeface="Garamond" panose="02020404030301010803" pitchFamily="18" charset="0"/>
                <a:ea typeface="Calibri" pitchFamily="34" charset="0"/>
                <a:cs typeface="Times New Roman" pitchFamily="18" charset="0"/>
              </a:rPr>
              <a:t> of ROPPV 2014-2020</a:t>
            </a:r>
            <a:endParaRPr lang="pl-PL" sz="2800" b="1" dirty="0">
              <a:solidFill>
                <a:srgbClr val="00B050"/>
              </a:solidFill>
              <a:latin typeface="Garamond" panose="02020404030301010803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581891" y="1363287"/>
          <a:ext cx="6267795" cy="4339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0434"/>
                <a:gridCol w="1327586"/>
                <a:gridCol w="1069775"/>
              </a:tblGrid>
              <a:tr h="789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ITI </a:t>
                      </a:r>
                      <a:r>
                        <a:rPr lang="pl-PL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in</a:t>
                      </a:r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ROPPV 2014-2020 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Investment 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priorities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  <a:p>
                      <a:pPr algn="ctr" rtl="0" fontAlgn="ctr"/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ITI </a:t>
                      </a:r>
                      <a:r>
                        <a:rPr lang="pl-PL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Allocation</a:t>
                      </a:r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(mln</a:t>
                      </a:r>
                      <a:r>
                        <a:rPr lang="pl-PL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EUR)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8982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1.4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Promotion of entrepreneurship and raising the investment attractiveness of the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voivodship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12,1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5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3.1 </a:t>
                      </a:r>
                      <a:r>
                        <a:rPr lang="pl-P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Preschool</a:t>
                      </a:r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lang="pl-P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Education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10i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1,6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99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3.3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Youth vocational education for competitiveness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10iv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4,3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8555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4.1 </a:t>
                      </a:r>
                      <a:r>
                        <a:rPr lang="pl-P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Mobility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7b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1,6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55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5.4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Low-emission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strategies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4e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28,0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55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7.2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Development of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social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services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9iv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3,0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299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8.2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Supplementing deficits in the scope of education and training infrastructure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10a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22,7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>
                        <a:alpha val="50000"/>
                      </a:srgbClr>
                    </a:solidFill>
                  </a:tcPr>
                </a:tc>
              </a:tr>
              <a:tr h="28555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8.4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Social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infrastructure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2,8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195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76,0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7188699" y="5107171"/>
            <a:ext cx="1080000" cy="648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Garamond" panose="02020404030301010803" pitchFamily="18" charset="0"/>
              </a:rPr>
              <a:t>7,70%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ERDF</a:t>
            </a:r>
            <a:endParaRPr lang="pl-P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272276" y="5107171"/>
            <a:ext cx="1080000" cy="648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Garamond" panose="02020404030301010803" pitchFamily="18" charset="0"/>
              </a:rPr>
              <a:t>2,58%</a:t>
            </a:r>
            <a:r>
              <a:rPr lang="pl-PL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ESF</a:t>
            </a:r>
            <a:endParaRPr lang="pl-PL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/>
          </p:nvPr>
        </p:nvGraphicFramePr>
        <p:xfrm>
          <a:off x="6541605" y="1456925"/>
          <a:ext cx="4894158" cy="341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573187" y="5914271"/>
            <a:ext cx="219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latin typeface="Garamond" panose="02020404030301010803" pitchFamily="18" charset="0"/>
              </a:rPr>
              <a:t>Source</a:t>
            </a:r>
            <a:r>
              <a:rPr lang="pl-PL" sz="900" dirty="0" smtClean="0">
                <a:latin typeface="Garamond" panose="02020404030301010803" pitchFamily="18" charset="0"/>
              </a:rPr>
              <a:t>: ROPPV, ITI BFA </a:t>
            </a:r>
            <a:r>
              <a:rPr lang="pl-PL" sz="900" dirty="0" err="1" smtClean="0">
                <a:latin typeface="Garamond" panose="02020404030301010803" pitchFamily="18" charset="0"/>
              </a:rPr>
              <a:t>Strategy</a:t>
            </a:r>
            <a:r>
              <a:rPr lang="pl-PL" sz="900" dirty="0" smtClean="0">
                <a:latin typeface="Garamond" panose="02020404030301010803" pitchFamily="18" charset="0"/>
              </a:rPr>
              <a:t>.</a:t>
            </a:r>
            <a:endParaRPr lang="pl-PL" sz="9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42673"/>
            <a:ext cx="12192000" cy="429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15000"/>
              </a:lnSpc>
              <a:spcBef>
                <a:spcPts val="0"/>
              </a:spcBef>
              <a:buSzPct val="100000"/>
              <a:defRPr/>
            </a:pPr>
            <a:r>
              <a:rPr lang="pl-PL" sz="2800" b="1" cap="small" dirty="0" err="1" smtClean="0">
                <a:latin typeface="Garamond" panose="02020404030301010803" pitchFamily="18" charset="0"/>
              </a:rPr>
              <a:t>Integrated</a:t>
            </a:r>
            <a:r>
              <a:rPr lang="pl-PL" sz="2800" b="1" cap="small" dirty="0" smtClean="0">
                <a:latin typeface="Garamond" panose="02020404030301010803" pitchFamily="18" charset="0"/>
              </a:rPr>
              <a:t>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Territorial</a:t>
            </a:r>
            <a:r>
              <a:rPr lang="pl-PL" sz="2800" b="1" cap="small" dirty="0" smtClean="0">
                <a:latin typeface="Garamond" panose="02020404030301010803" pitchFamily="18" charset="0"/>
              </a:rPr>
              <a:t> </a:t>
            </a:r>
            <a:r>
              <a:rPr lang="pl-PL" sz="2800" b="1" cap="small" dirty="0" err="1" smtClean="0">
                <a:latin typeface="Garamond" panose="02020404030301010803" pitchFamily="18" charset="0"/>
              </a:rPr>
              <a:t>investments</a:t>
            </a:r>
            <a:endParaRPr lang="pl-PL" sz="2800" b="1" cap="small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574764" y="1476098"/>
          <a:ext cx="6061166" cy="4196098"/>
        </p:xfrm>
        <a:graphic>
          <a:graphicData uri="http://schemas.openxmlformats.org/drawingml/2006/table">
            <a:tbl>
              <a:tblPr>
                <a:effectLst/>
                <a:tableStyleId>{8799B23B-EC83-4686-B30A-512413B5E67A}</a:tableStyleId>
              </a:tblPr>
              <a:tblGrid>
                <a:gridCol w="1410790"/>
                <a:gridCol w="1476103"/>
                <a:gridCol w="1201783"/>
                <a:gridCol w="1972490"/>
              </a:tblGrid>
              <a:tr h="5548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Project </a:t>
                      </a:r>
                      <a:r>
                        <a:rPr lang="pl-PL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type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Investment </a:t>
                      </a:r>
                    </a:p>
                    <a:p>
                      <a:pPr algn="ctr" rtl="0" fontAlgn="ctr"/>
                      <a:r>
                        <a:rPr lang="pl-PL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priorities</a:t>
                      </a:r>
                      <a:endParaRPr lang="pl-PL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ITI </a:t>
                      </a:r>
                      <a:r>
                        <a:rPr lang="pl-PL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allocation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(mln</a:t>
                      </a:r>
                      <a:r>
                        <a:rPr lang="pl-PL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EUR)</a:t>
                      </a:r>
                      <a:endParaRPr lang="pl-PL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Aim</a:t>
                      </a:r>
                      <a:r>
                        <a:rPr lang="pl-PL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of ITI </a:t>
                      </a:r>
                      <a:r>
                        <a:rPr lang="pl-PL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Strategy</a:t>
                      </a:r>
                      <a:r>
                        <a:rPr lang="pl-PL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endParaRPr lang="pl-PL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423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Integrated</a:t>
                      </a:r>
                      <a:r>
                        <a:rPr lang="pl-PL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projects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3a+7b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4,42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 Investment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attractiveness</a:t>
                      </a:r>
                      <a:endParaRPr lang="pl-P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061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10i+10a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6,33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Competences</a:t>
                      </a: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to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work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061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10iv+10a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24,85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Competences</a:t>
                      </a: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to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work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061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9iv+9a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4,17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4.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Active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social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integration</a:t>
                      </a:r>
                      <a:endParaRPr lang="pl-PL" sz="1400" b="0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06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ESF </a:t>
                      </a:r>
                      <a:r>
                        <a:rPr lang="pl-PL" sz="14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projects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effectLst/>
                          <a:latin typeface="Garamond" panose="02020404030301010803" pitchFamily="18" charset="0"/>
                        </a:rPr>
                        <a:t>10iv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effectLst/>
                          <a:latin typeface="Garamond" panose="02020404030301010803" pitchFamily="18" charset="0"/>
                        </a:rPr>
                        <a:t>4,27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Competences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to </a:t>
                      </a:r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work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61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effectLst/>
                          <a:latin typeface="Garamond" panose="02020404030301010803" pitchFamily="18" charset="0"/>
                        </a:rPr>
                        <a:t>9iv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>
                          <a:effectLst/>
                          <a:latin typeface="Garamond" panose="02020404030301010803" pitchFamily="18" charset="0"/>
                        </a:rPr>
                        <a:t>1,60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4.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Active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social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integration</a:t>
                      </a:r>
                      <a:endParaRPr lang="pl-PL" sz="1400" b="0" dirty="0" smtClean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61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ERDF </a:t>
                      </a:r>
                      <a:r>
                        <a:rPr lang="pl-PL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projects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9,30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1. Investment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attractiveness</a:t>
                      </a:r>
                      <a:endParaRPr lang="pl-P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61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4e</a:t>
                      </a:r>
                      <a:endParaRPr lang="pl-P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27,97</a:t>
                      </a:r>
                      <a:endParaRPr lang="pl-P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5.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Low-carbon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economy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and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environmental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protection</a:t>
                      </a:r>
                      <a:endParaRPr lang="pl-P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61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4,00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2.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Competences</a:t>
                      </a: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to </a:t>
                      </a:r>
                      <a:r>
                        <a:rPr lang="pl-P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work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6151">
                <a:tc gridSpan="2"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Total: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86,91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1605314" y="852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Garamond" panose="02020404030301010803" pitchFamily="18" charset="0"/>
                <a:ea typeface="Calibri" pitchFamily="34" charset="0"/>
                <a:cs typeface="Times New Roman" pitchFamily="18" charset="0"/>
              </a:rPr>
              <a:t>The structure of projects by types</a:t>
            </a:r>
            <a:endParaRPr lang="pl-PL" sz="3200" b="1" dirty="0">
              <a:solidFill>
                <a:srgbClr val="00B050"/>
              </a:solidFill>
              <a:latin typeface="Garamond" panose="02020404030301010803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/>
          </p:nvPr>
        </p:nvGraphicFramePr>
        <p:xfrm>
          <a:off x="6831874" y="2116182"/>
          <a:ext cx="4807130" cy="286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78186" y="5890521"/>
            <a:ext cx="2199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latin typeface="Garamond" panose="02020404030301010803" pitchFamily="18" charset="0"/>
              </a:rPr>
              <a:t>Source</a:t>
            </a:r>
            <a:r>
              <a:rPr lang="pl-PL" sz="900" dirty="0" smtClean="0">
                <a:latin typeface="Garamond" panose="02020404030301010803" pitchFamily="18" charset="0"/>
              </a:rPr>
              <a:t>: ROPPV, ITI BFA </a:t>
            </a:r>
            <a:r>
              <a:rPr lang="pl-PL" sz="900" dirty="0" err="1" smtClean="0">
                <a:latin typeface="Garamond" panose="02020404030301010803" pitchFamily="18" charset="0"/>
              </a:rPr>
              <a:t>Strategy</a:t>
            </a:r>
            <a:r>
              <a:rPr lang="pl-PL" sz="900" dirty="0" smtClean="0">
                <a:latin typeface="Garamond" panose="02020404030301010803" pitchFamily="18" charset="0"/>
              </a:rPr>
              <a:t>.</a:t>
            </a:r>
            <a:endParaRPr lang="pl-PL" sz="9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cap="small" dirty="0" err="1" smtClean="0"/>
              <a:t>Supporting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innovation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BFA (ITI </a:t>
            </a:r>
            <a:r>
              <a:rPr lang="pl-PL" sz="2800" b="1" cap="small" dirty="0" err="1" smtClean="0"/>
              <a:t>in</a:t>
            </a:r>
            <a:r>
              <a:rPr lang="pl-PL" sz="2800" b="1" cap="small" dirty="0" smtClean="0"/>
              <a:t> </a:t>
            </a:r>
            <a:r>
              <a:rPr lang="pl-PL" sz="2800" b="1" cap="small" dirty="0" err="1" smtClean="0"/>
              <a:t>frame</a:t>
            </a:r>
            <a:r>
              <a:rPr lang="pl-PL" sz="2800" b="1" cap="small" dirty="0" smtClean="0"/>
              <a:t> of ERDF)</a:t>
            </a:r>
            <a:endParaRPr lang="pl-PL" sz="2800" b="1" cap="small" dirty="0">
              <a:latin typeface="Garamond" panose="020204040303010108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04949" y="1523497"/>
            <a:ext cx="3474720" cy="830997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Objective</a:t>
            </a:r>
            <a:r>
              <a:rPr lang="pl-PL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1. Investment </a:t>
            </a:r>
            <a:r>
              <a:rPr lang="pl-PL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attractiveness</a:t>
            </a:r>
            <a:endParaRPr lang="pl-PL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43039" y="2964037"/>
            <a:ext cx="689675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dirty="0" err="1" smtClean="0">
                <a:latin typeface="Garamond" panose="02020404030301010803" pitchFamily="18" charset="0"/>
              </a:rPr>
              <a:t>Improving</a:t>
            </a:r>
            <a:r>
              <a:rPr lang="pl-PL" sz="2000" b="1" dirty="0" smtClean="0">
                <a:latin typeface="Garamond" panose="02020404030301010803" pitchFamily="18" charset="0"/>
              </a:rPr>
              <a:t> </a:t>
            </a:r>
            <a:r>
              <a:rPr lang="pl-PL" sz="2000" b="1" dirty="0" err="1" smtClean="0">
                <a:latin typeface="Garamond" panose="02020404030301010803" pitchFamily="18" charset="0"/>
              </a:rPr>
              <a:t>access</a:t>
            </a:r>
            <a:r>
              <a:rPr lang="pl-PL" sz="2000" b="1" dirty="0" smtClean="0">
                <a:latin typeface="Garamond" panose="02020404030301010803" pitchFamily="18" charset="0"/>
              </a:rPr>
              <a:t> to investment </a:t>
            </a:r>
            <a:r>
              <a:rPr lang="pl-PL" sz="2000" b="1" dirty="0" err="1" smtClean="0">
                <a:latin typeface="Garamond" panose="02020404030301010803" pitchFamily="18" charset="0"/>
              </a:rPr>
              <a:t>areas</a:t>
            </a:r>
            <a:r>
              <a:rPr lang="pl-PL" sz="2000" b="1" dirty="0" smtClean="0">
                <a:latin typeface="Garamond" panose="02020404030301010803" pitchFamily="18" charset="0"/>
              </a:rPr>
              <a:t>: </a:t>
            </a:r>
            <a:r>
              <a:rPr lang="pl-PL" sz="2000" dirty="0" err="1" smtClean="0">
                <a:latin typeface="Garamond" panose="02020404030301010803" pitchFamily="18" charset="0"/>
              </a:rPr>
              <a:t>in</a:t>
            </a:r>
            <a:r>
              <a:rPr lang="pl-PL" sz="2000" dirty="0" smtClean="0">
                <a:latin typeface="Garamond" panose="02020404030301010803" pitchFamily="18" charset="0"/>
              </a:rPr>
              <a:t> 4 </a:t>
            </a:r>
            <a:r>
              <a:rPr lang="pl-PL" sz="2000" dirty="0" err="1" smtClean="0">
                <a:latin typeface="Garamond" panose="02020404030301010803" pitchFamily="18" charset="0"/>
              </a:rPr>
              <a:t>municipalities</a:t>
            </a:r>
            <a:r>
              <a:rPr lang="pl-PL" sz="2000" dirty="0" smtClean="0">
                <a:latin typeface="Garamond" panose="02020404030301010803" pitchFamily="18" charset="0"/>
              </a:rPr>
              <a:t> (Białystok, Supraśl, Zabłudów, Łapy)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latin typeface="Garamond" panose="02020404030301010803" pitchFamily="18" charset="0"/>
              </a:rPr>
              <a:t> </a:t>
            </a:r>
            <a:r>
              <a:rPr lang="pl-PL" sz="2000" b="1" dirty="0" err="1" smtClean="0">
                <a:latin typeface="Garamond" panose="02020404030301010803" pitchFamily="18" charset="0"/>
              </a:rPr>
              <a:t>Building</a:t>
            </a:r>
            <a:r>
              <a:rPr lang="pl-PL" sz="2000" b="1" dirty="0" smtClean="0">
                <a:latin typeface="Garamond" panose="02020404030301010803" pitchFamily="18" charset="0"/>
              </a:rPr>
              <a:t> </a:t>
            </a:r>
            <a:r>
              <a:rPr lang="pl-PL" sz="2000" b="1" dirty="0" err="1" smtClean="0">
                <a:latin typeface="Garamond" panose="02020404030301010803" pitchFamily="18" charset="0"/>
              </a:rPr>
              <a:t>works</a:t>
            </a:r>
            <a:r>
              <a:rPr lang="pl-PL" sz="2000" dirty="0" smtClean="0">
                <a:latin typeface="Garamond" panose="02020404030301010803" pitchFamily="18" charset="0"/>
              </a:rPr>
              <a:t>: </a:t>
            </a:r>
            <a:r>
              <a:rPr lang="pl-PL" sz="2000" dirty="0" err="1" smtClean="0">
                <a:latin typeface="Garamond" panose="02020404030301010803" pitchFamily="18" charset="0"/>
              </a:rPr>
              <a:t>sewerage</a:t>
            </a:r>
            <a:r>
              <a:rPr lang="pl-PL" sz="2000" dirty="0" smtClean="0">
                <a:latin typeface="Garamond" panose="02020404030301010803" pitchFamily="18" charset="0"/>
              </a:rPr>
              <a:t>, </a:t>
            </a:r>
            <a:r>
              <a:rPr lang="pl-PL" sz="2000" dirty="0" err="1" smtClean="0">
                <a:latin typeface="Garamond" panose="02020404030301010803" pitchFamily="18" charset="0"/>
              </a:rPr>
              <a:t>rainwater</a:t>
            </a:r>
            <a:r>
              <a:rPr lang="pl-PL" sz="2000" dirty="0" smtClean="0">
                <a:latin typeface="Garamond" panose="02020404030301010803" pitchFamily="18" charset="0"/>
              </a:rPr>
              <a:t> </a:t>
            </a:r>
            <a:r>
              <a:rPr lang="pl-PL" sz="2000" dirty="0" err="1" smtClean="0">
                <a:latin typeface="Garamond" panose="02020404030301010803" pitchFamily="18" charset="0"/>
              </a:rPr>
              <a:t>drainage</a:t>
            </a:r>
            <a:r>
              <a:rPr lang="pl-PL" sz="2000" dirty="0" smtClean="0">
                <a:latin typeface="Garamond" panose="02020404030301010803" pitchFamily="18" charset="0"/>
              </a:rPr>
              <a:t>, </a:t>
            </a:r>
            <a:r>
              <a:rPr lang="pl-PL" sz="2000" dirty="0" err="1" smtClean="0">
                <a:latin typeface="Garamond" panose="02020404030301010803" pitchFamily="18" charset="0"/>
              </a:rPr>
              <a:t>roads</a:t>
            </a:r>
            <a:r>
              <a:rPr lang="pl-PL" sz="2000" dirty="0" smtClean="0">
                <a:latin typeface="Garamond" panose="02020404030301010803" pitchFamily="18" charset="0"/>
              </a:rPr>
              <a:t>, lighting, etc.)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Garamond" panose="02020404030301010803" pitchFamily="18" charset="0"/>
              </a:rPr>
              <a:t> Total </a:t>
            </a:r>
            <a:r>
              <a:rPr lang="pl-PL" sz="2000" dirty="0" err="1" smtClean="0">
                <a:latin typeface="Garamond" panose="02020404030301010803" pitchFamily="18" charset="0"/>
              </a:rPr>
              <a:t>value</a:t>
            </a:r>
            <a:r>
              <a:rPr lang="pl-PL" sz="2000" dirty="0" smtClean="0">
                <a:latin typeface="Garamond" panose="02020404030301010803" pitchFamily="18" charset="0"/>
              </a:rPr>
              <a:t> of </a:t>
            </a:r>
            <a:r>
              <a:rPr lang="pl-PL" sz="2000" dirty="0" err="1" smtClean="0">
                <a:latin typeface="Garamond" panose="02020404030301010803" pitchFamily="18" charset="0"/>
              </a:rPr>
              <a:t>projects</a:t>
            </a:r>
            <a:r>
              <a:rPr lang="pl-PL" sz="2000" dirty="0" smtClean="0">
                <a:latin typeface="Garamond" panose="02020404030301010803" pitchFamily="18" charset="0"/>
              </a:rPr>
              <a:t>: 20,3 mln EUR.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Garamond" panose="02020404030301010803" pitchFamily="18" charset="0"/>
              </a:rPr>
              <a:t>Total </a:t>
            </a:r>
            <a:r>
              <a:rPr lang="pl-PL" sz="2000" dirty="0" err="1" smtClean="0">
                <a:latin typeface="Garamond" panose="02020404030301010803" pitchFamily="18" charset="0"/>
              </a:rPr>
              <a:t>value</a:t>
            </a:r>
            <a:r>
              <a:rPr lang="pl-PL" sz="2000" dirty="0" smtClean="0">
                <a:latin typeface="Garamond" panose="02020404030301010803" pitchFamily="18" charset="0"/>
              </a:rPr>
              <a:t> of ERDF </a:t>
            </a:r>
            <a:r>
              <a:rPr lang="pl-PL" sz="2000" dirty="0" err="1" smtClean="0">
                <a:latin typeface="Garamond" panose="02020404030301010803" pitchFamily="18" charset="0"/>
              </a:rPr>
              <a:t>support</a:t>
            </a:r>
            <a:r>
              <a:rPr lang="pl-PL" sz="2000" dirty="0" smtClean="0">
                <a:latin typeface="Garamond" panose="02020404030301010803" pitchFamily="18" charset="0"/>
              </a:rPr>
              <a:t>: 13,1 mln EUR.</a:t>
            </a:r>
            <a:endParaRPr lang="pl-PL" sz="2000" dirty="0">
              <a:latin typeface="Garamond" panose="02020404030301010803" pitchFamily="18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535610" y="2547257"/>
            <a:ext cx="3644503" cy="3311876"/>
            <a:chOff x="2077028" y="2560320"/>
            <a:chExt cx="3644503" cy="331187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28" y="2560320"/>
              <a:ext cx="3644503" cy="3311876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81" t="24936" r="17273" b="32990"/>
            <a:stretch/>
          </p:blipFill>
          <p:spPr>
            <a:xfrm>
              <a:off x="4658365" y="4543125"/>
              <a:ext cx="975645" cy="648000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81" t="24936" r="17273" b="32990"/>
            <a:stretch/>
          </p:blipFill>
          <p:spPr>
            <a:xfrm>
              <a:off x="3771331" y="3871031"/>
              <a:ext cx="975645" cy="648000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81" t="24936" r="17273" b="32990"/>
            <a:stretch/>
          </p:blipFill>
          <p:spPr>
            <a:xfrm>
              <a:off x="4550704" y="3453927"/>
              <a:ext cx="975645" cy="648000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81" t="24936" r="17273" b="32990"/>
            <a:stretch/>
          </p:blipFill>
          <p:spPr>
            <a:xfrm>
              <a:off x="2365852" y="4696499"/>
              <a:ext cx="975645" cy="648000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4532811" y="1567543"/>
            <a:ext cx="67796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Cohesion Policy thematic objective </a:t>
            </a:r>
            <a:r>
              <a:rPr lang="pl-PL" b="1" dirty="0" smtClean="0">
                <a:latin typeface="Garamond" pitchFamily="18" charset="0"/>
              </a:rPr>
              <a:t>3. </a:t>
            </a:r>
            <a:r>
              <a:rPr lang="en-US" dirty="0" smtClean="0">
                <a:latin typeface="Garamond" pitchFamily="18" charset="0"/>
              </a:rPr>
              <a:t>Enhancing the competitiveness of SMEs</a:t>
            </a:r>
            <a:endParaRPr lang="pl-PL" dirty="0" smtClean="0"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Cohesion Policy thematic objective </a:t>
            </a:r>
            <a:r>
              <a:rPr lang="pl-PL" b="1" dirty="0" smtClean="0">
                <a:latin typeface="Garamond" pitchFamily="18" charset="0"/>
              </a:rPr>
              <a:t>7. </a:t>
            </a:r>
            <a:r>
              <a:rPr lang="en-US" dirty="0" smtClean="0">
                <a:latin typeface="Garamond" pitchFamily="18" charset="0"/>
              </a:rPr>
              <a:t>Promoting sustainable transport and improving network infrastructures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85062" y="5094514"/>
            <a:ext cx="6858001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latin typeface="Garamond" pitchFamily="18" charset="0"/>
              </a:rPr>
              <a:t>Indicators</a:t>
            </a:r>
            <a:r>
              <a:rPr lang="pl-PL" sz="2000" b="1" dirty="0" smtClean="0">
                <a:latin typeface="Garamond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 </a:t>
            </a:r>
            <a:r>
              <a:rPr lang="pl-PL" sz="2000" dirty="0" err="1" smtClean="0">
                <a:latin typeface="Garamond" pitchFamily="18" charset="0"/>
              </a:rPr>
              <a:t>Surface</a:t>
            </a:r>
            <a:r>
              <a:rPr lang="en-US" sz="2000" dirty="0" smtClean="0">
                <a:latin typeface="Garamond" pitchFamily="18" charset="0"/>
              </a:rPr>
              <a:t> of prepared areas</a:t>
            </a:r>
            <a:r>
              <a:rPr lang="pl-PL" sz="2000" dirty="0" smtClean="0">
                <a:latin typeface="Garamond" pitchFamily="18" charset="0"/>
              </a:rPr>
              <a:t> i</a:t>
            </a:r>
            <a:r>
              <a:rPr lang="en-US" sz="2000" dirty="0" err="1" smtClean="0">
                <a:latin typeface="Garamond" pitchFamily="18" charset="0"/>
              </a:rPr>
              <a:t>nvestment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- 50,75 ha,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 </a:t>
            </a:r>
            <a:r>
              <a:rPr lang="pl-PL" sz="2000" dirty="0" err="1" smtClean="0">
                <a:latin typeface="Garamond" pitchFamily="18" charset="0"/>
              </a:rPr>
              <a:t>Planned</a:t>
            </a:r>
            <a:r>
              <a:rPr lang="en-US" sz="2000" dirty="0" smtClean="0">
                <a:latin typeface="Garamond" pitchFamily="18" charset="0"/>
              </a:rPr>
              <a:t> number of </a:t>
            </a:r>
            <a:r>
              <a:rPr lang="pl-PL" sz="2000" dirty="0" err="1" smtClean="0">
                <a:latin typeface="Garamond" pitchFamily="18" charset="0"/>
              </a:rPr>
              <a:t>companies</a:t>
            </a:r>
            <a:r>
              <a:rPr lang="pl-PL" sz="2000" dirty="0" smtClean="0"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located on prepared investment areas</a:t>
            </a:r>
            <a:r>
              <a:rPr lang="pl-PL" sz="2000" dirty="0" smtClean="0">
                <a:latin typeface="Garamond" pitchFamily="18" charset="0"/>
              </a:rPr>
              <a:t> – 15.</a:t>
            </a:r>
            <a:endParaRPr lang="pl-PL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59bc4542-95a4-46f8-a0b1-d1dd263652a2" xsi:nil="true"/>
    <Gdynia xmlns="59bc4542-95a4-46f8-a0b1-d1dd263652a2">Gdynia</Gdyni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3B7F3A28A1842911455581821A162" ma:contentTypeVersion="3" ma:contentTypeDescription="Create a new document." ma:contentTypeScope="" ma:versionID="b99eba562b564fdffcdcf7ba157dbcb8">
  <xsd:schema xmlns:xsd="http://www.w3.org/2001/XMLSchema" xmlns:xs="http://www.w3.org/2001/XMLSchema" xmlns:p="http://schemas.microsoft.com/office/2006/metadata/properties" xmlns:ns1="http://schemas.microsoft.com/sharepoint/v3" xmlns:ns2="59bc4542-95a4-46f8-a0b1-d1dd263652a2" targetNamespace="http://schemas.microsoft.com/office/2006/metadata/properties" ma:root="true" ma:fieldsID="494fe04f44ec92e107794455929ce918" ns1:_="" ns2:_="">
    <xsd:import namespace="http://schemas.microsoft.com/sharepoint/v3"/>
    <xsd:import namespace="59bc4542-95a4-46f8-a0b1-d1dd263652a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dynia"/>
                <xsd:element ref="ns2: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542-95a4-46f8-a0b1-d1dd263652a2" elementFormDefault="qualified">
    <xsd:import namespace="http://schemas.microsoft.com/office/2006/documentManagement/types"/>
    <xsd:import namespace="http://schemas.microsoft.com/office/infopath/2007/PartnerControls"/>
    <xsd:element name="Gdynia" ma:index="10" ma:displayName="Gdynia" ma:default="Gdynia" ma:format="RadioButtons" ma:indexed="true" ma:internalName="Gdynia">
      <xsd:simpleType>
        <xsd:restriction base="dms:Choice">
          <xsd:enumeration value="Gdynia"/>
          <xsd:enumeration value="No Gdynia"/>
        </xsd:restriction>
      </xsd:simpleType>
    </xsd:element>
    <xsd:element name="Presentation" ma:index="11" nillable="true" ma:displayName="Presentation" ma:internalName="Present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BF2F8-699D-44D0-B73E-7322F1124370}"/>
</file>

<file path=customXml/itemProps2.xml><?xml version="1.0" encoding="utf-8"?>
<ds:datastoreItem xmlns:ds="http://schemas.openxmlformats.org/officeDocument/2006/customXml" ds:itemID="{D5DB4744-57C7-42A1-A084-C815F6395CED}"/>
</file>

<file path=customXml/itemProps3.xml><?xml version="1.0" encoding="utf-8"?>
<ds:datastoreItem xmlns:ds="http://schemas.openxmlformats.org/officeDocument/2006/customXml" ds:itemID="{120E6744-2EF1-492A-89B9-234C17D63E34}"/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1162</Words>
  <Application>Microsoft Office PowerPoint</Application>
  <PresentationFormat>Custom</PresentationFormat>
  <Paragraphs>216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Motyw pakietu Office</vt:lpstr>
      <vt:lpstr>„Examples of investments in Białystok Functional Area in frame of ITI instrument” Bucharest, 26.11.2018</vt:lpstr>
      <vt:lpstr>Presentation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innovation in BFA (ITI in frame of ERDF)</vt:lpstr>
      <vt:lpstr>Supporting innovation in BFA (ITI in frame of ERDF)</vt:lpstr>
      <vt:lpstr>Supporting innovation in BFA</vt:lpstr>
      <vt:lpstr>Supporting innovation in BFA (ITI in frame of ERDF)</vt:lpstr>
      <vt:lpstr>Supporting innovation in BFA (ITI in frame of ERDF)</vt:lpstr>
      <vt:lpstr>PowerPoint Presentation</vt:lpstr>
      <vt:lpstr>Supporting cultural heritage in BFA</vt:lpstr>
      <vt:lpstr>Supporting cultural heritage in BFA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Perło</dc:creator>
  <cp:lastModifiedBy>Micheal O Conchuir</cp:lastModifiedBy>
  <cp:revision>208</cp:revision>
  <cp:lastPrinted>2018-07-02T13:49:24Z</cp:lastPrinted>
  <dcterms:created xsi:type="dcterms:W3CDTF">2017-11-30T08:34:26Z</dcterms:created>
  <dcterms:modified xsi:type="dcterms:W3CDTF">2018-11-23T08:24:33Z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0x01010030B3B7F3A28A1842911455581821A162</vt:lpwstr>
  </property>
</Properties>
</file>