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257" r:id="rId4"/>
    <p:sldId id="292" r:id="rId5"/>
    <p:sldId id="258" r:id="rId6"/>
    <p:sldId id="290" r:id="rId7"/>
    <p:sldId id="260" r:id="rId8"/>
    <p:sldId id="262" r:id="rId9"/>
    <p:sldId id="261" r:id="rId10"/>
    <p:sldId id="263" r:id="rId11"/>
    <p:sldId id="288" r:id="rId12"/>
    <p:sldId id="269" r:id="rId13"/>
    <p:sldId id="287" r:id="rId14"/>
    <p:sldId id="274" r:id="rId15"/>
    <p:sldId id="300" r:id="rId16"/>
    <p:sldId id="299" r:id="rId17"/>
    <p:sldId id="295" r:id="rId18"/>
    <p:sldId id="266" r:id="rId19"/>
    <p:sldId id="276" r:id="rId20"/>
    <p:sldId id="283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Tel Aviv list – engineering talent; active mentoring; technical infrastructure; start up culture; policy; government programmes </a:t>
            </a:r>
          </a:p>
          <a:p>
            <a:r>
              <a:t>Tel aviv has 19 start ups per square km; ours are just more dispersed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when you look at the level of activity; our ambition is to assist in its convergence and connection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261907" y="6251509"/>
            <a:ext cx="3551777" cy="352796"/>
            <a:chOff x="0" y="0"/>
            <a:chExt cx="3551776" cy="352794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194870" y="0"/>
              <a:ext cx="1356906" cy="35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3297"/>
              <a:ext cx="2114326" cy="319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12" Type="http://schemas.openxmlformats.org/officeDocument/2006/relationships/image" Target="../media/image109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5" Type="http://schemas.openxmlformats.org/officeDocument/2006/relationships/image" Target="../media/image112.png"/><Relationship Id="rId10" Type="http://schemas.openxmlformats.org/officeDocument/2006/relationships/image" Target="../media/image107.gif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jpeg"/><Relationship Id="rId21" Type="http://schemas.openxmlformats.org/officeDocument/2006/relationships/image" Target="../media/image58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88.png"/><Relationship Id="rId3" Type="http://schemas.openxmlformats.org/officeDocument/2006/relationships/image" Target="../media/image40.jpe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48.png"/><Relationship Id="rId32" Type="http://schemas.openxmlformats.org/officeDocument/2006/relationships/image" Target="../media/image26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41.png"/><Relationship Id="rId28" Type="http://schemas.openxmlformats.org/officeDocument/2006/relationships/image" Target="../media/image90.jpe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1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89.png"/><Relationship Id="rId3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4.png" descr="C:\Users\dminton\Pictures\Irish Tourism Awards\twitter.png"/>
          <p:cNvPicPr>
            <a:picLocks noChangeAspect="1"/>
          </p:cNvPicPr>
          <p:nvPr/>
        </p:nvPicPr>
        <p:blipFill>
          <a:blip r:embed="rId3" cstate="print">
            <a:extLst/>
          </a:blip>
          <a:srcRect r="26" b="8"/>
          <a:stretch>
            <a:fillRect/>
          </a:stretch>
        </p:blipFill>
        <p:spPr>
          <a:xfrm>
            <a:off x="656657" y="4611656"/>
            <a:ext cx="657622" cy="53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7" y="0"/>
                </a:moveTo>
                <a:cubicBezTo>
                  <a:pt x="1300" y="0"/>
                  <a:pt x="0" y="1609"/>
                  <a:pt x="0" y="3597"/>
                </a:cubicBezTo>
                <a:lnTo>
                  <a:pt x="0" y="18003"/>
                </a:lnTo>
                <a:cubicBezTo>
                  <a:pt x="0" y="19991"/>
                  <a:pt x="1300" y="21600"/>
                  <a:pt x="2907" y="21600"/>
                </a:cubicBezTo>
                <a:lnTo>
                  <a:pt x="18693" y="21600"/>
                </a:lnTo>
                <a:cubicBezTo>
                  <a:pt x="20300" y="21600"/>
                  <a:pt x="21600" y="19991"/>
                  <a:pt x="21600" y="18003"/>
                </a:cubicBezTo>
                <a:lnTo>
                  <a:pt x="21600" y="3597"/>
                </a:lnTo>
                <a:cubicBezTo>
                  <a:pt x="21600" y="1609"/>
                  <a:pt x="20300" y="0"/>
                  <a:pt x="18693" y="0"/>
                </a:cubicBezTo>
                <a:lnTo>
                  <a:pt x="290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479106" y="5314950"/>
            <a:ext cx="2083119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t>@DavidMintondire</a:t>
            </a:r>
          </a:p>
          <a:p>
            <a:pPr>
              <a:defRPr sz="1800" b="1">
                <a:solidFill>
                  <a:srgbClr val="FFFFFF"/>
                </a:solidFill>
              </a:defRPr>
            </a:pPr>
            <a:r>
              <a:t>#ournwassembly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83905" y="315160"/>
            <a:ext cx="3308598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MOTORWAY NETWORK</a:t>
            </a:r>
          </a:p>
        </p:txBody>
      </p:sp>
      <p:pic>
        <p:nvPicPr>
          <p:cNvPr id="229" name="image5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72828" y="945033"/>
            <a:ext cx="2010289" cy="1040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52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29900" y="165696"/>
            <a:ext cx="5457468" cy="6437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53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729090" y="2939774"/>
            <a:ext cx="3954008" cy="351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54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193314" y="2337746"/>
            <a:ext cx="3086353" cy="3693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1251477" y="2076420"/>
            <a:ext cx="13341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&gt; 120 mins</a:t>
            </a:r>
          </a:p>
        </p:txBody>
      </p:sp>
      <p:sp>
        <p:nvSpPr>
          <p:cNvPr id="234" name="Shape 234"/>
          <p:cNvSpPr/>
          <p:nvPr/>
        </p:nvSpPr>
        <p:spPr>
          <a:xfrm>
            <a:off x="3193314" y="2276475"/>
            <a:ext cx="15958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60-120 mins</a:t>
            </a:r>
          </a:p>
        </p:txBody>
      </p:sp>
      <p:sp>
        <p:nvSpPr>
          <p:cNvPr id="235" name="Shape 235"/>
          <p:cNvSpPr/>
          <p:nvPr/>
        </p:nvSpPr>
        <p:spPr>
          <a:xfrm>
            <a:off x="1955944" y="5350564"/>
            <a:ext cx="159581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60-120 mins</a:t>
            </a:r>
          </a:p>
        </p:txBody>
      </p:sp>
      <p:sp>
        <p:nvSpPr>
          <p:cNvPr id="236" name="Shape 236"/>
          <p:cNvSpPr/>
          <p:nvPr/>
        </p:nvSpPr>
        <p:spPr>
          <a:xfrm>
            <a:off x="972828" y="5776886"/>
            <a:ext cx="13341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&gt; 120 mins</a:t>
            </a:r>
          </a:p>
        </p:txBody>
      </p:sp>
      <p:sp>
        <p:nvSpPr>
          <p:cNvPr id="237" name="Shape 237"/>
          <p:cNvSpPr/>
          <p:nvPr/>
        </p:nvSpPr>
        <p:spPr>
          <a:xfrm>
            <a:off x="3338028" y="606479"/>
            <a:ext cx="13341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&gt; 120 mins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 advAuto="0"/>
      <p:bldP spid="230" grpId="0" animBg="1" advAuto="0"/>
      <p:bldP spid="232" grpId="0" animBg="1" advAuto="0"/>
      <p:bldP spid="233" grpId="0" animBg="1" advAuto="0"/>
      <p:bldP spid="234" grpId="0" animBg="1" advAuto="0"/>
      <p:bldP spid="235" grpId="0" animBg="1" advAuto="0"/>
      <p:bldP spid="236" grpId="0" animBg="1" advAuto="0"/>
      <p:bldP spid="23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63B80-5FCD-5645-A2F7-35C5A1EB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ECE7A5-0600-9A40-AD89-24771A182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D6D3DA0-8BA6-5A4D-B775-907199151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8" y="-9490"/>
            <a:ext cx="9359100" cy="6867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4548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ctrTitle"/>
          </p:nvPr>
        </p:nvSpPr>
        <p:spPr>
          <a:xfrm>
            <a:off x="324714" y="-220826"/>
            <a:ext cx="7772401" cy="1238594"/>
          </a:xfrm>
          <a:prstGeom prst="rect">
            <a:avLst/>
          </a:prstGeom>
        </p:spPr>
        <p:txBody>
          <a:bodyPr/>
          <a:lstStyle>
            <a:lvl1pPr defTabSz="749808">
              <a:defRPr sz="4100">
                <a:solidFill>
                  <a:srgbClr val="FFFFFF"/>
                </a:solidFill>
              </a:defRPr>
            </a:lvl1pPr>
          </a:lstStyle>
          <a:p>
            <a:r>
              <a:t>History of Regional Development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ubTitle" sz="quarter" idx="1"/>
          </p:nvPr>
        </p:nvSpPr>
        <p:spPr>
          <a:xfrm>
            <a:off x="324714" y="1968090"/>
            <a:ext cx="3622561" cy="2941093"/>
          </a:xfrm>
          <a:prstGeom prst="rect">
            <a:avLst/>
          </a:prstGeom>
        </p:spPr>
        <p:txBody>
          <a:bodyPr/>
          <a:lstStyle/>
          <a:p>
            <a:pPr algn="just">
              <a:defRPr sz="3100">
                <a:solidFill>
                  <a:srgbClr val="FFFFFF"/>
                </a:solidFill>
              </a:defRPr>
            </a:pPr>
            <a:r>
              <a:rPr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Short History</a:t>
            </a:r>
          </a:p>
          <a:p>
            <a:pPr algn="just">
              <a:defRPr sz="3100">
                <a:solidFill>
                  <a:srgbClr val="FFFFFF"/>
                </a:solidFill>
              </a:defRPr>
            </a:pPr>
            <a:r>
              <a:rPr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Buchanan </a:t>
            </a:r>
          </a:p>
          <a:p>
            <a:pPr algn="just">
              <a:defRPr sz="3100">
                <a:solidFill>
                  <a:srgbClr val="FFFFFF"/>
                </a:solidFill>
              </a:defRPr>
            </a:pPr>
            <a:r>
              <a:rPr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NSS </a:t>
            </a:r>
          </a:p>
          <a:p>
            <a:pPr algn="just">
              <a:defRPr sz="3100">
                <a:solidFill>
                  <a:srgbClr val="FFFFFF"/>
                </a:solidFill>
              </a:defRPr>
            </a:pPr>
            <a:r>
              <a:rPr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NDP </a:t>
            </a:r>
          </a:p>
          <a:p>
            <a:pPr algn="just">
              <a:defRPr sz="3100">
                <a:solidFill>
                  <a:srgbClr val="FFFFFF"/>
                </a:solidFill>
              </a:defRPr>
            </a:pPr>
            <a:r>
              <a:rPr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</a:t>
            </a:r>
            <a:r>
              <a:rPr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NPF</a:t>
            </a:r>
            <a:r>
              <a:rPr lang="en-IE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***any minute</a:t>
            </a:r>
            <a:r>
              <a:rPr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3962400" y="1981200"/>
            <a:ext cx="4919768" cy="430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just" defTabSz="493776">
              <a:lnSpc>
                <a:spcPct val="90000"/>
              </a:lnSpc>
              <a:spcBef>
                <a:spcPts val="500"/>
              </a:spcBef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Long History:</a:t>
            </a:r>
          </a:p>
          <a:p>
            <a:pPr algn="just" defTabSz="493776">
              <a:lnSpc>
                <a:spcPct val="90000"/>
              </a:lnSpc>
              <a:spcBef>
                <a:spcPts val="500"/>
              </a:spcBef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LG Act 1963 </a:t>
            </a:r>
          </a:p>
          <a:p>
            <a:pPr algn="just" defTabSz="493776">
              <a:lnSpc>
                <a:spcPct val="90000"/>
              </a:lnSpc>
              <a:spcBef>
                <a:spcPts val="500"/>
              </a:spcBef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Urban Renewal </a:t>
            </a:r>
            <a:r>
              <a:rPr lang="en-IE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‘</a:t>
            </a: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83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(tax incentive)</a:t>
            </a:r>
          </a:p>
          <a:p>
            <a:pPr algn="just" defTabSz="493776">
              <a:lnSpc>
                <a:spcPct val="90000"/>
              </a:lnSpc>
              <a:spcBef>
                <a:spcPts val="500"/>
              </a:spcBef>
              <a:defRPr sz="1674">
                <a:solidFill>
                  <a:srgbClr val="FFFFFF"/>
                </a:solidFill>
              </a:defRPr>
            </a:pP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Regional Authorities ‘94 </a:t>
            </a:r>
            <a:endParaRPr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just" defTabSz="493776">
              <a:lnSpc>
                <a:spcPct val="90000"/>
              </a:lnSpc>
              <a:spcBef>
                <a:spcPts val="500"/>
              </a:spcBef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Sustainable Development - National Plan '97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– </a:t>
            </a:r>
            <a:endParaRPr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Rural Renewal </a:t>
            </a:r>
            <a:r>
              <a:rPr lang="en-IE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‘</a:t>
            </a: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98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Upper Shannon</a:t>
            </a:r>
            <a:endParaRPr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Euro Spatial Development Perspective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NDP 1999 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Planning &amp; Development Act 200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endParaRPr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Decentralisation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 2003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RPGs 2004 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NDP 07-13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LG Reform Act 2014 / Assemblies Order</a:t>
            </a:r>
          </a:p>
          <a:p>
            <a:pPr marL="167840" indent="-167840" algn="just" defTabSz="493776">
              <a:lnSpc>
                <a:spcPct val="90000"/>
              </a:lnSpc>
              <a:spcBef>
                <a:spcPts val="500"/>
              </a:spcBef>
              <a:buSzPct val="100000"/>
              <a:buChar char="-"/>
              <a:defRPr sz="1674">
                <a:solidFill>
                  <a:srgbClr val="FFFFFF"/>
                </a:solidFill>
              </a:defRPr>
            </a:pPr>
            <a:endParaRPr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8DC14-1F25-6042-B2F7-0DD7FA13A041}"/>
              </a:ext>
            </a:extLst>
          </p:cNvPr>
          <p:cNvSpPr txBox="1"/>
          <p:nvPr/>
        </p:nvSpPr>
        <p:spPr>
          <a:xfrm>
            <a:off x="324714" y="1181350"/>
            <a:ext cx="881928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normalizeH="0" baseline="0" dirty="0">
                <a:ln/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Calibri"/>
              </a:rPr>
              <a:t>Romantic entanglement between the ‘Transformative’ and the the Transactional</a:t>
            </a:r>
            <a:endParaRPr kumimoji="0" lang="en-US" sz="2000" b="1" i="0" u="none" strike="noStrike" normalizeH="0" baseline="0" dirty="0">
              <a:ln/>
              <a:solidFill>
                <a:schemeClr val="accent4"/>
              </a:solidFill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5" name="image6.jpeg" descr="Picture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1C50BF64-B319-47DE-93F5-7DB572B4CC89-L0-001.png"/>
          <p:cNvPicPr>
            <a:picLocks noChangeAspect="1"/>
          </p:cNvPicPr>
          <p:nvPr/>
        </p:nvPicPr>
        <p:blipFill>
          <a:blip r:embed="rId3" cstate="print">
            <a:extLst/>
          </a:blip>
          <a:srcRect t="33521" b="11214"/>
          <a:stretch>
            <a:fillRect/>
          </a:stretch>
        </p:blipFill>
        <p:spPr>
          <a:xfrm>
            <a:off x="1825795" y="1905872"/>
            <a:ext cx="5736638" cy="563885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87" name="Shape 287"/>
          <p:cNvSpPr/>
          <p:nvPr/>
        </p:nvSpPr>
        <p:spPr>
          <a:xfrm>
            <a:off x="941382" y="-579075"/>
            <a:ext cx="777240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6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Effective Regional Development</a:t>
            </a:r>
          </a:p>
        </p:txBody>
      </p:sp>
    </p:spTree>
    <p:extLst>
      <p:ext uri="{BB962C8B-B14F-4D97-AF65-F5344CB8AC3E}">
        <p14:creationId xmlns="" xmlns:p14="http://schemas.microsoft.com/office/powerpoint/2010/main" val="1343322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C9B41717-7416-4AFD-84B7-A2FCCB86347A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22357" y="3104975"/>
            <a:ext cx="3532462" cy="109597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24" name="8EA52BCB-9089-48EF-B6F9-CFC4DA32DAFE-L0-001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92482" y="67003"/>
            <a:ext cx="1679669" cy="239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F1AC866E-E821-495E-8887-E23A91137369-L0-001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4790" y="2765767"/>
            <a:ext cx="1634199" cy="1634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8937578A-7580-4C33-8665-1235D14A8F9C-L0-001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541765" y="4397643"/>
            <a:ext cx="1781103" cy="2490393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27" name="91A229A9-D198-4A0B-91A3-D22D5CCD5DA9-L0-001.jpe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562104" y="4214557"/>
            <a:ext cx="1598706" cy="226409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28" name="E70AA962-F725-4744-90B0-8F66661B6980-L0-001.jpe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446726" y="2265953"/>
            <a:ext cx="3253168" cy="108439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29" name="9BD465F0-1C50-4EA9-A55A-3EA283B9DEEA-L0-001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703823" y="3214183"/>
            <a:ext cx="2218447" cy="3137216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30" name="CB98BB9B-E62B-4D95-BDD0-BFF5D43213A0-L0-001.jpeg"/>
          <p:cNvPicPr>
            <a:picLocks noChangeAspect="1"/>
          </p:cNvPicPr>
          <p:nvPr/>
        </p:nvPicPr>
        <p:blipFill>
          <a:blip r:embed="rId9" cstate="print">
            <a:extLst/>
          </a:blip>
          <a:srcRect l="18087" r="14941" b="15728"/>
          <a:stretch>
            <a:fillRect/>
          </a:stretch>
        </p:blipFill>
        <p:spPr>
          <a:xfrm>
            <a:off x="204740" y="4091683"/>
            <a:ext cx="1994445" cy="250968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31" name="0D9D9838-92E9-49D6-86DF-943EB4ED38C0-L0-001.gif"/>
          <p:cNvPicPr>
            <a:picLocks noChangeAspect="1"/>
          </p:cNvPicPr>
          <p:nvPr/>
        </p:nvPicPr>
        <p:blipFill>
          <a:blip r:embed="rId10" cstate="print">
            <a:extLst/>
          </a:blip>
          <a:srcRect l="30058" r="6823" b="34227"/>
          <a:stretch>
            <a:fillRect/>
          </a:stretch>
        </p:blipFill>
        <p:spPr>
          <a:xfrm>
            <a:off x="1025637" y="5772871"/>
            <a:ext cx="2457267" cy="6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49112840-17CF-42A7-926E-199C4CF9AB48-L0-001.jpe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477283" y="506177"/>
            <a:ext cx="2328193" cy="1327867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33" name="9CEFBF49-6278-4F8F-B446-17BB0DF060CC-L0-001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65017" y="152564"/>
            <a:ext cx="3578691" cy="1240297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34" name="A359A731-F33B-451A-9DB6-0F32BDA9C18F-L0-001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351025" y="1613637"/>
            <a:ext cx="4472387" cy="1294639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335" name="55FD8E08-33F9-4936-9348-F8500ABF754D-L0-001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5654312" y="5772871"/>
            <a:ext cx="2273325" cy="911899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1778905-534C-1C4B-A39E-EBEDAB56B4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28" y="1485660"/>
            <a:ext cx="2042102" cy="8720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5" name="image6.jpeg" descr="Picture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1C50BF64-B319-47DE-93F5-7DB572B4CC89-L0-001.png"/>
          <p:cNvPicPr>
            <a:picLocks noChangeAspect="1"/>
          </p:cNvPicPr>
          <p:nvPr/>
        </p:nvPicPr>
        <p:blipFill>
          <a:blip r:embed="rId3" cstate="print">
            <a:extLst/>
          </a:blip>
          <a:srcRect t="33521" b="11214"/>
          <a:stretch>
            <a:fillRect/>
          </a:stretch>
        </p:blipFill>
        <p:spPr>
          <a:xfrm>
            <a:off x="1825795" y="1905872"/>
            <a:ext cx="5736638" cy="563885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87" name="Shape 287"/>
          <p:cNvSpPr/>
          <p:nvPr/>
        </p:nvSpPr>
        <p:spPr>
          <a:xfrm>
            <a:off x="941382" y="-579075"/>
            <a:ext cx="777240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914400">
              <a:lnSpc>
                <a:spcPct val="90000"/>
              </a:lnSpc>
              <a:defRPr sz="6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Effective Regional Development</a:t>
            </a:r>
          </a:p>
        </p:txBody>
      </p:sp>
    </p:spTree>
    <p:extLst>
      <p:ext uri="{BB962C8B-B14F-4D97-AF65-F5344CB8AC3E}">
        <p14:creationId xmlns="" xmlns:p14="http://schemas.microsoft.com/office/powerpoint/2010/main" val="1343322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248400" cy="539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43200" y="2590800"/>
            <a:ext cx="3276600" cy="1981200"/>
          </a:xfrm>
          <a:prstGeom prst="ellipse">
            <a:avLst/>
          </a:prstGeom>
          <a:solidFill>
            <a:srgbClr val="FFFFFF">
              <a:alpha val="11000"/>
            </a:srgbClr>
          </a:solidFill>
          <a:ln w="44450" cap="flat">
            <a:solidFill>
              <a:srgbClr val="FF000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5-Point Star 6"/>
          <p:cNvSpPr/>
          <p:nvPr/>
        </p:nvSpPr>
        <p:spPr>
          <a:xfrm rot="20612392">
            <a:off x="-154838" y="782136"/>
            <a:ext cx="3089846" cy="1278250"/>
          </a:xfrm>
          <a:prstGeom prst="star5">
            <a:avLst/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solidFill>
                  <a:schemeClr val="bg1"/>
                </a:solidFill>
              </a:rPr>
              <a:t>CAPITAL INVESTMENT</a:t>
            </a:r>
            <a:endParaRPr kumimoji="0" lang="en-IE" sz="13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71798" cy="55922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P &amp; C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32146" bIns="32146"/>
          <a:lstStyle/>
          <a:p>
            <a:r>
              <a:rPr dirty="0">
                <a:solidFill>
                  <a:schemeClr val="bg1"/>
                </a:solidFill>
              </a:rPr>
              <a:t>OP &amp; Co</a:t>
            </a:r>
          </a:p>
        </p:txBody>
      </p:sp>
      <p:sp>
        <p:nvSpPr>
          <p:cNvPr id="223" name="Full drawdown of 07/13 Operational Programme - €457 Million invested in the regio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tIns="32146" bIns="32146">
            <a:normAutofit fontScale="85000" lnSpcReduction="20000"/>
          </a:bodyPr>
          <a:lstStyle/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Full drawdown of 07/13 Operational </a:t>
            </a:r>
            <a:r>
              <a:rPr dirty="0" err="1">
                <a:solidFill>
                  <a:schemeClr val="bg1"/>
                </a:solidFill>
              </a:rPr>
              <a:t>Programme</a:t>
            </a:r>
            <a:r>
              <a:rPr dirty="0">
                <a:solidFill>
                  <a:schemeClr val="bg1"/>
                </a:solidFill>
              </a:rPr>
              <a:t> - €457 Million invested in the region</a:t>
            </a: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With a 1% error rate in the Fund Management - close to excellence!!!! </a:t>
            </a: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 smtClean="0">
                <a:solidFill>
                  <a:schemeClr val="bg1"/>
                </a:solidFill>
              </a:rPr>
              <a:t>14/20 </a:t>
            </a:r>
            <a:r>
              <a:rPr dirty="0" err="1">
                <a:solidFill>
                  <a:schemeClr val="bg1"/>
                </a:solidFill>
              </a:rPr>
              <a:t>programme</a:t>
            </a:r>
            <a:r>
              <a:rPr dirty="0">
                <a:solidFill>
                  <a:schemeClr val="bg1"/>
                </a:solidFill>
              </a:rPr>
              <a:t> started - aim for excellence in our 2014-2020 drawdown of €320Million</a:t>
            </a: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Designation complete last Friday with colleagues</a:t>
            </a: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Certification of over €1.5Million Interregional Funding </a:t>
            </a:r>
            <a:r>
              <a:rPr lang="en-IE" dirty="0" smtClean="0">
                <a:solidFill>
                  <a:schemeClr val="bg1"/>
                </a:solidFill>
              </a:rPr>
              <a:t>this year</a:t>
            </a:r>
            <a:endParaRPr dirty="0">
              <a:solidFill>
                <a:schemeClr val="bg1"/>
              </a:solidFill>
            </a:endParaRP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Starting to think post 2020 - </a:t>
            </a:r>
            <a:r>
              <a:rPr dirty="0" err="1">
                <a:solidFill>
                  <a:schemeClr val="bg1"/>
                </a:solidFill>
              </a:rPr>
              <a:t>upskilling</a:t>
            </a:r>
            <a:r>
              <a:rPr dirty="0">
                <a:solidFill>
                  <a:schemeClr val="bg1"/>
                </a:solidFill>
              </a:rPr>
              <a:t> in Financial Instruments / state aid etc.....</a:t>
            </a:r>
          </a:p>
          <a:p>
            <a:pPr marL="218770" indent="-218770" defTabSz="287526">
              <a:spcBef>
                <a:spcPts val="2039"/>
              </a:spcBef>
              <a:defRPr sz="2520"/>
            </a:pPr>
            <a:r>
              <a:rPr dirty="0">
                <a:solidFill>
                  <a:schemeClr val="bg1"/>
                </a:solidFill>
              </a:rPr>
              <a:t>Collaboration between OP's and </a:t>
            </a:r>
            <a:r>
              <a:rPr dirty="0" err="1">
                <a:solidFill>
                  <a:schemeClr val="bg1"/>
                </a:solidFill>
              </a:rPr>
              <a:t>Interreg</a:t>
            </a:r>
            <a:r>
              <a:rPr dirty="0">
                <a:solidFill>
                  <a:schemeClr val="bg1"/>
                </a:solidFill>
              </a:rPr>
              <a:t> Funding</a:t>
            </a:r>
          </a:p>
        </p:txBody>
      </p:sp>
      <p:pic>
        <p:nvPicPr>
          <p:cNvPr id="224" name="EU-ERDF-EN-2000px.jpg" descr="EU-ERDF-EN-2000px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95858" y="6104929"/>
            <a:ext cx="1541539" cy="42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reland's EU_S&amp;IFP_2014_2020.png" descr="Ireland's EU_S&amp;IFP_2014_202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06603" y="6112054"/>
            <a:ext cx="1317113" cy="407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ctrTitle"/>
          </p:nvPr>
        </p:nvSpPr>
        <p:spPr>
          <a:xfrm>
            <a:off x="2209800" y="4114800"/>
            <a:ext cx="7772401" cy="10713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IE" dirty="0" smtClean="0"/>
              <a:t>Thank you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98BC9D-D107-3E43-B51D-9C6163B7F792}"/>
              </a:ext>
            </a:extLst>
          </p:cNvPr>
          <p:cNvSpPr txBox="1"/>
          <p:nvPr/>
        </p:nvSpPr>
        <p:spPr>
          <a:xfrm>
            <a:off x="658090" y="5310908"/>
            <a:ext cx="7816273" cy="417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804672">
              <a:spcBef>
                <a:spcPts val="800"/>
              </a:spcBef>
              <a:defRPr sz="2112">
                <a:solidFill>
                  <a:srgbClr val="FFFFFF"/>
                </a:solidFill>
              </a:defRPr>
            </a:pPr>
            <a:r>
              <a:rPr lang="en-GB" dirty="0" smtClean="0">
                <a:solidFill>
                  <a:schemeClr val="accent4"/>
                </a:solidFill>
              </a:rPr>
              <a:t>Observation!!!!!!! If time allows 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8" name="Picture 7" descr="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914399"/>
            <a:ext cx="6528301" cy="2986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239B23F-9D07-4728-95BF-7EE059FB39EC-L0-001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2815" y="2256721"/>
            <a:ext cx="5646186" cy="4234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C334D99-863E-4235-BDA2-570FCD603EBE-L0-001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61371" y="427182"/>
            <a:ext cx="4757140" cy="4237182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3999" y="381600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3999" y="1542756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3999" y="2703912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3999" y="3865068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3999" y="5026224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02085" y="381600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02085" y="1542756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02085" y="2703912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02085" y="3865068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02085" y="5026224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20171" y="381600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20171" y="1542756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171" y="2703912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20171" y="3865068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20171" y="5026224"/>
            <a:ext cx="2539829" cy="11081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228600">
              <a:schemeClr val="bg1">
                <a:alpha val="11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31" y="2915699"/>
            <a:ext cx="1953050" cy="65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7" y="1769694"/>
            <a:ext cx="2096400" cy="50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" y="2941720"/>
            <a:ext cx="2443260" cy="632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88" y="5210658"/>
            <a:ext cx="2043422" cy="63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07" y="1917780"/>
            <a:ext cx="2060897" cy="35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60" y="574199"/>
            <a:ext cx="1793080" cy="676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69" y="4018534"/>
            <a:ext cx="863088" cy="863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98" y="516992"/>
            <a:ext cx="881567" cy="869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90" y="4163273"/>
            <a:ext cx="2043420" cy="459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14" y="5274096"/>
            <a:ext cx="2232239" cy="524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01" y="1677739"/>
            <a:ext cx="992167" cy="86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7" y="5135628"/>
            <a:ext cx="2022310" cy="781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00" y="516992"/>
            <a:ext cx="1481573" cy="888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24" y="3998081"/>
            <a:ext cx="883541" cy="883541"/>
          </a:xfrm>
          <a:prstGeom prst="rect">
            <a:avLst/>
          </a:prstGeom>
        </p:spPr>
      </p:pic>
      <p:sp>
        <p:nvSpPr>
          <p:cNvPr id="35842" name="AutoShape 2" descr="Image result for pr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5844" name="Picture 4" descr="Image result for pramerica"/>
          <p:cNvPicPr>
            <a:picLocks noChangeAspect="1" noChangeArrowheads="1"/>
          </p:cNvPicPr>
          <p:nvPr/>
        </p:nvPicPr>
        <p:blipFill>
          <a:blip r:embed="rId16" cstate="print"/>
          <a:srcRect t="29787" b="27660"/>
          <a:stretch>
            <a:fillRect/>
          </a:stretch>
        </p:blipFill>
        <p:spPr bwMode="auto">
          <a:xfrm>
            <a:off x="5943600" y="2819400"/>
            <a:ext cx="2387600" cy="762000"/>
          </a:xfrm>
          <a:prstGeom prst="rect">
            <a:avLst/>
          </a:prstGeom>
          <a:blipFill dpi="0" rotWithShape="1">
            <a:blip r:embed="rId17" cstate="print">
              <a:alphaModFix amt="21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="" xmlns:p14="http://schemas.microsoft.com/office/powerpoint/2010/main" val="207082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05519BB5-60E3-4A22-B845-2CA84BCCDE28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70172" y="472336"/>
            <a:ext cx="1474335" cy="1474334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59" name="774468AC-C832-4B84-84BE-A941F9A513EC-L0-0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791534">
            <a:off x="1103428" y="339631"/>
            <a:ext cx="3072432" cy="1331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ADB0B190-0556-4A48-A531-056713213DC2-L0-00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92134" y="1453504"/>
            <a:ext cx="2945544" cy="1438408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1" name="A4142967-DB76-4B42-A31E-E481DC305240-L0-001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0142" y="2808882"/>
            <a:ext cx="1803384" cy="1013686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2" name="7B7C8077-B5AA-4042-95BA-6EF62880703C-L0-001.jpe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1510" y="4050820"/>
            <a:ext cx="2480664" cy="1147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1030A649-9B48-4CE2-8E3A-B61D44A212A9-L0-001.jpe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rot="780137">
            <a:off x="3872379" y="2015931"/>
            <a:ext cx="3149190" cy="828122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4" name="F0DCDE18-15A0-472E-A6F5-4A5521419F45-L0-001.jpe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696159" y="2718981"/>
            <a:ext cx="1589823" cy="119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344BD5A9-D0A2-406C-8A42-3C45878542BB-L0-001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2876737" y="3573773"/>
            <a:ext cx="2707145" cy="131893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6" name="26D5DEFA-647F-4C43-9BAE-A1DAD2689D27-L0-001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 rot="1025889">
            <a:off x="5349972" y="3269563"/>
            <a:ext cx="1532917" cy="1532917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7" name="F1958613-E4FF-44D4-8A22-C876845FEBFC-L0-001.pn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 rot="20488525">
            <a:off x="3036740" y="5019644"/>
            <a:ext cx="1995165" cy="1496374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CD8FFAB-B82A-844E-9BF9-4D57284C4F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1" y="5721766"/>
            <a:ext cx="3444046" cy="371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BA387A-DC9F-8543-84E8-D91B0642EE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27" y="321455"/>
            <a:ext cx="1660923" cy="2866249"/>
          </a:xfrm>
          <a:prstGeom prst="rect">
            <a:avLst/>
          </a:prstGeom>
        </p:spPr>
      </p:pic>
      <p:sp>
        <p:nvSpPr>
          <p:cNvPr id="25602" name="AutoShape 2" descr="Image result for best place to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8" name="Picture 4" descr="Image result for all ireland title hurling logo gal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40518" cy="45455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4650375" y="4981781"/>
            <a:ext cx="1254881" cy="869065"/>
            <a:chOff x="0" y="0"/>
            <a:chExt cx="1254879" cy="869064"/>
          </a:xfrm>
        </p:grpSpPr>
        <p:pic>
          <p:nvPicPr>
            <p:cNvPr id="70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254880" cy="869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image11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57353" y="101175"/>
              <a:ext cx="893005" cy="635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" name="Group 75"/>
          <p:cNvGrpSpPr/>
          <p:nvPr/>
        </p:nvGrpSpPr>
        <p:grpSpPr>
          <a:xfrm>
            <a:off x="4735202" y="3129161"/>
            <a:ext cx="1790585" cy="811037"/>
            <a:chOff x="0" y="0"/>
            <a:chExt cx="1790583" cy="811036"/>
          </a:xfrm>
        </p:grpSpPr>
        <p:pic>
          <p:nvPicPr>
            <p:cNvPr id="73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790584" cy="81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12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61604" y="191626"/>
              <a:ext cx="1388089" cy="417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" name="Group 78"/>
          <p:cNvGrpSpPr/>
          <p:nvPr/>
        </p:nvGrpSpPr>
        <p:grpSpPr>
          <a:xfrm>
            <a:off x="2003720" y="4766919"/>
            <a:ext cx="1970876" cy="874120"/>
            <a:chOff x="0" y="0"/>
            <a:chExt cx="1970875" cy="874119"/>
          </a:xfrm>
        </p:grpSpPr>
        <p:pic>
          <p:nvPicPr>
            <p:cNvPr id="76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970876" cy="874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13.jpe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213755" y="223427"/>
              <a:ext cx="1589774" cy="488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" name="Group 81"/>
          <p:cNvGrpSpPr/>
          <p:nvPr/>
        </p:nvGrpSpPr>
        <p:grpSpPr>
          <a:xfrm>
            <a:off x="1158903" y="3371398"/>
            <a:ext cx="2324857" cy="910317"/>
            <a:chOff x="0" y="0"/>
            <a:chExt cx="2324855" cy="910316"/>
          </a:xfrm>
        </p:grpSpPr>
        <p:pic>
          <p:nvPicPr>
            <p:cNvPr id="79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2324856" cy="910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14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157349" y="107057"/>
              <a:ext cx="1986608" cy="655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" name="Group 84"/>
          <p:cNvGrpSpPr/>
          <p:nvPr/>
        </p:nvGrpSpPr>
        <p:grpSpPr>
          <a:xfrm>
            <a:off x="3186095" y="2301127"/>
            <a:ext cx="1827265" cy="812801"/>
            <a:chOff x="0" y="0"/>
            <a:chExt cx="1827264" cy="812800"/>
          </a:xfrm>
        </p:grpSpPr>
        <p:pic>
          <p:nvPicPr>
            <p:cNvPr id="82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827265" cy="812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15.png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282665" y="215605"/>
              <a:ext cx="1291773" cy="381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7" name="Group 87"/>
          <p:cNvGrpSpPr/>
          <p:nvPr/>
        </p:nvGrpSpPr>
        <p:grpSpPr>
          <a:xfrm>
            <a:off x="2453795" y="5702415"/>
            <a:ext cx="1698129" cy="576335"/>
            <a:chOff x="0" y="0"/>
            <a:chExt cx="1698127" cy="576334"/>
          </a:xfrm>
        </p:grpSpPr>
        <p:pic>
          <p:nvPicPr>
            <p:cNvPr id="85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698128" cy="576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16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179305" y="143968"/>
              <a:ext cx="1312189" cy="328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0" name="Group 90"/>
          <p:cNvGrpSpPr/>
          <p:nvPr/>
        </p:nvGrpSpPr>
        <p:grpSpPr>
          <a:xfrm>
            <a:off x="3974596" y="895910"/>
            <a:ext cx="2576288" cy="812801"/>
            <a:chOff x="0" y="0"/>
            <a:chExt cx="2576287" cy="812800"/>
          </a:xfrm>
        </p:grpSpPr>
        <p:pic>
          <p:nvPicPr>
            <p:cNvPr id="88" name="image10.png"/>
            <p:cNvPicPr>
              <a:picLocks noChangeAspect="1"/>
            </p:cNvPicPr>
            <p:nvPr/>
          </p:nvPicPr>
          <p:blipFill>
            <a:blip r:embed="rId4" cstate="print">
              <a:alphaModFix amt="89000"/>
              <a:extLst/>
            </a:blip>
            <a:stretch>
              <a:fillRect/>
            </a:stretch>
          </p:blipFill>
          <p:spPr>
            <a:xfrm>
              <a:off x="-1" y="0"/>
              <a:ext cx="2576289" cy="812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image17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251341" y="201674"/>
              <a:ext cx="2166354" cy="422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1" name="image18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5105648" y="640086"/>
            <a:ext cx="435429" cy="44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8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5057032" y="1572881"/>
            <a:ext cx="266332" cy="271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5756723" y="760081"/>
            <a:ext cx="289257" cy="29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773482" y="2153606"/>
            <a:ext cx="289257" cy="29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18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326830" y="2036165"/>
            <a:ext cx="435429" cy="4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8.png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830925" y="2944090"/>
            <a:ext cx="509555" cy="519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18.png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4491461" y="2938877"/>
            <a:ext cx="317827" cy="32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8.png"/>
          <p:cNvPicPr>
            <a:picLocks noChangeAspect="1"/>
          </p:cNvPicPr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4872370" y="2575591"/>
            <a:ext cx="247013" cy="251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8.png"/>
          <p:cNvPicPr>
            <a:picLocks noChangeAspect="1"/>
          </p:cNvPicPr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2415387" y="3249639"/>
            <a:ext cx="403771" cy="41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040845" y="3455561"/>
            <a:ext cx="290498" cy="296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141958" y="4092464"/>
            <a:ext cx="290498" cy="296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8.png"/>
          <p:cNvPicPr>
            <a:picLocks noChangeAspect="1"/>
          </p:cNvPicPr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2508288" y="4174295"/>
            <a:ext cx="243685" cy="248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1918197" y="3321856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2200896" y="4401999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3536067" y="4721152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8.png"/>
          <p:cNvPicPr>
            <a:picLocks noChangeAspect="1"/>
          </p:cNvPicPr>
          <p:nvPr/>
        </p:nvPicPr>
        <p:blipFill>
          <a:blip r:embed="rId22" cstate="print">
            <a:extLst/>
          </a:blip>
          <a:stretch>
            <a:fillRect/>
          </a:stretch>
        </p:blipFill>
        <p:spPr>
          <a:xfrm>
            <a:off x="3805004" y="4655442"/>
            <a:ext cx="521827" cy="53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8.png"/>
          <p:cNvPicPr>
            <a:picLocks noChangeAspect="1"/>
          </p:cNvPicPr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2718417" y="4503006"/>
            <a:ext cx="364377" cy="37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141646" y="4729367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875580" y="5217540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545942" y="5528423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2921648" y="3370105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3391163" y="4694442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4174614" y="5234668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4008270" y="5702415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076758" y="5921692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650375" y="4996026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491461" y="5313376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5534519" y="3833566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8.png"/>
          <p:cNvPicPr>
            <a:picLocks noChangeAspect="1"/>
          </p:cNvPicPr>
          <p:nvPr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6089994" y="3796848"/>
            <a:ext cx="366801" cy="37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 flipV="1">
            <a:off x="6245697" y="3044539"/>
            <a:ext cx="211098" cy="21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8.png"/>
          <p:cNvPicPr>
            <a:picLocks noChangeAspect="1"/>
          </p:cNvPicPr>
          <p:nvPr/>
        </p:nvPicPr>
        <p:blipFill>
          <a:blip r:embed="rId26" cstate="print">
            <a:extLst/>
          </a:blip>
          <a:stretch>
            <a:fillRect/>
          </a:stretch>
        </p:blipFill>
        <p:spPr>
          <a:xfrm flipV="1">
            <a:off x="5814031" y="4047852"/>
            <a:ext cx="105549" cy="107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8.png"/>
          <p:cNvPicPr>
            <a:picLocks noChangeAspect="1"/>
          </p:cNvPicPr>
          <p:nvPr/>
        </p:nvPicPr>
        <p:blipFill>
          <a:blip r:embed="rId27" cstate="print">
            <a:extLst/>
          </a:blip>
          <a:stretch>
            <a:fillRect/>
          </a:stretch>
        </p:blipFill>
        <p:spPr>
          <a:xfrm>
            <a:off x="6673657" y="3566841"/>
            <a:ext cx="95871" cy="9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55587E5-5113-9247-878A-C28D32FF5E5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3" y="355863"/>
            <a:ext cx="3042321" cy="1125273"/>
          </a:xfrm>
          <a:prstGeom prst="rect">
            <a:avLst/>
          </a:prstGeom>
        </p:spPr>
      </p:pic>
      <p:pic>
        <p:nvPicPr>
          <p:cNvPr id="56" name="image10.png"/>
          <p:cNvPicPr>
            <a:picLocks noChangeAspect="1"/>
          </p:cNvPicPr>
          <p:nvPr/>
        </p:nvPicPr>
        <p:blipFill>
          <a:blip r:embed="rId4" cstate="print">
            <a:alphaModFix amt="89000"/>
            <a:extLst/>
          </a:blip>
          <a:stretch>
            <a:fillRect/>
          </a:stretch>
        </p:blipFill>
        <p:spPr>
          <a:xfrm>
            <a:off x="6096000" y="65034"/>
            <a:ext cx="1871351" cy="7985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7" name="Picture 56" descr="ulster.png"/>
          <p:cNvPicPr>
            <a:picLocks noChangeAspect="1"/>
          </p:cNvPicPr>
          <p:nvPr/>
        </p:nvPicPr>
        <p:blipFill>
          <a:blip r:embed="rId29" cstate="print"/>
          <a:srcRect l="12319" t="15027" r="9420" b="15027"/>
          <a:stretch>
            <a:fillRect/>
          </a:stretch>
        </p:blipFill>
        <p:spPr>
          <a:xfrm>
            <a:off x="6515098" y="152401"/>
            <a:ext cx="1028701" cy="609600"/>
          </a:xfrm>
          <a:prstGeom prst="rect">
            <a:avLst/>
          </a:prstGeom>
          <a:solidFill>
            <a:srgbClr val="FFFFFF">
              <a:alpha val="47000"/>
            </a:srgbClr>
          </a:solidFill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6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4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6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8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600"/>
                            </p:stCondLst>
                            <p:childTnLst>
                              <p:par>
                                <p:cTn id="2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200"/>
                            </p:stCondLst>
                            <p:childTnLst>
                              <p:par>
                                <p:cTn id="2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 advAuto="0"/>
      <p:bldP spid="75" grpId="0" animBg="1" advAuto="0"/>
      <p:bldP spid="78" grpId="0" animBg="1" advAuto="0"/>
      <p:bldP spid="81" grpId="0" animBg="1" advAuto="0"/>
      <p:bldP spid="84" grpId="0" animBg="1" advAuto="0"/>
      <p:bldP spid="87" grpId="0" animBg="1" advAuto="0"/>
      <p:bldP spid="90" grpId="0" animBg="1" advAuto="0"/>
      <p:bldP spid="91" grpId="0" animBg="1" advAuto="0"/>
      <p:bldP spid="92" grpId="0" animBg="1" advAuto="0"/>
      <p:bldP spid="93" grpId="0" animBg="1" advAuto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  <p:bldP spid="100" grpId="0" animBg="1" advAuto="0"/>
      <p:bldP spid="101" grpId="0" animBg="1" advAuto="0"/>
      <p:bldP spid="102" grpId="0" animBg="1" advAuto="0"/>
      <p:bldP spid="103" grpId="0" animBg="1" advAuto="0"/>
      <p:bldP spid="104" grpId="0" animBg="1" advAuto="0"/>
      <p:bldP spid="105" grpId="0" animBg="1" advAuto="0"/>
      <p:bldP spid="106" grpId="0" animBg="1" advAuto="0"/>
      <p:bldP spid="107" grpId="0" animBg="1" advAuto="0"/>
      <p:bldP spid="108" grpId="0" animBg="1" advAuto="0"/>
      <p:bldP spid="109" grpId="0" animBg="1" advAuto="0"/>
      <p:bldP spid="110" grpId="0" animBg="1" advAuto="0"/>
      <p:bldP spid="111" grpId="0" animBg="1" advAuto="0"/>
      <p:bldP spid="112" grpId="0" animBg="1" advAuto="0"/>
      <p:bldP spid="113" grpId="0" animBg="1" advAuto="0"/>
      <p:bldP spid="114" grpId="0" animBg="1" advAuto="0"/>
      <p:bldP spid="115" grpId="0" animBg="1" advAuto="0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177068C8-36E1-4296-BB60-53392EA5F90D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1563" y="838012"/>
            <a:ext cx="4949079" cy="518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5FFAFA0-182B-1148-BE04-17797F1B8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77" y="2382693"/>
            <a:ext cx="3455469" cy="30783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2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49693" y="2188271"/>
            <a:ext cx="2753101" cy="2595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5.png"/>
          <p:cNvPicPr>
            <a:picLocks noChangeAspect="1"/>
          </p:cNvPicPr>
          <p:nvPr/>
        </p:nvPicPr>
        <p:blipFill>
          <a:blip r:embed="rId5" cstate="print">
            <a:alphaModFix amt="50000"/>
            <a:extLst/>
          </a:blip>
          <a:stretch>
            <a:fillRect/>
          </a:stretch>
        </p:blipFill>
        <p:spPr>
          <a:xfrm>
            <a:off x="3046397" y="527112"/>
            <a:ext cx="3244344" cy="652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69087" y="128185"/>
            <a:ext cx="5988244" cy="652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7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884731" y="2450835"/>
            <a:ext cx="3984323" cy="391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28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755190" y="2041920"/>
            <a:ext cx="1826759" cy="147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9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935369" y="4192928"/>
            <a:ext cx="1273261" cy="13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30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2705799" y="5116036"/>
            <a:ext cx="2098781" cy="1952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oup 135"/>
          <p:cNvGrpSpPr/>
          <p:nvPr/>
        </p:nvGrpSpPr>
        <p:grpSpPr>
          <a:xfrm>
            <a:off x="5040133" y="348198"/>
            <a:ext cx="1364777" cy="914401"/>
            <a:chOff x="0" y="0"/>
            <a:chExt cx="1364775" cy="914400"/>
          </a:xfrm>
        </p:grpSpPr>
        <p:pic>
          <p:nvPicPr>
            <p:cNvPr id="133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0" y="0"/>
              <a:ext cx="1364776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Shape 134"/>
            <p:cNvSpPr/>
            <p:nvPr/>
          </p:nvSpPr>
          <p:spPr>
            <a:xfrm>
              <a:off x="104527" y="99408"/>
              <a:ext cx="1155722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ATLANTIC</a:t>
              </a:r>
              <a:br/>
              <a:r>
                <a:t>ECONOMIC</a:t>
              </a:r>
              <a:br/>
              <a:r>
                <a:t>CORRIDOR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4745372" y="1901327"/>
            <a:ext cx="1793586" cy="914401"/>
            <a:chOff x="0" y="0"/>
            <a:chExt cx="1793584" cy="914400"/>
          </a:xfrm>
        </p:grpSpPr>
        <p:sp>
          <p:nvSpPr>
            <p:cNvPr id="136" name="Shape 136"/>
            <p:cNvSpPr/>
            <p:nvPr/>
          </p:nvSpPr>
          <p:spPr>
            <a:xfrm rot="19941522" flipH="1">
              <a:off x="-1209" y="596002"/>
              <a:ext cx="508773" cy="11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762" y="0"/>
                    <a:pt x="16914" y="8152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37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417420" y="0"/>
              <a:ext cx="1364777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Shape 138"/>
            <p:cNvSpPr/>
            <p:nvPr/>
          </p:nvSpPr>
          <p:spPr>
            <a:xfrm>
              <a:off x="417420" y="99408"/>
              <a:ext cx="1376165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SLIGO TO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ENNISKILLEN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CATCHMENT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241870" y="3496321"/>
            <a:ext cx="1661754" cy="914017"/>
            <a:chOff x="0" y="0"/>
            <a:chExt cx="1661752" cy="914016"/>
          </a:xfrm>
        </p:grpSpPr>
        <p:sp>
          <p:nvSpPr>
            <p:cNvPr id="140" name="Shape 140"/>
            <p:cNvSpPr/>
            <p:nvPr/>
          </p:nvSpPr>
          <p:spPr>
            <a:xfrm>
              <a:off x="1161306" y="444825"/>
              <a:ext cx="500447" cy="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15" y="0"/>
                    <a:pt x="17306" y="8291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41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76684" y="0"/>
              <a:ext cx="1211409" cy="91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Shape 142"/>
            <p:cNvSpPr/>
            <p:nvPr/>
          </p:nvSpPr>
          <p:spPr>
            <a:xfrm>
              <a:off x="0" y="99408"/>
              <a:ext cx="1376165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KNOCK</a:t>
              </a:r>
              <a:br/>
              <a:r>
                <a:t>EQUITY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GROUP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201546" y="4004178"/>
            <a:ext cx="1830033" cy="914401"/>
            <a:chOff x="0" y="0"/>
            <a:chExt cx="1830031" cy="914400"/>
          </a:xfrm>
        </p:grpSpPr>
        <p:sp>
          <p:nvSpPr>
            <p:cNvPr id="144" name="Shape 144"/>
            <p:cNvSpPr/>
            <p:nvPr/>
          </p:nvSpPr>
          <p:spPr>
            <a:xfrm flipH="1">
              <a:off x="0" y="447060"/>
              <a:ext cx="671034" cy="10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96" extrusionOk="0">
                  <a:moveTo>
                    <a:pt x="0" y="2325"/>
                  </a:moveTo>
                  <a:lnTo>
                    <a:pt x="0" y="2325"/>
                  </a:lnTo>
                  <a:cubicBezTo>
                    <a:pt x="8224" y="-3904"/>
                    <a:pt x="17607" y="2773"/>
                    <a:pt x="21600" y="17696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45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453867" y="0"/>
              <a:ext cx="1364777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453867" y="99408"/>
              <a:ext cx="1376165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UPPER ERNE</a:t>
              </a:r>
              <a:br/>
              <a:r>
                <a:t>ECONOMY</a:t>
              </a:r>
              <a:br/>
              <a:r>
                <a:t>PROJECT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4733749" y="4687444"/>
            <a:ext cx="1457540" cy="1234534"/>
            <a:chOff x="0" y="0"/>
            <a:chExt cx="1457538" cy="1234532"/>
          </a:xfrm>
        </p:grpSpPr>
        <p:sp>
          <p:nvSpPr>
            <p:cNvPr id="148" name="Shape 148"/>
            <p:cNvSpPr/>
            <p:nvPr/>
          </p:nvSpPr>
          <p:spPr>
            <a:xfrm rot="2324401" flipH="1">
              <a:off x="-46040" y="278526"/>
              <a:ext cx="956681" cy="18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88" extrusionOk="0">
                  <a:moveTo>
                    <a:pt x="0" y="12694"/>
                  </a:moveTo>
                  <a:lnTo>
                    <a:pt x="0" y="12694"/>
                  </a:lnTo>
                  <a:cubicBezTo>
                    <a:pt x="3417" y="279"/>
                    <a:pt x="10776" y="-3712"/>
                    <a:pt x="16438" y="3780"/>
                  </a:cubicBezTo>
                  <a:cubicBezTo>
                    <a:pt x="18866" y="6993"/>
                    <a:pt x="20696" y="11993"/>
                    <a:pt x="21600" y="17888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49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81375" y="320132"/>
              <a:ext cx="1364777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81375" y="419541"/>
              <a:ext cx="1376164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ROSCOMMON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TO ATHLONE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CATCHMENT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3131517" y="5427521"/>
            <a:ext cx="1376166" cy="979846"/>
            <a:chOff x="0" y="0"/>
            <a:chExt cx="1376164" cy="979844"/>
          </a:xfrm>
        </p:grpSpPr>
        <p:sp>
          <p:nvSpPr>
            <p:cNvPr id="152" name="Shape 152"/>
            <p:cNvSpPr/>
            <p:nvPr/>
          </p:nvSpPr>
          <p:spPr>
            <a:xfrm rot="16705415">
              <a:off x="478167" y="206159"/>
              <a:ext cx="500447" cy="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15" y="0"/>
                    <a:pt x="17306" y="8291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53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0" y="255990"/>
              <a:ext cx="1364777" cy="72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Shape 154"/>
            <p:cNvSpPr/>
            <p:nvPr/>
          </p:nvSpPr>
          <p:spPr>
            <a:xfrm>
              <a:off x="0" y="355399"/>
              <a:ext cx="137616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SHANNON</a:t>
              </a:r>
            </a:p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CATCHMENT</a:t>
              </a:r>
            </a:p>
          </p:txBody>
        </p:sp>
      </p:grpSp>
      <p:pic>
        <p:nvPicPr>
          <p:cNvPr id="156" name="image32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297572" y="665246"/>
            <a:ext cx="661957" cy="661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3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4176703" y="1206742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4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833903" y="2438294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35.png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956079" y="4357568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36.png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2726231" y="3094053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37.png"/>
          <p:cNvPicPr>
            <a:picLocks noChangeAspect="1"/>
          </p:cNvPicPr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2214528" y="2900010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8.png"/>
          <p:cNvPicPr>
            <a:picLocks noChangeAspect="1"/>
          </p:cNvPicPr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2217919" y="4994142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9.png"/>
          <p:cNvPicPr>
            <a:picLocks noChangeAspect="1"/>
          </p:cNvPicPr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3019430" y="6082026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40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4155645" y="5712314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41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377089" y="4235494"/>
            <a:ext cx="661958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36.png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3394116" y="4834461"/>
            <a:ext cx="661957" cy="6619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997116" y="817661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HEALTHCARE</a:t>
            </a:r>
          </a:p>
        </p:txBody>
      </p:sp>
      <p:sp>
        <p:nvSpPr>
          <p:cNvPr id="168" name="Shape 168"/>
          <p:cNvSpPr/>
          <p:nvPr/>
        </p:nvSpPr>
        <p:spPr>
          <a:xfrm>
            <a:off x="3022884" y="1270156"/>
            <a:ext cx="151056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FINANCIAL</a:t>
            </a:r>
            <a:br/>
            <a:r>
              <a:t>SERVICES</a:t>
            </a:r>
          </a:p>
        </p:txBody>
      </p:sp>
      <p:sp>
        <p:nvSpPr>
          <p:cNvPr id="169" name="Shape 169"/>
          <p:cNvSpPr/>
          <p:nvPr/>
        </p:nvSpPr>
        <p:spPr>
          <a:xfrm>
            <a:off x="2562245" y="2498101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ENGINEERING</a:t>
            </a:r>
          </a:p>
        </p:txBody>
      </p:sp>
      <p:sp>
        <p:nvSpPr>
          <p:cNvPr id="170" name="Shape 170"/>
          <p:cNvSpPr/>
          <p:nvPr/>
        </p:nvSpPr>
        <p:spPr>
          <a:xfrm>
            <a:off x="955150" y="3033387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AGRI-TECH</a:t>
            </a:r>
          </a:p>
        </p:txBody>
      </p:sp>
      <p:sp>
        <p:nvSpPr>
          <p:cNvPr id="171" name="Shape 171"/>
          <p:cNvSpPr/>
          <p:nvPr/>
        </p:nvSpPr>
        <p:spPr>
          <a:xfrm>
            <a:off x="2545507" y="3625917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LIFE SCIENCES</a:t>
            </a:r>
          </a:p>
        </p:txBody>
      </p:sp>
      <p:sp>
        <p:nvSpPr>
          <p:cNvPr id="172" name="Shape 172"/>
          <p:cNvSpPr/>
          <p:nvPr/>
        </p:nvSpPr>
        <p:spPr>
          <a:xfrm>
            <a:off x="2417336" y="4803974"/>
            <a:ext cx="149322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LIFE SCIENCES</a:t>
            </a:r>
          </a:p>
        </p:txBody>
      </p:sp>
      <p:sp>
        <p:nvSpPr>
          <p:cNvPr id="173" name="Shape 173"/>
          <p:cNvSpPr/>
          <p:nvPr/>
        </p:nvSpPr>
        <p:spPr>
          <a:xfrm>
            <a:off x="998852" y="5165440"/>
            <a:ext cx="151056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BIO-PHARMA</a:t>
            </a:r>
          </a:p>
        </p:txBody>
      </p:sp>
      <p:sp>
        <p:nvSpPr>
          <p:cNvPr id="174" name="Shape 174"/>
          <p:cNvSpPr/>
          <p:nvPr/>
        </p:nvSpPr>
        <p:spPr>
          <a:xfrm>
            <a:off x="2266474" y="4394098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AGRI-TECH</a:t>
            </a:r>
          </a:p>
        </p:txBody>
      </p:sp>
      <p:sp>
        <p:nvSpPr>
          <p:cNvPr id="175" name="Shape 175"/>
          <p:cNvSpPr/>
          <p:nvPr/>
        </p:nvSpPr>
        <p:spPr>
          <a:xfrm>
            <a:off x="47701" y="3836568"/>
            <a:ext cx="125262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MARINE ECONOMY</a:t>
            </a:r>
          </a:p>
        </p:txBody>
      </p:sp>
      <p:sp>
        <p:nvSpPr>
          <p:cNvPr id="176" name="Shape 176"/>
          <p:cNvSpPr/>
          <p:nvPr/>
        </p:nvSpPr>
        <p:spPr>
          <a:xfrm>
            <a:off x="1766011" y="6218754"/>
            <a:ext cx="151056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AEROSPACE</a:t>
            </a:r>
          </a:p>
        </p:txBody>
      </p:sp>
      <p:sp>
        <p:nvSpPr>
          <p:cNvPr id="177" name="Shape 177"/>
          <p:cNvSpPr/>
          <p:nvPr/>
        </p:nvSpPr>
        <p:spPr>
          <a:xfrm>
            <a:off x="4560553" y="5967550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TECHNOLOGY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6529351" y="2524809"/>
            <a:ext cx="1793586" cy="914401"/>
            <a:chOff x="0" y="0"/>
            <a:chExt cx="1793584" cy="914400"/>
          </a:xfrm>
        </p:grpSpPr>
        <p:sp>
          <p:nvSpPr>
            <p:cNvPr id="178" name="Shape 178"/>
            <p:cNvSpPr/>
            <p:nvPr/>
          </p:nvSpPr>
          <p:spPr>
            <a:xfrm rot="19941522" flipH="1">
              <a:off x="-1209" y="596002"/>
              <a:ext cx="508773" cy="11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762" y="0"/>
                    <a:pt x="16914" y="8152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79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417420" y="0"/>
              <a:ext cx="1364777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417420" y="99408"/>
              <a:ext cx="1376165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MONAGHAN</a:t>
              </a:r>
              <a:br/>
              <a:r>
                <a:t>EAST COAST</a:t>
              </a:r>
              <a:br/>
              <a:r>
                <a:t>CONNECTION</a:t>
              </a:r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5655414" y="1163188"/>
            <a:ext cx="1659786" cy="741812"/>
            <a:chOff x="0" y="0"/>
            <a:chExt cx="1144061" cy="550052"/>
          </a:xfrm>
        </p:grpSpPr>
        <p:pic>
          <p:nvPicPr>
            <p:cNvPr id="182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0" y="0"/>
              <a:ext cx="1144061" cy="55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Shape 183"/>
            <p:cNvSpPr/>
            <p:nvPr/>
          </p:nvSpPr>
          <p:spPr>
            <a:xfrm>
              <a:off x="87622" y="59798"/>
              <a:ext cx="968815" cy="321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sz="1400" dirty="0"/>
                <a:t>NORTH WEST PARTNERSHIP</a:t>
              </a:r>
            </a:p>
          </p:txBody>
        </p:sp>
      </p:grpSp>
      <p:sp>
        <p:nvSpPr>
          <p:cNvPr id="185" name="Shape 185"/>
          <p:cNvSpPr/>
          <p:nvPr/>
        </p:nvSpPr>
        <p:spPr>
          <a:xfrm>
            <a:off x="47700" y="2438293"/>
            <a:ext cx="2469525" cy="355816"/>
          </a:xfrm>
          <a:prstGeom prst="line">
            <a:avLst/>
          </a:prstGeom>
          <a:ln w="28575">
            <a:solidFill>
              <a:srgbClr val="FFFFFF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9" name="Group 189"/>
          <p:cNvGrpSpPr/>
          <p:nvPr/>
        </p:nvGrpSpPr>
        <p:grpSpPr>
          <a:xfrm>
            <a:off x="634681" y="1530444"/>
            <a:ext cx="1606244" cy="1204469"/>
            <a:chOff x="0" y="0"/>
            <a:chExt cx="1606242" cy="1204468"/>
          </a:xfrm>
        </p:grpSpPr>
        <p:sp>
          <p:nvSpPr>
            <p:cNvPr id="186" name="Shape 186"/>
            <p:cNvSpPr/>
            <p:nvPr/>
          </p:nvSpPr>
          <p:spPr>
            <a:xfrm rot="20603848" flipH="1">
              <a:off x="8399" y="798804"/>
              <a:ext cx="464241" cy="12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7" y="0"/>
                    <a:pt x="17154" y="8237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187" name="image31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 rot="20603848">
              <a:off x="289751" y="154775"/>
              <a:ext cx="1213944" cy="8949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hape 188"/>
            <p:cNvSpPr/>
            <p:nvPr/>
          </p:nvSpPr>
          <p:spPr>
            <a:xfrm rot="20603848">
              <a:off x="286030" y="352792"/>
              <a:ext cx="1224073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FIBRE OPTIC CABLE</a:t>
              </a:r>
            </a:p>
          </p:txBody>
        </p:sp>
      </p:grpSp>
      <p:pic>
        <p:nvPicPr>
          <p:cNvPr id="190" name="image42.png" descr="C:\Users\dminton\Pictures\Renewable energy.png"/>
          <p:cNvPicPr>
            <a:picLocks noChangeAspect="1"/>
          </p:cNvPicPr>
          <p:nvPr/>
        </p:nvPicPr>
        <p:blipFill>
          <a:blip r:embed="rId22" cstate="print">
            <a:extLst/>
          </a:blip>
          <a:srcRect/>
          <a:stretch>
            <a:fillRect/>
          </a:stretch>
        </p:blipFill>
        <p:spPr>
          <a:xfrm>
            <a:off x="998852" y="5683511"/>
            <a:ext cx="665164" cy="665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191" name="image42.png" descr="C:\Users\dminton\Pictures\Renewable energy.png"/>
          <p:cNvPicPr>
            <a:picLocks noChangeAspect="1"/>
          </p:cNvPicPr>
          <p:nvPr/>
        </p:nvPicPr>
        <p:blipFill>
          <a:blip r:embed="rId22" cstate="print">
            <a:extLst/>
          </a:blip>
          <a:srcRect/>
          <a:stretch>
            <a:fillRect/>
          </a:stretch>
        </p:blipFill>
        <p:spPr>
          <a:xfrm>
            <a:off x="2417336" y="1523107"/>
            <a:ext cx="665164" cy="66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192" name="image35.png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4297572" y="3425030"/>
            <a:ext cx="661957" cy="661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34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5162793" y="3505589"/>
            <a:ext cx="661957" cy="66195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4049297" y="4017505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ENGINEERING</a:t>
            </a:r>
          </a:p>
        </p:txBody>
      </p:sp>
      <p:sp>
        <p:nvSpPr>
          <p:cNvPr id="195" name="Shape 195"/>
          <p:cNvSpPr/>
          <p:nvPr/>
        </p:nvSpPr>
        <p:spPr>
          <a:xfrm>
            <a:off x="4826665" y="3325836"/>
            <a:ext cx="15105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AGRI-TECH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3120911" y="323913"/>
            <a:ext cx="2023750" cy="406401"/>
            <a:chOff x="0" y="0"/>
            <a:chExt cx="2023749" cy="406400"/>
          </a:xfrm>
        </p:grpSpPr>
        <p:pic>
          <p:nvPicPr>
            <p:cNvPr id="196" name="image10.png"/>
            <p:cNvPicPr>
              <a:picLocks noChangeAspect="1"/>
            </p:cNvPicPr>
            <p:nvPr/>
          </p:nvPicPr>
          <p:blipFill>
            <a:blip r:embed="rId23" cstate="print">
              <a:alphaModFix amt="89000"/>
              <a:extLst/>
            </a:blip>
            <a:stretch>
              <a:fillRect/>
            </a:stretch>
          </p:blipFill>
          <p:spPr>
            <a:xfrm>
              <a:off x="0" y="0"/>
              <a:ext cx="202375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17.png"/>
            <p:cNvPicPr>
              <a:picLocks noChangeAspect="1"/>
            </p:cNvPicPr>
            <p:nvPr/>
          </p:nvPicPr>
          <p:blipFill>
            <a:blip r:embed="rId24" cstate="print">
              <a:extLst/>
            </a:blip>
            <a:stretch>
              <a:fillRect/>
            </a:stretch>
          </p:blipFill>
          <p:spPr>
            <a:xfrm>
              <a:off x="197436" y="100837"/>
              <a:ext cx="1701736" cy="211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1" name="Group 201"/>
          <p:cNvGrpSpPr/>
          <p:nvPr/>
        </p:nvGrpSpPr>
        <p:grpSpPr>
          <a:xfrm>
            <a:off x="3179408" y="2900010"/>
            <a:ext cx="1625173" cy="489710"/>
            <a:chOff x="0" y="0"/>
            <a:chExt cx="1625172" cy="489709"/>
          </a:xfrm>
        </p:grpSpPr>
        <p:pic>
          <p:nvPicPr>
            <p:cNvPr id="199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625173" cy="489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age15.png"/>
            <p:cNvPicPr>
              <a:picLocks noChangeAspect="1"/>
            </p:cNvPicPr>
            <p:nvPr/>
          </p:nvPicPr>
          <p:blipFill>
            <a:blip r:embed="rId25" cstate="print">
              <a:extLst/>
            </a:blip>
            <a:stretch>
              <a:fillRect/>
            </a:stretch>
          </p:blipFill>
          <p:spPr>
            <a:xfrm>
              <a:off x="251402" y="129901"/>
              <a:ext cx="1148906" cy="229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4896987" y="2906115"/>
            <a:ext cx="1549694" cy="707407"/>
            <a:chOff x="0" y="0"/>
            <a:chExt cx="1549692" cy="707405"/>
          </a:xfrm>
        </p:grpSpPr>
        <p:pic>
          <p:nvPicPr>
            <p:cNvPr id="202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549693" cy="707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age12.png"/>
            <p:cNvPicPr>
              <a:picLocks noChangeAspect="1"/>
            </p:cNvPicPr>
            <p:nvPr/>
          </p:nvPicPr>
          <p:blipFill>
            <a:blip r:embed="rId26" cstate="print">
              <a:extLst/>
            </a:blip>
            <a:stretch>
              <a:fillRect/>
            </a:stretch>
          </p:blipFill>
          <p:spPr>
            <a:xfrm>
              <a:off x="139863" y="167141"/>
              <a:ext cx="1201347" cy="363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" name="Group 207"/>
          <p:cNvGrpSpPr/>
          <p:nvPr/>
        </p:nvGrpSpPr>
        <p:grpSpPr>
          <a:xfrm>
            <a:off x="2509418" y="3824134"/>
            <a:ext cx="1527682" cy="525706"/>
            <a:chOff x="0" y="0"/>
            <a:chExt cx="1527680" cy="525705"/>
          </a:xfrm>
        </p:grpSpPr>
        <p:pic>
          <p:nvPicPr>
            <p:cNvPr id="205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527681" cy="525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14.png"/>
            <p:cNvPicPr>
              <a:picLocks noChangeAspect="1"/>
            </p:cNvPicPr>
            <p:nvPr/>
          </p:nvPicPr>
          <p:blipFill>
            <a:blip r:embed="rId27" cstate="print">
              <a:extLst/>
            </a:blip>
            <a:stretch>
              <a:fillRect/>
            </a:stretch>
          </p:blipFill>
          <p:spPr>
            <a:xfrm>
              <a:off x="103395" y="61825"/>
              <a:ext cx="1305416" cy="378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Group 210"/>
          <p:cNvGrpSpPr/>
          <p:nvPr/>
        </p:nvGrpSpPr>
        <p:grpSpPr>
          <a:xfrm>
            <a:off x="2022424" y="5252485"/>
            <a:ext cx="1708123" cy="621517"/>
            <a:chOff x="0" y="0"/>
            <a:chExt cx="1708122" cy="621515"/>
          </a:xfrm>
        </p:grpSpPr>
        <p:pic>
          <p:nvPicPr>
            <p:cNvPr id="208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708123" cy="621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13.jpeg"/>
            <p:cNvPicPr>
              <a:picLocks noChangeAspect="1"/>
            </p:cNvPicPr>
            <p:nvPr/>
          </p:nvPicPr>
          <p:blipFill>
            <a:blip r:embed="rId28" cstate="print">
              <a:extLst/>
            </a:blip>
            <a:stretch>
              <a:fillRect/>
            </a:stretch>
          </p:blipFill>
          <p:spPr>
            <a:xfrm>
              <a:off x="185258" y="158860"/>
              <a:ext cx="1377828" cy="347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Group 213"/>
          <p:cNvGrpSpPr/>
          <p:nvPr/>
        </p:nvGrpSpPr>
        <p:grpSpPr>
          <a:xfrm>
            <a:off x="5968684" y="4694180"/>
            <a:ext cx="1254881" cy="869065"/>
            <a:chOff x="0" y="0"/>
            <a:chExt cx="1254879" cy="869064"/>
          </a:xfrm>
        </p:grpSpPr>
        <p:pic>
          <p:nvPicPr>
            <p:cNvPr id="211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254880" cy="869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11.png"/>
            <p:cNvPicPr>
              <a:picLocks noChangeAspect="1"/>
            </p:cNvPicPr>
            <p:nvPr/>
          </p:nvPicPr>
          <p:blipFill>
            <a:blip r:embed="rId29" cstate="print">
              <a:extLst/>
            </a:blip>
            <a:stretch>
              <a:fillRect/>
            </a:stretch>
          </p:blipFill>
          <p:spPr>
            <a:xfrm>
              <a:off x="157353" y="101175"/>
              <a:ext cx="893005" cy="635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6" name="Group 216"/>
          <p:cNvGrpSpPr/>
          <p:nvPr/>
        </p:nvGrpSpPr>
        <p:grpSpPr>
          <a:xfrm>
            <a:off x="3833903" y="6251642"/>
            <a:ext cx="1698129" cy="576335"/>
            <a:chOff x="0" y="0"/>
            <a:chExt cx="1698127" cy="576334"/>
          </a:xfrm>
        </p:grpSpPr>
        <p:pic>
          <p:nvPicPr>
            <p:cNvPr id="214" name="image10.png"/>
            <p:cNvPicPr>
              <a:picLocks noChangeAspect="1"/>
            </p:cNvPicPr>
            <p:nvPr/>
          </p:nvPicPr>
          <p:blipFill>
            <a:blip r:embed="rId23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698128" cy="576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16.png"/>
            <p:cNvPicPr>
              <a:picLocks noChangeAspect="1"/>
            </p:cNvPicPr>
            <p:nvPr/>
          </p:nvPicPr>
          <p:blipFill>
            <a:blip r:embed="rId30" cstate="print">
              <a:extLst/>
            </a:blip>
            <a:stretch>
              <a:fillRect/>
            </a:stretch>
          </p:blipFill>
          <p:spPr>
            <a:xfrm>
              <a:off x="179305" y="143968"/>
              <a:ext cx="1312189" cy="328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7" name="image18.png"/>
          <p:cNvPicPr>
            <a:picLocks noChangeAspect="1"/>
          </p:cNvPicPr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4692679" y="4264554"/>
            <a:ext cx="451982" cy="46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8.png"/>
          <p:cNvPicPr>
            <a:picLocks noChangeAspect="1"/>
          </p:cNvPicPr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1608031" y="4394098"/>
            <a:ext cx="451982" cy="46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8.png"/>
          <p:cNvPicPr>
            <a:picLocks noChangeAspect="1"/>
          </p:cNvPicPr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4495858" y="1957760"/>
            <a:ext cx="451982" cy="46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18.png"/>
          <p:cNvPicPr>
            <a:picLocks noChangeAspect="1"/>
          </p:cNvPicPr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4013208" y="3480129"/>
            <a:ext cx="451982" cy="46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8.png"/>
          <p:cNvPicPr>
            <a:picLocks noChangeAspect="1"/>
          </p:cNvPicPr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2479808" y="5782921"/>
            <a:ext cx="451982" cy="4610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169">
            <a:extLst>
              <a:ext uri="{FF2B5EF4-FFF2-40B4-BE49-F238E27FC236}">
                <a16:creationId xmlns="" xmlns:a16="http://schemas.microsoft.com/office/drawing/2014/main" id="{12AB5C0C-0973-344C-AA9C-ABD334466200}"/>
              </a:ext>
            </a:extLst>
          </p:cNvPr>
          <p:cNvSpPr/>
          <p:nvPr/>
        </p:nvSpPr>
        <p:spPr>
          <a:xfrm>
            <a:off x="6260260" y="3585434"/>
            <a:ext cx="1510567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/>
              <a:t>Agri-technology</a:t>
            </a:r>
            <a:endParaRPr dirty="0"/>
          </a:p>
        </p:txBody>
      </p:sp>
      <p:sp>
        <p:nvSpPr>
          <p:cNvPr id="7170" name="AutoShape 2" descr="Image result for university of ul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0" name="Picture 99" descr="ulster.png"/>
          <p:cNvPicPr>
            <a:picLocks noChangeAspect="1"/>
          </p:cNvPicPr>
          <p:nvPr/>
        </p:nvPicPr>
        <p:blipFill>
          <a:blip r:embed="rId32" cstate="print"/>
          <a:srcRect l="9420" t="10656" r="9420" b="10656"/>
          <a:stretch>
            <a:fillRect/>
          </a:stretch>
        </p:blipFill>
        <p:spPr>
          <a:xfrm>
            <a:off x="6227233" y="174170"/>
            <a:ext cx="1392767" cy="511629"/>
          </a:xfrm>
          <a:prstGeom prst="rect">
            <a:avLst/>
          </a:prstGeom>
        </p:spPr>
      </p:pic>
      <p:pic>
        <p:nvPicPr>
          <p:cNvPr id="102" name="image10.png"/>
          <p:cNvPicPr>
            <a:picLocks noChangeAspect="1"/>
          </p:cNvPicPr>
          <p:nvPr/>
        </p:nvPicPr>
        <p:blipFill>
          <a:blip r:embed="rId23" cstate="print">
            <a:alphaModFix amt="89000"/>
            <a:extLst/>
          </a:blip>
          <a:stretch>
            <a:fillRect/>
          </a:stretch>
        </p:blipFill>
        <p:spPr>
          <a:xfrm>
            <a:off x="6096000" y="65034"/>
            <a:ext cx="1871351" cy="7985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4" name="Picture 103" descr="ulster.png"/>
          <p:cNvPicPr>
            <a:picLocks noChangeAspect="1"/>
          </p:cNvPicPr>
          <p:nvPr/>
        </p:nvPicPr>
        <p:blipFill>
          <a:blip r:embed="rId32" cstate="print"/>
          <a:srcRect l="12319" t="15027" r="9420" b="15027"/>
          <a:stretch>
            <a:fillRect/>
          </a:stretch>
        </p:blipFill>
        <p:spPr>
          <a:xfrm>
            <a:off x="6324601" y="152400"/>
            <a:ext cx="1447799" cy="6321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200"/>
                            </p:stCondLst>
                            <p:childTnLst>
                              <p:par>
                                <p:cTn id="61" presetID="9" presetClass="entr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400"/>
                            </p:stCondLst>
                            <p:childTnLst>
                              <p:par>
                                <p:cTn id="6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600"/>
                            </p:stCondLst>
                            <p:childTnLst>
                              <p:par>
                                <p:cTn id="6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800"/>
                            </p:stCondLst>
                            <p:childTnLst>
                              <p:par>
                                <p:cTn id="7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200"/>
                            </p:stCondLst>
                            <p:childTnLst>
                              <p:par>
                                <p:cTn id="8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400"/>
                            </p:stCondLst>
                            <p:childTnLst>
                              <p:par>
                                <p:cTn id="8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600"/>
                            </p:stCondLst>
                            <p:childTnLst>
                              <p:par>
                                <p:cTn id="8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800"/>
                            </p:stCondLst>
                            <p:childTnLst>
                              <p:par>
                                <p:cTn id="9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200"/>
                            </p:stCondLst>
                            <p:childTnLst>
                              <p:par>
                                <p:cTn id="10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400"/>
                            </p:stCondLst>
                            <p:childTnLst>
                              <p:par>
                                <p:cTn id="10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600"/>
                            </p:stCondLst>
                            <p:childTnLst>
                              <p:par>
                                <p:cTn id="10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800"/>
                            </p:stCondLst>
                            <p:childTnLst>
                              <p:par>
                                <p:cTn id="1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400"/>
                            </p:stCondLst>
                            <p:childTnLst>
                              <p:par>
                                <p:cTn id="1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600"/>
                            </p:stCondLst>
                            <p:childTnLst>
                              <p:par>
                                <p:cTn id="1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800"/>
                            </p:stCondLst>
                            <p:childTnLst>
                              <p:par>
                                <p:cTn id="1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200"/>
                            </p:stCondLst>
                            <p:childTnLst>
                              <p:par>
                                <p:cTn id="14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400"/>
                            </p:stCondLst>
                            <p:childTnLst>
                              <p:par>
                                <p:cTn id="14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6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1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600"/>
                            </p:stCondLst>
                            <p:childTnLst>
                              <p:par>
                                <p:cTn id="15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800"/>
                            </p:stCondLst>
                            <p:childTnLst>
                              <p:par>
                                <p:cTn id="16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200"/>
                            </p:stCondLst>
                            <p:childTnLst>
                              <p:par>
                                <p:cTn id="16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400"/>
                            </p:stCondLst>
                            <p:childTnLst>
                              <p:par>
                                <p:cTn id="17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400"/>
                            </p:stCondLst>
                            <p:childTnLst>
                              <p:par>
                                <p:cTn id="17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400"/>
                            </p:stCondLst>
                            <p:childTnLst>
                              <p:par>
                                <p:cTn id="18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400"/>
                            </p:stCondLst>
                            <p:childTnLst>
                              <p:par>
                                <p:cTn id="185" presetID="9" presetClass="entr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400"/>
                            </p:stCondLst>
                            <p:childTnLst>
                              <p:par>
                                <p:cTn id="18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400"/>
                            </p:stCondLst>
                            <p:childTnLst>
                              <p:par>
                                <p:cTn id="19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400"/>
                            </p:stCondLst>
                            <p:childTnLst>
                              <p:par>
                                <p:cTn id="19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400"/>
                            </p:stCondLst>
                            <p:childTnLst>
                              <p:par>
                                <p:cTn id="201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2600"/>
                            </p:stCondLst>
                            <p:childTnLst>
                              <p:par>
                                <p:cTn id="208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800"/>
                            </p:stCondLst>
                            <p:childTnLst>
                              <p:par>
                                <p:cTn id="215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2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3200"/>
                            </p:stCondLst>
                            <p:childTnLst>
                              <p:par>
                                <p:cTn id="229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3400"/>
                            </p:stCondLst>
                            <p:childTnLst>
                              <p:par>
                                <p:cTn id="23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5" grpId="0" animBg="1" advAuto="0"/>
      <p:bldP spid="139" grpId="0" animBg="1" advAuto="0"/>
      <p:bldP spid="143" grpId="0" animBg="1" advAuto="0"/>
      <p:bldP spid="147" grpId="0" animBg="1" advAuto="0"/>
      <p:bldP spid="151" grpId="0" animBg="1" advAuto="0"/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  <p:bldP spid="160" grpId="0" animBg="1" advAuto="0"/>
      <p:bldP spid="161" grpId="0" animBg="1" advAuto="0"/>
      <p:bldP spid="162" grpId="0" animBg="1" advAuto="0"/>
      <p:bldP spid="163" grpId="0" animBg="1" advAuto="0"/>
      <p:bldP spid="164" grpId="0" animBg="1" advAuto="0"/>
      <p:bldP spid="165" grpId="0" animBg="1" advAuto="0"/>
      <p:bldP spid="166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3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81" grpId="0" animBg="1" advAuto="0"/>
      <p:bldP spid="184" grpId="0" animBg="1" advAuto="0"/>
      <p:bldP spid="189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8" grpId="0" animBg="1" advAuto="0"/>
      <p:bldP spid="201" grpId="0" animBg="1" advAuto="0"/>
      <p:bldP spid="204" grpId="0" animBg="1" advAuto="0"/>
      <p:bldP spid="207" grpId="0" animBg="1" advAuto="0"/>
      <p:bldP spid="210" grpId="0" animBg="1" advAuto="0"/>
      <p:bldP spid="213" grpId="0" animBg="1" advAuto="0"/>
      <p:bldP spid="216" grpId="0" animBg="1" advAuto="0"/>
      <p:bldP spid="217" grpId="0" animBg="1" advAuto="0"/>
      <p:bldP spid="218" grpId="0" animBg="1" advAuto="0"/>
      <p:bldP spid="219" grpId="0" animBg="1" advAuto="0"/>
      <p:bldP spid="220" grpId="0" animBg="1" advAuto="0"/>
      <p:bldP spid="221" grpId="0" animBg="1" advAuto="0"/>
      <p:bldP spid="2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3B7F3A28A1842911455581821A162" ma:contentTypeVersion="3" ma:contentTypeDescription="Create a new document." ma:contentTypeScope="" ma:versionID="b99eba562b564fdffcdcf7ba157dbcb8">
  <xsd:schema xmlns:xsd="http://www.w3.org/2001/XMLSchema" xmlns:xs="http://www.w3.org/2001/XMLSchema" xmlns:p="http://schemas.microsoft.com/office/2006/metadata/properties" xmlns:ns1="http://schemas.microsoft.com/sharepoint/v3" xmlns:ns2="59bc4542-95a4-46f8-a0b1-d1dd263652a2" targetNamespace="http://schemas.microsoft.com/office/2006/metadata/properties" ma:root="true" ma:fieldsID="494fe04f44ec92e107794455929ce918" ns1:_="" ns2:_="">
    <xsd:import namespace="http://schemas.microsoft.com/sharepoint/v3"/>
    <xsd:import namespace="59bc4542-95a4-46f8-a0b1-d1dd263652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dynia"/>
                <xsd:element ref="ns2: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542-95a4-46f8-a0b1-d1dd263652a2" elementFormDefault="qualified">
    <xsd:import namespace="http://schemas.microsoft.com/office/2006/documentManagement/types"/>
    <xsd:import namespace="http://schemas.microsoft.com/office/infopath/2007/PartnerControls"/>
    <xsd:element name="Gdynia" ma:index="10" ma:displayName="Gdynia" ma:default="Gdynia" ma:format="RadioButtons" ma:indexed="true" ma:internalName="Gdynia">
      <xsd:simpleType>
        <xsd:restriction base="dms:Choice">
          <xsd:enumeration value="Gdynia"/>
          <xsd:enumeration value="No Gdynia"/>
        </xsd:restriction>
      </xsd:simpleType>
    </xsd:element>
    <xsd:element name="Presentation" ma:index="11" nillable="true" ma:displayName="Presentation" ma:internalName="Present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59bc4542-95a4-46f8-a0b1-d1dd263652a2" xsi:nil="true"/>
    <Gdynia xmlns="59bc4542-95a4-46f8-a0b1-d1dd263652a2">Gdynia</Gdyni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2A4EED-C957-4A82-B0CF-E5312AA946FE}"/>
</file>

<file path=customXml/itemProps2.xml><?xml version="1.0" encoding="utf-8"?>
<ds:datastoreItem xmlns:ds="http://schemas.openxmlformats.org/officeDocument/2006/customXml" ds:itemID="{81C91FE4-3316-4E32-B5E6-639C0F8C0ED3}"/>
</file>

<file path=customXml/itemProps3.xml><?xml version="1.0" encoding="utf-8"?>
<ds:datastoreItem xmlns:ds="http://schemas.openxmlformats.org/officeDocument/2006/customXml" ds:itemID="{92CD51FF-EA1F-43E6-B832-0124743B1DAF}"/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309</Words>
  <Application>Microsoft Office PowerPoint</Application>
  <PresentationFormat>On-screen Show (4:3)</PresentationFormat>
  <Paragraphs>73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OP &amp; Co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History of Regional Development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Minton David</dc:creator>
  <cp:lastModifiedBy>dminton</cp:lastModifiedBy>
  <cp:revision>18</cp:revision>
  <dcterms:modified xsi:type="dcterms:W3CDTF">2017-10-04T16:51:25Z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0x01010030B3B7F3A28A1842911455581821A162</vt:lpwstr>
  </property>
</Properties>
</file>