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8" r:id="rId6"/>
    <p:sldId id="279" r:id="rId7"/>
    <p:sldId id="300" r:id="rId8"/>
    <p:sldId id="310" r:id="rId9"/>
    <p:sldId id="299" r:id="rId10"/>
    <p:sldId id="278" r:id="rId11"/>
    <p:sldId id="298" r:id="rId12"/>
    <p:sldId id="281" r:id="rId13"/>
    <p:sldId id="273" r:id="rId14"/>
    <p:sldId id="313" r:id="rId15"/>
    <p:sldId id="285" r:id="rId16"/>
    <p:sldId id="282" r:id="rId17"/>
    <p:sldId id="286" r:id="rId18"/>
    <p:sldId id="291" r:id="rId19"/>
    <p:sldId id="290" r:id="rId20"/>
    <p:sldId id="287" r:id="rId21"/>
    <p:sldId id="292" r:id="rId22"/>
    <p:sldId id="288" r:id="rId23"/>
    <p:sldId id="308" r:id="rId24"/>
    <p:sldId id="296" r:id="rId25"/>
    <p:sldId id="272" r:id="rId26"/>
    <p:sldId id="302" r:id="rId27"/>
    <p:sldId id="312" r:id="rId28"/>
    <p:sldId id="293" r:id="rId29"/>
    <p:sldId id="311" r:id="rId30"/>
    <p:sldId id="274" r:id="rId31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4453" autoAdjust="0"/>
  </p:normalViewPr>
  <p:slideViewPr>
    <p:cSldViewPr snapToGrid="0" snapToObjects="1">
      <p:cViewPr varScale="1">
        <p:scale>
          <a:sx n="75" d="100"/>
          <a:sy n="75" d="100"/>
        </p:scale>
        <p:origin x="22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8772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5" cy="498772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r">
              <a:defRPr sz="1200"/>
            </a:lvl1pPr>
          </a:lstStyle>
          <a:p>
            <a:fld id="{49C20A93-AEB3-4191-8A9D-E41001BDCEB2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1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r">
              <a:defRPr sz="1200"/>
            </a:lvl1pPr>
          </a:lstStyle>
          <a:p>
            <a:fld id="{F9207383-4C57-4248-A81D-3D764627F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69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r">
              <a:defRPr sz="1200"/>
            </a:lvl1pPr>
          </a:lstStyle>
          <a:p>
            <a:fld id="{10E31DF5-5311-483B-AB1D-F7D338611821}" type="datetimeFigureOut">
              <a:rPr lang="en-GB" smtClean="0"/>
              <a:pPr/>
              <a:t>08/02/2019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1" tIns="46560" rIns="93121" bIns="465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3121" tIns="46560" rIns="93121" bIns="465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r">
              <a:defRPr sz="1200"/>
            </a:lvl1pPr>
          </a:lstStyle>
          <a:p>
            <a:fld id="{F2C4C6D7-DCB9-4B30-8A1F-3835771343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4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8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5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60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4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45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4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2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88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0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0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6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514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142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65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6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65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90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6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5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81"/>
            <a:ext cx="9170950" cy="3456000"/>
          </a:xfrm>
          <a:prstGeom prst="rect">
            <a:avLst/>
          </a:prstGeom>
        </p:spPr>
      </p:pic>
      <p:pic>
        <p:nvPicPr>
          <p:cNvPr id="9" name="Picture 8" descr="ico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9" y="4187056"/>
            <a:ext cx="7726242" cy="1360420"/>
          </a:xfrm>
          <a:prstGeom prst="rect">
            <a:avLst/>
          </a:prstGeom>
        </p:spPr>
      </p:pic>
      <p:pic>
        <p:nvPicPr>
          <p:cNvPr id="10" name="Picture 9" descr="seup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85" y="5910054"/>
            <a:ext cx="1940967" cy="69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432596"/>
            <a:ext cx="7772400" cy="2033158"/>
          </a:xfrm>
        </p:spPr>
        <p:txBody>
          <a:bodyPr/>
          <a:lstStyle>
            <a:lvl1pPr algn="ctr"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C5E0E-E7E4-4D39-8D4D-61A4CFA5940B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836B-3DA2-4FAE-8B97-9944B1E4A0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DBEF4-75AD-4194-A051-4A2D622F9459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AAF47-CE58-4590-96C0-4F8A31C64F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8040"/>
            <a:ext cx="8229600" cy="447920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9" name="Picture 8" descr="ba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9" y="6595287"/>
            <a:ext cx="9208907" cy="317451"/>
          </a:xfrm>
          <a:prstGeom prst="rect">
            <a:avLst/>
          </a:prstGeom>
        </p:spPr>
      </p:pic>
      <p:pic>
        <p:nvPicPr>
          <p:cNvPr id="11" name="Picture 10" descr="inside ico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84" y="591590"/>
            <a:ext cx="1789231" cy="397821"/>
          </a:xfrm>
          <a:prstGeom prst="rect">
            <a:avLst/>
          </a:prstGeom>
        </p:spPr>
      </p:pic>
      <p:pic>
        <p:nvPicPr>
          <p:cNvPr id="10" name="Picture 9" descr="newb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808"/>
            <a:ext cx="9144000" cy="10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C31EE-DB05-4180-B21B-2A246E7D5E67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112D-A9F2-4AB3-9C10-9B0503019A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0285F-B82F-4F19-BBCF-3CEC72A0F76B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CAE67-4219-4C73-9F6B-08D547B9D2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7BE0A-E232-4D6D-A219-602A8DB1D858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522C1-8003-4A42-9542-D8A668AB3D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F3D81-CE90-443C-A1A7-AC77212DCC96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C405-3F2D-4DC2-91CA-CC5102B873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09294-A5E0-41F0-BC05-F7E37507FDFA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A632-46B8-41F7-BFF4-5A7BC67235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97260-9C8D-4E48-A5C4-3CA2F1056913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9D8CC-5227-48FE-B9DA-B2E24676AD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9765-B570-4D43-9FE0-6D19F186405E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AEFB6-8DAF-4201-BFEF-D30C3F5E9D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55736" cy="103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8041"/>
            <a:ext cx="8229600" cy="421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DC2F79B-6CD3-4497-B436-87B3E9A0290C}" type="datetimeFigureOut">
              <a:rPr lang="en-US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7EEC23-5D92-4652-87D9-D5EB8BFC54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8496"/>
            <a:ext cx="7772400" cy="2033158"/>
          </a:xfrm>
        </p:spPr>
        <p:txBody>
          <a:bodyPr/>
          <a:lstStyle/>
          <a:p>
            <a:r>
              <a:rPr lang="en-US" sz="3200" dirty="0" smtClean="0"/>
              <a:t>Gina McIntyre, CEO</a:t>
            </a:r>
            <a:br>
              <a:rPr lang="en-US" sz="3200" dirty="0" smtClean="0"/>
            </a:br>
            <a:r>
              <a:rPr lang="en-US" sz="3200" dirty="0" smtClean="0"/>
              <a:t>Special EU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Body</a:t>
            </a:r>
            <a:br>
              <a:rPr lang="en-US" sz="3200" dirty="0" smtClean="0"/>
            </a:br>
            <a:r>
              <a:rPr lang="en-US" sz="3200" dirty="0" smtClean="0"/>
              <a:t>European Alliance Group Seminar </a:t>
            </a:r>
            <a:br>
              <a:rPr lang="en-US" sz="3200" dirty="0" smtClean="0"/>
            </a:br>
            <a:r>
              <a:rPr lang="en-US" sz="3200" dirty="0" smtClean="0"/>
              <a:t>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February 2019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5856" y="1836848"/>
            <a:ext cx="7800544" cy="44115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levels of financial support provided to 17 local authorities across NI and Border Counties of Ireland for targeted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 community development projects. 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Up-scaling and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approach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cross border work. </a:t>
            </a:r>
          </a:p>
          <a:p>
            <a:pPr>
              <a:spcBef>
                <a:spcPct val="0"/>
              </a:spcBef>
            </a:pPr>
            <a:endParaRPr lang="en-GB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border working has been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prioritized as a result.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funding viewed as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‘neutral’. 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rounds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longevity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projects. 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200" b="1" dirty="0" smtClean="0">
                <a:solidFill>
                  <a:srgbClr val="1F497D"/>
                </a:solidFill>
              </a:rPr>
              <a:t>    “</a:t>
            </a:r>
            <a:r>
              <a:rPr lang="en-GB" sz="2200" b="1" dirty="0">
                <a:solidFill>
                  <a:srgbClr val="1F497D"/>
                </a:solidFill>
              </a:rPr>
              <a:t>Opened-up mind borders”.</a:t>
            </a:r>
          </a:p>
          <a:p>
            <a:pPr>
              <a:spcBef>
                <a:spcPct val="0"/>
              </a:spcBef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EU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cross border development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1380"/>
            <a:ext cx="8801100" cy="4743720"/>
          </a:xfrm>
        </p:spPr>
        <p:txBody>
          <a:bodyPr/>
          <a:lstStyle/>
          <a:p>
            <a:pPr>
              <a:spcAft>
                <a:spcPct val="650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SEUPB has 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long history of providing opportunities for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cross border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participation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dialogue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through PEACE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&amp; INTERREG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Programmes.</a:t>
            </a:r>
          </a:p>
          <a:p>
            <a:pPr>
              <a:spcAft>
                <a:spcPct val="650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Improved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cross border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public sector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collaboration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ct val="650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Developed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cross border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reconciliation and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understanding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ct val="650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Promoted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joint approaches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social education, training and human resource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development.</a:t>
            </a:r>
          </a:p>
          <a:p>
            <a:pPr>
              <a:spcAft>
                <a:spcPct val="650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Built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 network of relationships (both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cross-community &amp; cross border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>
              <a:spcAft>
                <a:spcPct val="65000"/>
              </a:spcAft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Transparent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decision making. 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500" y="274638"/>
            <a:ext cx="6455736" cy="1032839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Impact </a:t>
            </a:r>
            <a:r>
              <a:rPr lang="en-US" sz="3000" b="1" dirty="0">
                <a:solidFill>
                  <a:schemeClr val="tx2"/>
                </a:solidFill>
              </a:rPr>
              <a:t>of </a:t>
            </a:r>
            <a:r>
              <a:rPr lang="en-US" sz="3000" b="1" dirty="0" smtClean="0">
                <a:solidFill>
                  <a:schemeClr val="tx2"/>
                </a:solidFill>
              </a:rPr>
              <a:t>	EU </a:t>
            </a:r>
            <a:r>
              <a:rPr lang="en-US" sz="3000" b="1" dirty="0" err="1" smtClean="0">
                <a:solidFill>
                  <a:schemeClr val="tx2"/>
                </a:solidFill>
              </a:rPr>
              <a:t>Programmes</a:t>
            </a:r>
            <a:r>
              <a:rPr lang="en-US" sz="3000" b="1" dirty="0" smtClean="0">
                <a:solidFill>
                  <a:schemeClr val="tx2"/>
                </a:solidFill>
              </a:rPr>
              <a:t> on cross border development              </a:t>
            </a:r>
            <a:endParaRPr lang="en-GB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256" y="1549401"/>
            <a:ext cx="8486344" cy="50211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together for the benefit of all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region, which has led to greater dividends.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Benefits include building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better relationships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 areas such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as: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Research,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Environmental protection,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Education,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Health &amp; social care,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Youth and culture.</a:t>
            </a: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Innovative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solutions: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problems and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– joint ownership for mutual benefit.</a:t>
            </a:r>
          </a:p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EU Funding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PEACE and INTERREG delivering on cohesion policy </a:t>
            </a: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316" y="1969052"/>
            <a:ext cx="8558084" cy="65082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Principles of Integrated territorial investment -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place sensitive due to prevailing circumstances.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Partnership approach brought actors at all levels across border together and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developed new relationships and governance structures.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Regional authorities centrally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involved and including reps from business community, government, political reps, agencies – bottom up decisions.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80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PEACE and INTERREG delivering on cohesion policy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8040"/>
            <a:ext cx="7912100" cy="44792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Programme content by </a:t>
            </a:r>
            <a:r>
              <a:rPr lang="en-GB" sz="2700" dirty="0" smtClean="0">
                <a:solidFill>
                  <a:schemeClr val="tx2">
                    <a:lumMod val="75000"/>
                  </a:schemeClr>
                </a:solidFill>
              </a:rPr>
              <a:t>consultation -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focus on </a:t>
            </a:r>
            <a:r>
              <a:rPr lang="en-GB" sz="2700" dirty="0" smtClean="0">
                <a:solidFill>
                  <a:schemeClr val="tx2">
                    <a:lumMod val="75000"/>
                  </a:schemeClr>
                </a:solidFill>
              </a:rPr>
              <a:t>needs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2700" dirty="0" smtClean="0">
                <a:solidFill>
                  <a:schemeClr val="tx2">
                    <a:lumMod val="75000"/>
                  </a:schemeClr>
                </a:solidFill>
              </a:rPr>
              <a:t>also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strengths of the region with </a:t>
            </a:r>
            <a:r>
              <a:rPr lang="en-GB" sz="2700" b="1" dirty="0">
                <a:solidFill>
                  <a:schemeClr val="tx2">
                    <a:lumMod val="75000"/>
                  </a:schemeClr>
                </a:solidFill>
              </a:rPr>
              <a:t>ability to </a:t>
            </a:r>
            <a:r>
              <a:rPr lang="en-GB" sz="2700" b="1" dirty="0" smtClean="0">
                <a:solidFill>
                  <a:schemeClr val="tx2">
                    <a:lumMod val="75000"/>
                  </a:schemeClr>
                </a:solidFill>
              </a:rPr>
              <a:t>grow.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Link between social inclusion and public service </a:t>
            </a:r>
            <a:r>
              <a:rPr lang="en-GB" sz="2700" dirty="0" smtClean="0">
                <a:solidFill>
                  <a:schemeClr val="tx2">
                    <a:lumMod val="75000"/>
                  </a:schemeClr>
                </a:solidFill>
              </a:rPr>
              <a:t>provision, and also a </a:t>
            </a:r>
            <a:r>
              <a:rPr lang="en-GB" sz="2700" b="1" dirty="0" smtClean="0">
                <a:solidFill>
                  <a:schemeClr val="tx2">
                    <a:lumMod val="75000"/>
                  </a:schemeClr>
                </a:solidFill>
              </a:rPr>
              <a:t>factor for economic prosperity of a region.</a:t>
            </a:r>
            <a:endParaRPr lang="en-GB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356" y="1529726"/>
            <a:ext cx="5400244" cy="488145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Contained a number of specific support objectives for cross border development in rural areas, including: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Basic Services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for the Rural Economy Population.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Skilling and Building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The Social Economy Measure.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Renovation and Development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Of Villages and Protection and Conservation Of The Rural Heritage.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Improving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Our Rural Communities. </a:t>
            </a:r>
            <a:endParaRPr lang="en-GB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PEACE Programmes on cross border development 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34" y="1968500"/>
            <a:ext cx="2565003" cy="20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756" y="1460501"/>
            <a:ext cx="5209744" cy="50211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‘Shared space’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used to help renew towns and villages and support social cohesion. </a:t>
            </a:r>
          </a:p>
          <a:p>
            <a:pPr marL="0" indent="0">
              <a:spcBef>
                <a:spcPct val="0"/>
              </a:spcBef>
              <a:buNone/>
            </a:pP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Termon project: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PEACE III regeneration project in the villages of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Pettigo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(Donegal) and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Tullyhommon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(Fermanagh). Area suffered serious under-investment as a result of the conflict/troubles.</a:t>
            </a: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involved the: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a new Riverside walkway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uniting both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villages.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Refurbishment of the Methodist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Hall in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Tullyhommon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Building of a 22,000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sq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ft. community space and a new playgroup building.   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PEACE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cross border development 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88" t="25679" r="27014" b="27721"/>
          <a:stretch/>
        </p:blipFill>
        <p:spPr>
          <a:xfrm>
            <a:off x="5375890" y="1806577"/>
            <a:ext cx="3603009" cy="2343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500" y="4303418"/>
            <a:ext cx="370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Termon centre which acts as a focus for cross border and cross-community development.</a:t>
            </a:r>
            <a:endParaRPr lang="en-GB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860" y="1598148"/>
            <a:ext cx="5580455" cy="4742032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  <a:buClr>
                <a:srgbClr val="0E2B8E"/>
              </a:buClr>
              <a:buNone/>
              <a:defRPr/>
            </a:pPr>
            <a:endParaRPr lang="en-GB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Clr>
                <a:srgbClr val="0E2B8E"/>
              </a:buClr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IV €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1.2m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funded ‘Regional Level’ project to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tackle rural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 and sectarianism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non-formal education settings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eaLnBrk="0" hangingPunct="0">
              <a:spcBef>
                <a:spcPts val="0"/>
              </a:spcBef>
              <a:buClr>
                <a:srgbClr val="0E2B8E"/>
              </a:buClr>
              <a:buNone/>
              <a:defRPr/>
            </a:pP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Clr>
                <a:srgbClr val="0E2B8E"/>
              </a:buClr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help both parents and young people to challenge attitudes and perceptions.   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0E2B8E"/>
              </a:buClr>
              <a:buNone/>
              <a:defRPr/>
            </a:pP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Clr>
                <a:srgbClr val="0E2B8E"/>
              </a:buClr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will:</a:t>
            </a:r>
          </a:p>
          <a:p>
            <a:pPr lvl="1" eaLnBrk="0" hangingPunct="0">
              <a:spcBef>
                <a:spcPct val="40000"/>
              </a:spcBef>
              <a:buClr>
                <a:srgbClr val="0E2B8E"/>
              </a:buClr>
              <a:buFont typeface="Courier New" panose="02070309020205020404" pitchFamily="49" charset="0"/>
              <a:buChar char="o"/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rural settings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(pre-school, day care &amp; after schools)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and the border counties of Ireland. </a:t>
            </a:r>
          </a:p>
          <a:p>
            <a:pPr lvl="1" eaLnBrk="0" hangingPunct="0">
              <a:spcBef>
                <a:spcPct val="40000"/>
              </a:spcBef>
              <a:buClr>
                <a:srgbClr val="0E2B8E"/>
              </a:buClr>
              <a:buFont typeface="Courier New" panose="02070309020205020404" pitchFamily="49" charset="0"/>
              <a:buChar char="o"/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children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to 12 years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cross-community basis.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ct val="40000"/>
              </a:spcBef>
              <a:buClr>
                <a:srgbClr val="0E2B8E"/>
              </a:buClr>
              <a:buFont typeface="Courier New" panose="02070309020205020404" pitchFamily="49" charset="0"/>
              <a:buChar char="o"/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also engage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parents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programme of awareness and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relations.</a:t>
            </a:r>
          </a:p>
          <a:p>
            <a:endParaRPr lang="en-US" dirty="0"/>
          </a:p>
        </p:txBody>
      </p:sp>
      <p:pic>
        <p:nvPicPr>
          <p:cNvPr id="10" name="Picture 9" descr="seup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38" y="5830184"/>
            <a:ext cx="1940967" cy="6981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878105"/>
            <a:ext cx="3136590" cy="2091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99" y="374986"/>
            <a:ext cx="60062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 eaLnBrk="0" hangingPunct="0">
              <a:spcBef>
                <a:spcPct val="40000"/>
              </a:spcBef>
              <a:buClr>
                <a:srgbClr val="0E2B8E"/>
              </a:buClr>
              <a:buNone/>
              <a:defRPr/>
            </a:pPr>
            <a:r>
              <a:rPr lang="en-GB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PEACE Programme on cross border development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0" y="3969164"/>
            <a:ext cx="3136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uses puppets and structured learning classes to teach young people about different religions and cultures. </a:t>
            </a:r>
            <a:endParaRPr lang="en-GB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495" y="1663699"/>
            <a:ext cx="7013145" cy="488145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Contained a number of specific cross border support objectives, including: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Integrated Local Development Strategies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(Total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Allocation €69.01m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riority offered assistance to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SMEs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and other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enterprises (particularly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those in rural and isolated areas peripheral to their national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economies) to exploit new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market and educational linkages through ICT.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Priority created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sustainable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cross border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rural economy development opportunities and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added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value to existing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agri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-based and natural resource based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enterprises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" y="259697"/>
            <a:ext cx="7013145" cy="1032839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Programme on cross border development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 r="33743"/>
          <a:stretch/>
        </p:blipFill>
        <p:spPr>
          <a:xfrm>
            <a:off x="6912936" y="1954212"/>
            <a:ext cx="1952360" cy="13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25599"/>
            <a:ext cx="6340045" cy="505460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‘Rural Development Initiative’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(Value: 13.5m) a number of specific support objectives:</a:t>
            </a:r>
          </a:p>
          <a:p>
            <a:pPr marL="0" indent="0">
              <a:spcBef>
                <a:spcPct val="0"/>
              </a:spcBef>
              <a:buNone/>
            </a:pPr>
            <a:endParaRPr lang="en-GB" sz="19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This support was used to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impact on the </a:t>
            </a:r>
            <a:r>
              <a:rPr lang="en-GB" sz="1900" b="1" dirty="0">
                <a:solidFill>
                  <a:schemeClr val="tx2">
                    <a:lumMod val="75000"/>
                  </a:schemeClr>
                </a:solidFill>
              </a:rPr>
              <a:t>problems of </a:t>
            </a:r>
            <a:r>
              <a:rPr lang="en-GB" sz="1900" b="1" dirty="0" err="1">
                <a:solidFill>
                  <a:schemeClr val="tx2">
                    <a:lumMod val="75000"/>
                  </a:schemeClr>
                </a:solidFill>
              </a:rPr>
              <a:t>peripherality</a:t>
            </a:r>
            <a:r>
              <a:rPr lang="en-GB" sz="19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rural communities, particularly in border areas on a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cross border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basis. </a:t>
            </a:r>
            <a:endParaRPr lang="en-GB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GB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It </a:t>
            </a:r>
            <a:r>
              <a:rPr lang="en-GB" sz="1900" b="1" dirty="0" smtClean="0">
                <a:solidFill>
                  <a:schemeClr val="tx2">
                    <a:lumMod val="75000"/>
                  </a:schemeClr>
                </a:solidFill>
              </a:rPr>
              <a:t>provided support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for projects that provided 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asic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services for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the rural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economy and population; </a:t>
            </a:r>
            <a:r>
              <a:rPr lang="en-GB" sz="1900" b="1" dirty="0" smtClean="0">
                <a:solidFill>
                  <a:schemeClr val="tx2">
                    <a:lumMod val="75000"/>
                  </a:schemeClr>
                </a:solidFill>
              </a:rPr>
              <a:t>encouraged </a:t>
            </a:r>
            <a:r>
              <a:rPr lang="en-GB" sz="1900" b="1" dirty="0">
                <a:solidFill>
                  <a:schemeClr val="tx2">
                    <a:lumMod val="75000"/>
                  </a:schemeClr>
                </a:solidFill>
              </a:rPr>
              <a:t>tourist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and craft activities; </a:t>
            </a:r>
            <a:r>
              <a:rPr lang="en-GB" sz="1900" b="1" dirty="0" smtClean="0">
                <a:solidFill>
                  <a:schemeClr val="tx2">
                    <a:lumMod val="75000"/>
                  </a:schemeClr>
                </a:solidFill>
              </a:rPr>
              <a:t>renovated &amp; developed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villages; as well as provided </a:t>
            </a:r>
            <a:r>
              <a:rPr lang="en-GB" sz="1900" b="1" dirty="0">
                <a:solidFill>
                  <a:schemeClr val="tx2">
                    <a:lumMod val="75000"/>
                  </a:schemeClr>
                </a:solidFill>
              </a:rPr>
              <a:t>protection </a:t>
            </a:r>
            <a:r>
              <a:rPr lang="en-GB" sz="1900" b="1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sz="1900" b="1" dirty="0">
                <a:solidFill>
                  <a:schemeClr val="tx2">
                    <a:lumMod val="75000"/>
                  </a:schemeClr>
                </a:solidFill>
              </a:rPr>
              <a:t>conservation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of the rural </a:t>
            </a:r>
            <a:r>
              <a:rPr lang="en-GB" sz="1900" dirty="0" smtClean="0">
                <a:solidFill>
                  <a:schemeClr val="tx2">
                    <a:lumMod val="75000"/>
                  </a:schemeClr>
                </a:solidFill>
              </a:rPr>
              <a:t>heritage.  </a:t>
            </a:r>
            <a:r>
              <a:rPr lang="en-GB" sz="2000" dirty="0"/>
              <a:t>	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912936" cy="1032839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Programme on cross border development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 r="31129"/>
          <a:stretch/>
        </p:blipFill>
        <p:spPr>
          <a:xfrm>
            <a:off x="6451600" y="1928812"/>
            <a:ext cx="2410781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What is the role of the SEUPB?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5900" y="1781040"/>
            <a:ext cx="5359400" cy="4479205"/>
          </a:xfrm>
        </p:spPr>
        <p:txBody>
          <a:bodyPr/>
          <a:lstStyle/>
          <a:p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anage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cross-border EU Structural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Fund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programmes in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Northern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Ireland, the Border Region of Ireland, and parts of Western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Scotland, specifically:</a:t>
            </a:r>
          </a:p>
          <a:p>
            <a:pPr marL="0" lvl="0" indent="0"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The European Union’s Programme for Peace and Reconciliation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PEACE);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European Union’s c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ross border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Programme for Territorial Cooperation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INTERREG A).  </a:t>
            </a:r>
          </a:p>
          <a:p>
            <a:pPr marL="457200" lvl="1" indent="0">
              <a:buNone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addition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, the SEUPB facilitates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project participation in the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INTERREG V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B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Transnational,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as well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INTERREG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VC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Interregional Programmes.</a:t>
            </a:r>
          </a:p>
          <a:p>
            <a:endParaRPr lang="en-GB" sz="1800" dirty="0" smtClean="0">
              <a:solidFill>
                <a:srgbClr val="1F497D"/>
              </a:solidFill>
            </a:endParaRPr>
          </a:p>
          <a:p>
            <a:endParaRPr lang="en-GB" sz="1800" dirty="0">
              <a:solidFill>
                <a:srgbClr val="1F497D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869939"/>
            <a:ext cx="2832100" cy="42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12" y="1447801"/>
            <a:ext cx="5908244" cy="50211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IVA Programme had a strong focus on cross border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Development.</a:t>
            </a:r>
          </a:p>
          <a:p>
            <a:pPr marL="0" indent="0">
              <a:spcBef>
                <a:spcPct val="0"/>
              </a:spcBef>
              <a:buNone/>
            </a:pP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Uplands Project: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IVA cross border development project designed to provide sustainable tourism in remote rural cross border locations, (which would otherwise not attract significant visitor numbers). </a:t>
            </a: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involved the: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outdoor access, recreational and amenity infrastructure in Fermanagh, Cavan, Leitrim and Sligo.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and enhanced aspects of the Marble Arch Caves Global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Geopark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the development and refurbishment of strategic walking routes, trails and other countryside recreational opportunities.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funding on cross border development 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167" t="29111" r="45138" b="25448"/>
          <a:stretch/>
        </p:blipFill>
        <p:spPr>
          <a:xfrm>
            <a:off x="5902756" y="1803400"/>
            <a:ext cx="2987244" cy="24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3324" y="1447801"/>
            <a:ext cx="7917588" cy="50211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Harnessing Natural Resources Project: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€3m  cross border development project designed to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rural regeneration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central border area. </a:t>
            </a:r>
          </a:p>
          <a:p>
            <a:pPr>
              <a:spcBef>
                <a:spcPct val="0"/>
              </a:spcBef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delivered 26 different projects based in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Cavan, Fermanagh and Leitrim,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six central themes.</a:t>
            </a:r>
          </a:p>
          <a:p>
            <a:pPr>
              <a:spcBef>
                <a:spcPct val="0"/>
              </a:spcBef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aimed to: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the nature based tourism potential of the region;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visitor numbers;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jobs;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 long-term strategic approach to all investment;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cross-border tourism; and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local communities to support sustainable development. </a:t>
            </a: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funding on cross border development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908" y="1307476"/>
            <a:ext cx="5711292" cy="525842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Farming Across Borders Project: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of offering family farms as a form of social service.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‘Rural Development’ initiative. </a:t>
            </a:r>
            <a:endParaRPr lang="en-GB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 provides disadvantaged groups of people the opportunity for inclusion. </a:t>
            </a:r>
          </a:p>
          <a:p>
            <a:pPr marL="0" indent="0">
              <a:spcBef>
                <a:spcPct val="0"/>
              </a:spcBef>
              <a:buNone/>
            </a:pPr>
            <a:endParaRPr lang="en-GB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proven to increase their self-esteem and improve their health and well-being. </a:t>
            </a: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20 farm-based pilot projects in rural areas on a cross border basis.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 network of farmers and health/social care personnel.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awareness of the benefits of social farming. 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funding on cross border development 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722628"/>
            <a:ext cx="3086100" cy="21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INTERREG Programme    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708" t="23086" r="33889" b="22592"/>
          <a:stretch/>
        </p:blipFill>
        <p:spPr>
          <a:xfrm>
            <a:off x="0" y="12094"/>
            <a:ext cx="9144000" cy="66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6760" y="1604224"/>
            <a:ext cx="7098439" cy="50211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INTERREG funding on cross border development</a:t>
            </a:r>
            <a:endParaRPr lang="en-GB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6760" y="1763612"/>
            <a:ext cx="8927240" cy="47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Innovation: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1,408 </a:t>
            </a:r>
            <a:r>
              <a:rPr lang="en-GB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SME’s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support on a cross-border basis. 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Innovation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 enterprises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one-to-one innovation advice. 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Environment: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4,500 hectares of habitats restored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better conservation status. 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Environment: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people benefiting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improved wastewater treatment. 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Social Care: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number of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‘episodes of care’ for over 57,000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on a cross border basis.  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Transport: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over </a:t>
            </a:r>
            <a:r>
              <a:rPr lang="en-GB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80km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new cross border greenways.</a:t>
            </a:r>
          </a:p>
          <a:p>
            <a:pPr>
              <a:spcBef>
                <a:spcPct val="0"/>
              </a:spcBef>
            </a:pPr>
            <a:r>
              <a:rPr lang="en-GB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Transport: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cross border, multi-modal transport hub. </a:t>
            </a:r>
          </a:p>
          <a:p>
            <a:pPr>
              <a:spcBef>
                <a:spcPct val="0"/>
              </a:spcBef>
            </a:pP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GB" sz="16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GB" sz="16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GB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Benefits of EU funding and working cross border </a:t>
            </a: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1982" y="1774624"/>
            <a:ext cx="8453718" cy="47023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Up-scaling and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approach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cross-border work, mainstreamed, it just makes sense to help each other.</a:t>
            </a:r>
          </a:p>
          <a:p>
            <a:pPr>
              <a:spcBef>
                <a:spcPct val="0"/>
              </a:spcBef>
            </a:pP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800" dirty="0">
                <a:solidFill>
                  <a:srgbClr val="1F497D">
                    <a:lumMod val="75000"/>
                  </a:srgbClr>
                </a:solidFill>
              </a:rPr>
              <a:t>Programmes became a </a:t>
            </a:r>
            <a:r>
              <a:rPr lang="en-GB" sz="1800" b="1" dirty="0">
                <a:solidFill>
                  <a:srgbClr val="1F497D">
                    <a:lumMod val="75000"/>
                  </a:srgbClr>
                </a:solidFill>
              </a:rPr>
              <a:t>valuable part of the regional policy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</a:rPr>
              <a:t>approach and funding gets spent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and trust,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of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for the benefit of all in the region with greater dividends.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Benefits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include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building better relationships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 areas such as research, security, environmental issues, education and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culture. 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Delivery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of essential services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in a more cost effective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manner i.e. critical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mass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srgbClr val="1F497D">
                    <a:lumMod val="75000"/>
                  </a:srgbClr>
                </a:solidFill>
              </a:rPr>
              <a:t>SMEs </a:t>
            </a:r>
            <a:r>
              <a:rPr lang="en-GB" sz="1800" b="1" dirty="0">
                <a:solidFill>
                  <a:srgbClr val="1F497D">
                    <a:lumMod val="75000"/>
                  </a:srgbClr>
                </a:solidFill>
              </a:rPr>
              <a:t>work together </a:t>
            </a:r>
            <a:r>
              <a:rPr lang="en-GB" sz="1800" dirty="0">
                <a:solidFill>
                  <a:srgbClr val="1F497D">
                    <a:lumMod val="75000"/>
                  </a:srgbClr>
                </a:solidFill>
              </a:rPr>
              <a:t>not compete against each other.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Benefits of EU funding and working cross border </a:t>
            </a: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93740"/>
            <a:ext cx="8851900" cy="4479205"/>
          </a:xfrm>
        </p:spPr>
        <p:txBody>
          <a:bodyPr/>
          <a:lstStyle/>
          <a:p>
            <a:pPr lvl="0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rogrammes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provide for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integrated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development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between neighbouring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MSs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 the border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region -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practical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cooperation required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e.g. environment.</a:t>
            </a:r>
          </a:p>
          <a:p>
            <a:pPr lvl="0"/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Unlock competitiveness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potential for industrial and cultural activities and growth related to human and social capital Needs new investment to achieve potential</a:t>
            </a:r>
          </a:p>
          <a:p>
            <a:pPr marL="0" lvl="0" indent="0">
              <a:buNone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Solutions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to social economic or environmental issues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in sectors such as education tourism job opportunities, mobility, medical services, cultural and heritage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Focus on cooperation /shared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ownership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centres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of innovation for example universities, and allow for exchange of knowledge and access to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experts.</a:t>
            </a:r>
          </a:p>
          <a:p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Local level knows what they need/ a bottom up approach engaging with all levels up to government- building capacity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Place based sensitivity- ownership.</a:t>
            </a:r>
            <a:endParaRPr lang="en-GB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>
                    <a:lumMod val="75000"/>
                  </a:schemeClr>
                </a:solidFill>
              </a:rPr>
              <a:t>EU Programmes developed cross border relations</a:t>
            </a:r>
            <a:endParaRPr lang="en-G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4540"/>
            <a:ext cx="8775700" cy="445466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Knowledge economy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– free movement, student academics, researchers, artists, recognised qualifications.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Research between Universities/Institutions will affect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quality of education.</a:t>
            </a:r>
          </a:p>
          <a:p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Border Institutions will be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hit worst.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NI/Ireland worked so well together they could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access grants in each jurisdiction.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89877"/>
            <a:ext cx="6455736" cy="1032839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accent1">
                    <a:lumMod val="50000"/>
                  </a:schemeClr>
                </a:solidFill>
              </a:rPr>
              <a:t>Future Programmes and cross border development </a:t>
            </a:r>
            <a:endParaRPr lang="en-GB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68" y="1466580"/>
            <a:ext cx="8329132" cy="47975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Future </a:t>
            </a:r>
            <a:r>
              <a:rPr lang="en-GB" sz="2600" b="1" dirty="0">
                <a:solidFill>
                  <a:schemeClr val="tx2">
                    <a:lumMod val="75000"/>
                  </a:schemeClr>
                </a:solidFill>
              </a:rPr>
              <a:t>PEACE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</a:rPr>
              <a:t>Plus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Programme – Commitments provided by EU, Irish and UK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Governments.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</a:rPr>
              <a:t>Combination </a:t>
            </a:r>
            <a:r>
              <a:rPr lang="en-GB" sz="2600" b="1" dirty="0">
                <a:solidFill>
                  <a:schemeClr val="tx2">
                    <a:lumMod val="75000"/>
                  </a:schemeClr>
                </a:solidFill>
              </a:rPr>
              <a:t>of peace and reconciliation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, economic and social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priorities.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600" b="1" dirty="0">
                <a:solidFill>
                  <a:schemeClr val="tx2">
                    <a:lumMod val="75000"/>
                  </a:schemeClr>
                </a:solidFill>
              </a:rPr>
              <a:t>Vehicle to maintain cross border cooperation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and to develop and sustain rural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communities.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  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Flight map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PEACE </a:t>
            </a:r>
            <a:r>
              <a:rPr lang="en-US" sz="3000" b="1" dirty="0" err="1" smtClean="0">
                <a:solidFill>
                  <a:schemeClr val="tx2"/>
                </a:solidFill>
              </a:rPr>
              <a:t>Programme</a:t>
            </a:r>
            <a:r>
              <a:rPr lang="en-US" sz="3000" b="1" dirty="0" smtClean="0">
                <a:solidFill>
                  <a:schemeClr val="tx2"/>
                </a:solidFill>
              </a:rPr>
              <a:t> Overview 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900" y="1704840"/>
            <a:ext cx="4483100" cy="470866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PEACE Programme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EU’s positive response to the Northern Ireland peace process. Unique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programme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across all member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states: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PEACE I (1995) –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Addressed the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immediate legacy of the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conflict.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PEACE II (2000) –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Reinforced progress through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economic development and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cross border co-operation.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PEACE III (2007) –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Reinforcing progress by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promoting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reconciliation.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PEACE IV (2014)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– Renewed focus on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children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young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people.</a:t>
            </a:r>
            <a:endParaRPr lang="en-GB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6" y="1937441"/>
            <a:ext cx="3924187" cy="2616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9155" y="4592981"/>
            <a:ext cx="397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AMPLIFY: </a:t>
            </a:r>
            <a:r>
              <a:rPr lang="en-GB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Young people development project funded under the PEACE IV Programme. </a:t>
            </a:r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81"/>
            <a:ext cx="9170950" cy="3456000"/>
          </a:xfrm>
          <a:prstGeom prst="rect">
            <a:avLst/>
          </a:prstGeom>
        </p:spPr>
      </p:pic>
      <p:pic>
        <p:nvPicPr>
          <p:cNvPr id="5" name="Picture 4" descr="ic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9" y="4187056"/>
            <a:ext cx="7726242" cy="1360420"/>
          </a:xfrm>
          <a:prstGeom prst="rect">
            <a:avLst/>
          </a:prstGeom>
        </p:spPr>
      </p:pic>
      <p:pic>
        <p:nvPicPr>
          <p:cNvPr id="6" name="Picture 5" descr="seup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85" y="5910054"/>
            <a:ext cx="1940967" cy="698183"/>
          </a:xfrm>
          <a:prstGeom prst="rect">
            <a:avLst/>
          </a:prstGeom>
        </p:spPr>
      </p:pic>
      <p:pic>
        <p:nvPicPr>
          <p:cNvPr id="8" name="Picture 7" descr="Stars half rig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99" y="1441161"/>
            <a:ext cx="1223704" cy="1999078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107814" y="1604792"/>
            <a:ext cx="88946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4" b="17499"/>
          <a:stretch/>
        </p:blipFill>
        <p:spPr>
          <a:xfrm>
            <a:off x="6117383" y="-21030"/>
            <a:ext cx="2891431" cy="10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PEACE </a:t>
            </a:r>
            <a:r>
              <a:rPr lang="en-US" sz="3000" b="1" dirty="0" err="1" smtClean="0">
                <a:solidFill>
                  <a:schemeClr val="tx2"/>
                </a:solidFill>
              </a:rPr>
              <a:t>Programme</a:t>
            </a:r>
            <a:r>
              <a:rPr lang="en-US" sz="3000" b="1" dirty="0" smtClean="0">
                <a:solidFill>
                  <a:schemeClr val="tx2"/>
                </a:solidFill>
              </a:rPr>
              <a:t> Overview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55600" y="1767709"/>
            <a:ext cx="4191000" cy="44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65000"/>
              </a:spcAft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PEACE I – IV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(1995-2020) total investment of </a:t>
            </a:r>
            <a:r>
              <a:rPr lang="en-GB" sz="1800" b="1" u="sng" dirty="0" smtClean="0">
                <a:solidFill>
                  <a:schemeClr val="tx2">
                    <a:lumMod val="75000"/>
                  </a:schemeClr>
                </a:solidFill>
              </a:rPr>
              <a:t>€2.26 billion.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ct val="65000"/>
              </a:spcAft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Supported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hundreds of thousands of projects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to promote peace and stability within the region.</a:t>
            </a:r>
          </a:p>
          <a:p>
            <a:pPr>
              <a:spcAft>
                <a:spcPct val="65000"/>
              </a:spcAft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PEACE III examples: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6,999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receive trauma counselling,</a:t>
            </a:r>
          </a:p>
          <a:p>
            <a:pPr lvl="1">
              <a:spcBef>
                <a:spcPts val="0"/>
              </a:spcBef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189,007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attended anti-sectarian/racism events, </a:t>
            </a:r>
          </a:p>
          <a:p>
            <a:pPr lvl="1">
              <a:spcBef>
                <a:spcPts val="0"/>
              </a:spcBef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25,429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attended conflict resolution training.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054" y="1767709"/>
            <a:ext cx="4017612" cy="3011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6154" y="4918292"/>
            <a:ext cx="401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65000"/>
              </a:spcAft>
              <a:buFont typeface="Arial" pitchFamily="34" charset="0"/>
              <a:buNone/>
            </a:pPr>
            <a:r>
              <a:rPr lang="en-GB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PEACE: </a:t>
            </a:r>
            <a:r>
              <a:rPr lang="en-GB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border </a:t>
            </a:r>
            <a:r>
              <a:rPr lang="en-GB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for Border Region of Ireland and Northern Ireland.</a:t>
            </a:r>
            <a:endParaRPr lang="en-IE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7300" cy="1032839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History of the INTERREG Programmes   </a:t>
            </a: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908040"/>
            <a:ext cx="4749800" cy="44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European Territorial Cooperation, better known as INTERREG, aims to promote greater territorial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cohesion.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VA is one of </a:t>
            </a:r>
            <a:r>
              <a:rPr lang="en-GB" sz="1800" b="1" u="sng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60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such programmes across all 28 Member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States.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Created to support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cross border cooperation: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IA (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1990-1993)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IIA (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1994-1999)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IIIA (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2000-2006)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IVA (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2007-2013)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INTERREG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VA (2014-2020)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58" y="1908040"/>
            <a:ext cx="2727921" cy="40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7300" cy="1032839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INTERREG Programme Benefits </a:t>
            </a: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5939" y="1936567"/>
            <a:ext cx="5304658" cy="43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ct val="65000"/>
              </a:spcAft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IA –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1991-2020)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investment of </a:t>
            </a:r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b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1.1bn</a:t>
            </a:r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ct val="650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Scotland included since 2007. Innovative aspect and additional important institutions.  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65000"/>
              </a:spcAf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tens of thousands of projects to build a sustainable and prosperous cross-border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65000"/>
              </a:spcAf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IVA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3,552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supported,</a:t>
            </a:r>
          </a:p>
          <a:p>
            <a:pPr marL="342900" indent="-342900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954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jobs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created,</a:t>
            </a:r>
          </a:p>
          <a:p>
            <a:pPr marL="342900" indent="-342900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21,741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beneficiaries in health, rural development, enterprise and tourism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72" y="1936567"/>
            <a:ext cx="3097649" cy="28943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0066" y="4974250"/>
            <a:ext cx="3172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INTERREG: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border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for Northern Ireland, Border Region of Ireland and Western Scotland.</a:t>
            </a:r>
            <a:endParaRPr lang="en-IE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 smtClean="0">
                <a:solidFill>
                  <a:schemeClr val="tx2">
                    <a:lumMod val="75000"/>
                  </a:schemeClr>
                </a:solidFill>
              </a:rPr>
              <a:t>Challenges to this cross border region</a:t>
            </a:r>
            <a:endParaRPr lang="en-G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89385"/>
            <a:ext cx="8521700" cy="4769851"/>
          </a:xfrm>
        </p:spPr>
        <p:txBody>
          <a:bodyPr/>
          <a:lstStyle/>
          <a:p>
            <a:endParaRPr lang="en-GB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Similar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to many regions across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Europe: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Socio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economic differences,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physical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obstacles in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terrain, institutional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obstacles (legal and administrative including labour mobility),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cultural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obstacles (trust, culture and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language).</a:t>
            </a:r>
          </a:p>
          <a:p>
            <a:pPr marL="0" indent="0"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Neither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cheap manufacturing costs nor extravagantly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innovative or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productive.</a:t>
            </a:r>
          </a:p>
          <a:p>
            <a:pPr marL="0" indent="0"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Economically fragile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region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(pre -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Brexit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Population / demographics. 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b="1" dirty="0">
                <a:solidFill>
                  <a:schemeClr val="tx2">
                    <a:lumMod val="75000"/>
                  </a:schemeClr>
                </a:solidFill>
              </a:rPr>
              <a:t>Challenges to this cross border region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31840"/>
            <a:ext cx="8572500" cy="4479205"/>
          </a:xfrm>
        </p:spPr>
        <p:txBody>
          <a:bodyPr/>
          <a:lstStyle/>
          <a:p>
            <a:pPr lvl="0"/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Labour markets: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stagnant employment creation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Long-term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unemployment: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loss of jobs and limited potential. </a:t>
            </a: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Education levels are lower: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Border regions under preforming in relation to national economy GDP per head. </a:t>
            </a: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Depressed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 connectivity. </a:t>
            </a:r>
          </a:p>
          <a:p>
            <a:pPr lvl="0"/>
            <a:endParaRPr lang="en-GB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Transport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infrastructure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– question over how much this will improve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rural issues.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20800" y="274638"/>
            <a:ext cx="5592763" cy="1033462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Cross border Impact of PEACE &amp; INTERREG  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1300" y="1751716"/>
            <a:ext cx="4778376" cy="470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65000"/>
              </a:spcAft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Since 2007 SEUPB has managed funding to projects of cross border benefit in a wide-range of sectors: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Enterprise &amp; Tourism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Health &amp; Social Care 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Public Sector Collaboration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Rural Development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Energy &amp; Environment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Roads &amp; Transport</a:t>
            </a:r>
          </a:p>
          <a:p>
            <a:pPr lvl="1">
              <a:spcAft>
                <a:spcPct val="650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Telecommunications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751716"/>
            <a:ext cx="2981447" cy="39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59bc4542-95a4-46f8-a0b1-d1dd263652a2" xsi:nil="true"/>
    <Gdynia xmlns="59bc4542-95a4-46f8-a0b1-d1dd263652a2">Gdynia</Gdyni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3B7F3A28A1842911455581821A162" ma:contentTypeVersion="3" ma:contentTypeDescription="Create a new document." ma:contentTypeScope="" ma:versionID="b99eba562b564fdffcdcf7ba157dbcb8">
  <xsd:schema xmlns:xsd="http://www.w3.org/2001/XMLSchema" xmlns:xs="http://www.w3.org/2001/XMLSchema" xmlns:p="http://schemas.microsoft.com/office/2006/metadata/properties" xmlns:ns1="http://schemas.microsoft.com/sharepoint/v3" xmlns:ns2="59bc4542-95a4-46f8-a0b1-d1dd263652a2" targetNamespace="http://schemas.microsoft.com/office/2006/metadata/properties" ma:root="true" ma:fieldsID="494fe04f44ec92e107794455929ce918" ns1:_="" ns2:_="">
    <xsd:import namespace="http://schemas.microsoft.com/sharepoint/v3"/>
    <xsd:import namespace="59bc4542-95a4-46f8-a0b1-d1dd263652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dynia"/>
                <xsd:element ref="ns2: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542-95a4-46f8-a0b1-d1dd263652a2" elementFormDefault="qualified">
    <xsd:import namespace="http://schemas.microsoft.com/office/2006/documentManagement/types"/>
    <xsd:import namespace="http://schemas.microsoft.com/office/infopath/2007/PartnerControls"/>
    <xsd:element name="Gdynia" ma:index="10" ma:displayName="Gdynia" ma:default="Gdynia" ma:format="RadioButtons" ma:indexed="true" ma:internalName="Gdynia">
      <xsd:simpleType>
        <xsd:restriction base="dms:Choice">
          <xsd:enumeration value="Gdynia"/>
          <xsd:enumeration value="No Gdynia"/>
        </xsd:restriction>
      </xsd:simpleType>
    </xsd:element>
    <xsd:element name="Presentation" ma:index="11" nillable="true" ma:displayName="Presentation" ma:internalName="Present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00E20-5C40-472E-811B-8C6612A197F9}"/>
</file>

<file path=customXml/itemProps2.xml><?xml version="1.0" encoding="utf-8"?>
<ds:datastoreItem xmlns:ds="http://schemas.openxmlformats.org/officeDocument/2006/customXml" ds:itemID="{FA1F1EC0-E61A-46E2-887C-837DEEB61E97}"/>
</file>

<file path=customXml/itemProps3.xml><?xml version="1.0" encoding="utf-8"?>
<ds:datastoreItem xmlns:ds="http://schemas.openxmlformats.org/officeDocument/2006/customXml" ds:itemID="{68C8E941-C55B-4DAE-BE43-B4082850547A}"/>
</file>

<file path=docProps/app.xml><?xml version="1.0" encoding="utf-8"?>
<Properties xmlns="http://schemas.openxmlformats.org/officeDocument/2006/extended-properties" xmlns:vt="http://schemas.openxmlformats.org/officeDocument/2006/docPropsVTypes">
  <TotalTime>20137</TotalTime>
  <Words>2042</Words>
  <Application>Microsoft Office PowerPoint</Application>
  <PresentationFormat>On-screen Show (4:3)</PresentationFormat>
  <Paragraphs>358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PGothic</vt:lpstr>
      <vt:lpstr>Arial</vt:lpstr>
      <vt:lpstr>Calibri</vt:lpstr>
      <vt:lpstr>Courier New</vt:lpstr>
      <vt:lpstr>Office Theme</vt:lpstr>
      <vt:lpstr>Gina McIntyre, CEO Special EU Programmes Body European Alliance Group Seminar  11th February 2019  </vt:lpstr>
      <vt:lpstr>What is the role of the SEUPB? </vt:lpstr>
      <vt:lpstr>PEACE Programme Overview  </vt:lpstr>
      <vt:lpstr>PEACE Programme Overview </vt:lpstr>
      <vt:lpstr>History of the INTERREG Programmes   </vt:lpstr>
      <vt:lpstr>INTERREG Programme Benefits </vt:lpstr>
      <vt:lpstr>Challenges to this cross border region</vt:lpstr>
      <vt:lpstr>Challenges to this cross border region</vt:lpstr>
      <vt:lpstr>Cross border Impact of PEACE &amp; INTERREG   </vt:lpstr>
      <vt:lpstr>Impact of EU Programmes on cross border development </vt:lpstr>
      <vt:lpstr>Impact of  EU Programmes on cross border development              </vt:lpstr>
      <vt:lpstr>Impact of EU Funding Programmes   </vt:lpstr>
      <vt:lpstr>PEACE and INTERREG delivering on cohesion policy </vt:lpstr>
      <vt:lpstr>PEACE and INTERREG delivering on cohesion policy </vt:lpstr>
      <vt:lpstr>Impact of PEACE Programmes on cross border development  </vt:lpstr>
      <vt:lpstr>Impact of PEACE Programme on cross border development  </vt:lpstr>
      <vt:lpstr>PowerPoint Presentation</vt:lpstr>
      <vt:lpstr>Impact of INTERREG Programme on cross border development </vt:lpstr>
      <vt:lpstr>Impact of INTERREG Programme on cross border development</vt:lpstr>
      <vt:lpstr>Impact of INTERREG funding on cross border development  </vt:lpstr>
      <vt:lpstr>Impact of INTERREG funding on cross border development </vt:lpstr>
      <vt:lpstr>Impact of INTERREG funding on cross border development </vt:lpstr>
      <vt:lpstr>INTERREG Programme    </vt:lpstr>
      <vt:lpstr>Impact of INTERREG funding on cross border development</vt:lpstr>
      <vt:lpstr>Benefits of EU funding and working cross border </vt:lpstr>
      <vt:lpstr>Benefits of EU funding and working cross border </vt:lpstr>
      <vt:lpstr>EU Programmes developed cross border relations</vt:lpstr>
      <vt:lpstr>Future Programmes and cross border development </vt:lpstr>
      <vt:lpstr>PowerPoint Presentation</vt:lpstr>
      <vt:lpstr>PowerPoint Presentation</vt:lpstr>
    </vt:vector>
  </TitlesOfParts>
  <Company>LSD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McCandless John</cp:lastModifiedBy>
  <cp:revision>963</cp:revision>
  <cp:lastPrinted>2019-02-05T11:00:35Z</cp:lastPrinted>
  <dcterms:created xsi:type="dcterms:W3CDTF">2015-06-01T10:49:20Z</dcterms:created>
  <dcterms:modified xsi:type="dcterms:W3CDTF">2019-02-08T13:58:15Z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0x01010030B3B7F3A28A1842911455581821A162</vt:lpwstr>
  </property>
</Properties>
</file>