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3"/>
  </p:sldMasterIdLst>
  <p:notesMasterIdLst>
    <p:notesMasterId r:id="rId9"/>
  </p:notesMasterIdLst>
  <p:sldIdLst>
    <p:sldId id="256" r:id="rId4"/>
    <p:sldId id="4194" r:id="rId5"/>
    <p:sldId id="260" r:id="rId6"/>
    <p:sldId id="261" r:id="rId7"/>
    <p:sldId id="257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éborah Lozano Corredera" initials="DLC" lastIdx="1" clrIdx="0">
    <p:extLst>
      <p:ext uri="{19B8F6BF-5375-455C-9EA6-DF929625EA0E}">
        <p15:presenceInfo xmlns:p15="http://schemas.microsoft.com/office/powerpoint/2012/main" userId="Déborah Lozano Corredera" providerId="None"/>
      </p:ext>
    </p:extLst>
  </p:cmAuthor>
  <p:cmAuthor id="2" name="Déborah Lozano Corredera" initials="DLC [2]" lastIdx="4" clrIdx="1">
    <p:extLst>
      <p:ext uri="{19B8F6BF-5375-455C-9EA6-DF929625EA0E}">
        <p15:presenceInfo xmlns:p15="http://schemas.microsoft.com/office/powerpoint/2012/main" userId="S::Deborah.lozano@watereurope.eu::88741aaf-c750-43b8-b887-3ab52094d7de" providerId="AD"/>
      </p:ext>
    </p:extLst>
  </p:cmAuthor>
  <p:cmAuthor id="3" name="Durk Krol" initials="DK" lastIdx="1" clrIdx="2">
    <p:extLst>
      <p:ext uri="{19B8F6BF-5375-455C-9EA6-DF929625EA0E}">
        <p15:presenceInfo xmlns:p15="http://schemas.microsoft.com/office/powerpoint/2012/main" userId="c35987632e5029f5" providerId="Windows Live"/>
      </p:ext>
    </p:extLst>
  </p:cmAuthor>
  <p:cmAuthor id="4" name="Ana de León" initials="AdL" lastIdx="8" clrIdx="3">
    <p:extLst>
      <p:ext uri="{19B8F6BF-5375-455C-9EA6-DF929625EA0E}">
        <p15:presenceInfo xmlns:p15="http://schemas.microsoft.com/office/powerpoint/2012/main" userId="Ana de Leó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59A4"/>
    <a:srgbClr val="696969"/>
    <a:srgbClr val="979797"/>
    <a:srgbClr val="FDC3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68" autoAdjust="0"/>
  </p:normalViewPr>
  <p:slideViewPr>
    <p:cSldViewPr snapToGrid="0">
      <p:cViewPr varScale="1">
        <p:scale>
          <a:sx n="67" d="100"/>
          <a:sy n="67" d="100"/>
        </p:scale>
        <p:origin x="121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A359-2BC4-42A2-9A75-DEF237F4FDEF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77DE-164A-46C2-88D0-234757497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1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y-NL" dirty="0"/>
              <a:t>WE is a purpose-driven multistakeholder association representating the full water value-chain/ecosystemwith the ultimate ambition to achieve a Water-Smart Society. </a:t>
            </a:r>
          </a:p>
          <a:p>
            <a:endParaRPr lang="fy-NL" dirty="0"/>
          </a:p>
          <a:p>
            <a:r>
              <a:rPr lang="fy-NL" dirty="0"/>
              <a:t>In order to do so:</a:t>
            </a:r>
          </a:p>
          <a:p>
            <a:r>
              <a:rPr lang="fy-NL" dirty="0"/>
              <a:t>- we need to Collaborate, </a:t>
            </a:r>
          </a:p>
          <a:p>
            <a:r>
              <a:rPr lang="fy-NL" dirty="0"/>
              <a:t>- we need to Innovate, and </a:t>
            </a:r>
          </a:p>
          <a:p>
            <a:r>
              <a:rPr lang="fy-NL" dirty="0"/>
              <a:t>- we need to Advocate!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777DE-164A-46C2-88D0-2347574970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1196975"/>
            <a:ext cx="5743575" cy="3232150"/>
          </a:xfrm>
          <a:prstGeom prst="rect">
            <a:avLst/>
          </a:prstGeom>
        </p:spPr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31679" y="4609570"/>
            <a:ext cx="5854186" cy="37712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" sz="2100" spc="-1" dirty="0">
              <a:latin typeface="Arial"/>
            </a:endParaRPr>
          </a:p>
        </p:txBody>
      </p:sp>
      <p:sp>
        <p:nvSpPr>
          <p:cNvPr id="672" name="TextShape 3"/>
          <p:cNvSpPr txBox="1"/>
          <p:nvPr/>
        </p:nvSpPr>
        <p:spPr>
          <a:xfrm>
            <a:off x="4145055" y="9098215"/>
            <a:ext cx="3170611" cy="480357"/>
          </a:xfrm>
          <a:prstGeom prst="rect">
            <a:avLst/>
          </a:prstGeom>
          <a:noFill/>
          <a:ln>
            <a:noFill/>
          </a:ln>
        </p:spPr>
        <p:txBody>
          <a:bodyPr lIns="94741" tIns="47370" rIns="94741" bIns="47370" anchor="b">
            <a:noAutofit/>
          </a:bodyPr>
          <a:lstStyle/>
          <a:p>
            <a:pPr algn="r">
              <a:lnSpc>
                <a:spcPct val="100000"/>
              </a:lnSpc>
            </a:pPr>
            <a:fld id="{4E53BBFA-B6C0-4DBA-ADD7-B0DCDFAE4B9C}" type="slidenum">
              <a:rPr lang="en-US" sz="1200" spc="-1">
                <a:latin typeface="Times New Roman"/>
              </a:rPr>
              <a:t>2</a:t>
            </a:fld>
            <a:endParaRPr lang="en" sz="1200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Water Europe issued its Manifesto for the EU 2024 elections, calling on European institutions and policymakers to adopt an ambitious and holistic European Water-Smart Strategy with a strategic political accountability within the Commission.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EU institutions, political groups, and policy makers are already preparing their programme for the EU elections 2024. The national political parties and the national governments have a key role to play in this process. Therefore, it is time to make them aware about the importance to build a Water-Smart Society in Europe and raise awareness about water challenges and opportunities for our societies, economy, and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therefore invite you to share the WE Manifesto with influential actors in your country including your government and political parties and any relevant actors that can contribute to this objective.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Water Europe manifesto has also been published on the homepage and the Energy &amp; Environment hub and in the Opinion section of EURACTIV.com</a:t>
            </a:r>
          </a:p>
          <a:p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687392" indent="-264382" eaLnBrk="0" hangingPunct="0"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057526" indent="-211505" eaLnBrk="0" hangingPunct="0"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480537" indent="-211505" eaLnBrk="0" hangingPunct="0"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1903547" indent="-211505" eaLnBrk="0" hangingPunct="0"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326556" indent="-211505" defTabSz="4156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749567" indent="-211505" defTabSz="4156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172578" indent="-211505" defTabSz="4156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595588" indent="-211505" defTabSz="4156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36230" algn="l"/>
                <a:tab pos="873928" algn="l"/>
                <a:tab pos="1313095" algn="l"/>
                <a:tab pos="1750793" algn="l"/>
                <a:tab pos="2189960" algn="l"/>
                <a:tab pos="2627658" algn="l"/>
                <a:tab pos="3066825" algn="l"/>
                <a:tab pos="3504522" algn="l"/>
                <a:tab pos="3943691" algn="l"/>
                <a:tab pos="4381389" algn="l"/>
                <a:tab pos="4820555" algn="l"/>
                <a:tab pos="5258253" algn="l"/>
                <a:tab pos="5697420" algn="l"/>
                <a:tab pos="6135119" algn="l"/>
                <a:tab pos="6574286" algn="l"/>
                <a:tab pos="7011983" algn="l"/>
                <a:tab pos="7451151" algn="l"/>
                <a:tab pos="7888849" algn="l"/>
                <a:tab pos="8328016" algn="l"/>
                <a:tab pos="8765714" algn="l"/>
              </a:tabLst>
              <a:defRPr sz="23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21E7367E-0709-4951-9DD1-B527D9E1CE0E}" type="slidenum">
              <a:rPr lang="en-GB" sz="1100">
                <a:solidFill>
                  <a:srgbClr val="000000"/>
                </a:solidFill>
                <a:ea typeface="Arial Unicode MS" pitchFamily="34" charset="-128"/>
              </a:rPr>
              <a:pPr eaLnBrk="1" hangingPunct="1">
                <a:buFont typeface="Arial" charset="0"/>
                <a:buNone/>
              </a:pPr>
              <a:t>3</a:t>
            </a:fld>
            <a:endParaRPr lang="en-GB" sz="110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 you think that semiconductors, batteries, and hydrogen productions or other critical supply chains are secured? The World Resource Institute predicts a 56% gap between water supply and demand by 2030. European competitiveness is threatened by the lack of water-smart management of the resource while invest in promising sectors. Europe shall accelerate water efficiency, reuse and exploit the full value in water. Water matters.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call on policymakers to adopt an ambitious and holistic European Water-Smart Strategy with a strategic political accountability within the Commission for its the next term 2024-2029.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777DE-164A-46C2-88D0-2347574970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4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03AE3-E7CC-451B-A4EF-2F6A46F8E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06" y="6136226"/>
            <a:ext cx="863365" cy="6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9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0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05" y="1825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4BC81-2A55-4AF9-965E-958C906EE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259" y="6161065"/>
            <a:ext cx="863365" cy="6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9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9" y="21620"/>
            <a:ext cx="10515600" cy="1325563"/>
          </a:xfrm>
        </p:spPr>
        <p:txBody>
          <a:bodyPr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9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02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5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CA99-D905-43D4-B839-2DC104B9A19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CA7-B52E-44DC-85E1-129C3CB96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495" y="62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C0B674-4043-4C92-913E-20460946E8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59870" y="5346092"/>
            <a:ext cx="12420600" cy="16304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E8571C-0BAF-49F8-AB54-8E06FFD2F58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280158"/>
            <a:ext cx="6537960" cy="1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hyperlink" Target="http://www.watereurope.eu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atereurope@watereurope.eu" TargetMode="External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52EDE-4196-1B98-63E5-43FFCB291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0" y="1693"/>
            <a:ext cx="12192000" cy="68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9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2"/>
          <p:cNvSpPr txBox="1"/>
          <p:nvPr/>
        </p:nvSpPr>
        <p:spPr>
          <a:xfrm>
            <a:off x="164343" y="1570825"/>
            <a:ext cx="5496480" cy="468427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Water-Smart Society:</a:t>
            </a:r>
            <a:endParaRPr lang="en-US" sz="2000" b="0" strike="noStrike" spc="-1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64A2"/>
              </a:buClr>
              <a:buFont typeface="Arial"/>
              <a:buChar char="•"/>
            </a:pP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A society in which the </a:t>
            </a: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</a:rPr>
              <a:t>value of water</a:t>
            </a: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 is recognised and realised to ensure water security, sustainability, and resilience.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64A2"/>
              </a:buClr>
              <a:buFont typeface="Arial"/>
              <a:buChar char="•"/>
            </a:pP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all available water sources are managed so that </a:t>
            </a: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</a:rPr>
              <a:t>water scarcity and pollution</a:t>
            </a: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 are avoided.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64A2"/>
              </a:buClr>
              <a:buFont typeface="Arial"/>
              <a:buChar char="•"/>
            </a:pP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water and resource loops are largely closed to foster a </a:t>
            </a: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</a:rPr>
              <a:t>circular economy and optimal resource efficiency.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64A2"/>
              </a:buClr>
              <a:buFont typeface="Arial"/>
              <a:buChar char="•"/>
            </a:pP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the water system is resilient against the </a:t>
            </a: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</a:rPr>
              <a:t>impact of climate and demographic change</a:t>
            </a: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8064A2"/>
              </a:buClr>
              <a:buFont typeface="Arial"/>
              <a:buChar char="•"/>
            </a:pP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all relevant stakeholders are engaged in guaranteeing </a:t>
            </a:r>
            <a:r>
              <a:rPr lang="en-GB" sz="2000" strike="noStrike" spc="-1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en-GB" sz="2000" b="1" strike="noStrike" spc="-1">
                <a:solidFill>
                  <a:schemeClr val="accent1">
                    <a:lumMod val="75000"/>
                  </a:schemeClr>
                </a:solidFill>
              </a:rPr>
              <a:t> water governance</a:t>
            </a:r>
            <a:r>
              <a:rPr lang="en-GB" sz="2000" b="0" strike="noStrike" spc="-1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965799B2-AEBB-4711-9FA6-BCE88BA98C6E}"/>
              </a:ext>
            </a:extLst>
          </p:cNvPr>
          <p:cNvSpPr/>
          <p:nvPr/>
        </p:nvSpPr>
        <p:spPr>
          <a:xfrm>
            <a:off x="356768" y="261428"/>
            <a:ext cx="549648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spc="-1" dirty="0">
                <a:solidFill>
                  <a:schemeClr val="accent1"/>
                </a:solidFill>
                <a:latin typeface="Century Gothic"/>
              </a:rPr>
              <a:t>Water-Smart Society</a:t>
            </a:r>
            <a:endParaRPr lang="en-GB" sz="40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3C637-A455-369C-F21F-D6A777286842}"/>
              </a:ext>
            </a:extLst>
          </p:cNvPr>
          <p:cNvSpPr txBox="1"/>
          <p:nvPr/>
        </p:nvSpPr>
        <p:spPr>
          <a:xfrm>
            <a:off x="6998677" y="1352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43D9A-EA3D-8F86-BAE0-49D19FF5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77" y="864393"/>
            <a:ext cx="6524625" cy="5129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84098" y="280837"/>
            <a:ext cx="9110547" cy="77809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2B59A4"/>
                </a:solidFill>
                <a:latin typeface="+mn-lt"/>
              </a:rPr>
              <a:t>Europe needs a Water-Smart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9E1-CA8A-4F3D-A52A-61D10B26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3" y="1616927"/>
            <a:ext cx="9460832" cy="432667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Water scarcity affected 29% of the EU territory </a:t>
            </a:r>
            <a:r>
              <a:rPr lang="en-GB" sz="2000" dirty="0"/>
              <a:t>during at least one season on 2019, states the European Environment Agency (EEA).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EU policymakers must master the cross-sectoral water risks and challenges</a:t>
            </a:r>
            <a:r>
              <a:rPr lang="en-GB" sz="2000" dirty="0"/>
              <a:t>, including their full economic impacts.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Water must become a top priority </a:t>
            </a:r>
            <a:r>
              <a:rPr lang="en-GB" sz="2000" dirty="0"/>
              <a:t>for the European Union.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The nomination of an EU Vice-President in charge of the whole water dimension is required</a:t>
            </a:r>
            <a:r>
              <a:rPr lang="en-GB" sz="20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A Water-Smart Strategy is a competitive asset for our European autonomy alongside the energy and critical raw materials strategies</a:t>
            </a:r>
            <a:r>
              <a:rPr lang="en-GB" sz="20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Ensuring water security, resilience and sustainability will require leveraging financial tools, beyond the EU innovation policy</a:t>
            </a:r>
            <a:r>
              <a:rPr lang="en-GB" sz="20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BE" sz="2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1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CEDB-2E12-2B72-BC4B-9B383483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2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Water-Smart Strategy</a:t>
            </a:r>
            <a:br>
              <a:rPr lang="en-US" sz="3700" b="1" dirty="0">
                <a:latin typeface="+mn-lt"/>
              </a:rPr>
            </a:br>
            <a:r>
              <a:rPr lang="en-US" sz="3000" b="1" i="1" dirty="0">
                <a:latin typeface="+mn-lt"/>
              </a:rPr>
              <a:t>Calling upon policymakers</a:t>
            </a:r>
            <a:endParaRPr lang="en-BE" sz="30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CE80-2E44-EDC8-D00F-BD091FF9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F64EF-F8AE-D4F8-2329-CA23ECA1BE66}"/>
              </a:ext>
            </a:extLst>
          </p:cNvPr>
          <p:cNvSpPr txBox="1"/>
          <p:nvPr/>
        </p:nvSpPr>
        <p:spPr>
          <a:xfrm>
            <a:off x="170660" y="1546443"/>
            <a:ext cx="91997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While the EU has provided dedicated funds to key strategic sectors, one of our main resources has remained largely overlooked: </a:t>
            </a:r>
            <a:r>
              <a:rPr lang="en-GB" sz="2000" b="1" dirty="0"/>
              <a:t>WATER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€43 billion is invested in the European Chips Act, while an integrated circuit on </a:t>
            </a:r>
            <a:r>
              <a:rPr lang="en-GB" sz="2000" b="1" dirty="0"/>
              <a:t>a 30cm wafer requires 8,300 litres of water.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€235 billion is dedicated to digital under the EU Budget 2021- 2027, while a </a:t>
            </a:r>
            <a:r>
              <a:rPr lang="en-GB" sz="2000" b="1" dirty="0"/>
              <a:t>1 MW data centre uses 5 million litres of water each year.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€130 billions of EU investments are directly associated with hydrogen projects, while 9kg of demineralized water is consumed </a:t>
            </a:r>
            <a:r>
              <a:rPr lang="en-GB" sz="2000" b="1" dirty="0"/>
              <a:t>for every kg of hydrogen produced.</a:t>
            </a:r>
            <a:endParaRPr lang="en-BE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8716D-40F6-96F6-332E-0A70D459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414" y="5162258"/>
            <a:ext cx="3202586" cy="11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EC8-9D69-422C-B26C-45D1DD8DD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4D457-9713-450C-A35D-1727AE3A1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00D9D73-B1C2-43FC-81D2-D4D0F9D37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96" t="14204" r="19784" b="12813"/>
          <a:stretch/>
        </p:blipFill>
        <p:spPr>
          <a:xfrm>
            <a:off x="-72289" y="0"/>
            <a:ext cx="12336578" cy="69246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B24482-EC6B-4ED0-A80E-C84A7D2E67ED}"/>
              </a:ext>
            </a:extLst>
          </p:cNvPr>
          <p:cNvGrpSpPr/>
          <p:nvPr/>
        </p:nvGrpSpPr>
        <p:grpSpPr>
          <a:xfrm>
            <a:off x="3658701" y="1451411"/>
            <a:ext cx="7358145" cy="4612204"/>
            <a:chOff x="4052643" y="1323683"/>
            <a:chExt cx="6894778" cy="406774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1665227-A126-4384-AAE4-2879405DD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2643" y="1323683"/>
              <a:ext cx="4303528" cy="40677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42B617-F9AF-461A-8E81-C7537C586B20}"/>
                </a:ext>
              </a:extLst>
            </p:cNvPr>
            <p:cNvSpPr txBox="1"/>
            <p:nvPr/>
          </p:nvSpPr>
          <p:spPr>
            <a:xfrm>
              <a:off x="5087218" y="2187799"/>
              <a:ext cx="5860203" cy="217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watereurope@watereurope.eu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www.watereurope.eu</a:t>
              </a:r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 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H2OEU    </a:t>
              </a:r>
            </a:p>
            <a:p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     </a:t>
              </a:r>
            </a:p>
            <a:p>
              <a:r>
                <a:rPr lang="es-ES" sz="14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Water Europe</a:t>
              </a:r>
              <a:r>
                <a:rPr lang="es-ES" sz="6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	</a:t>
              </a:r>
              <a:endParaRPr lang="en-GB" sz="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endParaRPr lang="es-E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57EE3DA-E95C-49DD-AFBE-0F5DF4B41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63368" y="2187799"/>
              <a:ext cx="323850" cy="3429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DC59EFF-AE90-478F-81EB-96DD3BDBC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43270" y="2747772"/>
              <a:ext cx="342900" cy="3429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A5243F5-874D-4DCA-A8E3-EB6372CF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47595" y="3854308"/>
              <a:ext cx="334246" cy="33424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FFCE5D6-A6A5-4BBD-8C1B-83566C56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43269" y="3294469"/>
              <a:ext cx="342900" cy="361956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EDF4D-A14C-492D-A357-8800F05885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89" y="5349875"/>
            <a:ext cx="1709864" cy="1314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17D92E-6819-4B35-B923-8C0734E87EE7}"/>
              </a:ext>
            </a:extLst>
          </p:cNvPr>
          <p:cNvSpPr txBox="1"/>
          <p:nvPr/>
        </p:nvSpPr>
        <p:spPr>
          <a:xfrm>
            <a:off x="3849763" y="612567"/>
            <a:ext cx="433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Thank You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5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ECA9F-E0EA-409B-BD32-FCFF322D17BA}"/>
</file>

<file path=customXml/itemProps2.xml><?xml version="1.0" encoding="utf-8"?>
<ds:datastoreItem xmlns:ds="http://schemas.openxmlformats.org/officeDocument/2006/customXml" ds:itemID="{043F01E5-6BBC-4D34-BF14-AD233E4FDA40}"/>
</file>

<file path=customXml/itemProps3.xml><?xml version="1.0" encoding="utf-8"?>
<ds:datastoreItem xmlns:ds="http://schemas.openxmlformats.org/officeDocument/2006/customXml" ds:itemID="{BA475314-5AE8-45C4-95EF-93F593568CF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2418</TotalTime>
  <Words>647</Words>
  <Application>Microsoft Office PowerPoint</Application>
  <PresentationFormat>Widescreen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Europe needs a Water-Smart Strategy</vt:lpstr>
      <vt:lpstr>Water-Smart Strategy Calling upon policymakers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Déborah Lozano Corredera</dc:creator>
  <cp:lastModifiedBy>Durk Krol</cp:lastModifiedBy>
  <cp:revision>32</cp:revision>
  <dcterms:created xsi:type="dcterms:W3CDTF">2019-09-13T12:22:26Z</dcterms:created>
  <dcterms:modified xsi:type="dcterms:W3CDTF">2023-10-08T14:51:26Z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  <property fmtid="{D5CDD505-2E9C-101B-9397-08002B2CF9AE}" pid="3" name="MediaServiceImageTags">
    <vt:lpwstr/>
  </property>
</Properties>
</file>