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413" r:id="rId2"/>
    <p:sldId id="405" r:id="rId3"/>
    <p:sldId id="406" r:id="rId4"/>
    <p:sldId id="412" r:id="rId5"/>
    <p:sldId id="408" r:id="rId6"/>
    <p:sldId id="401" r:id="rId7"/>
    <p:sldId id="402" r:id="rId8"/>
    <p:sldId id="403" r:id="rId9"/>
    <p:sldId id="414" r:id="rId10"/>
    <p:sldId id="272" r:id="rId11"/>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Uresandi Arive" initials="MU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2785"/>
    <a:srgbClr val="A50021"/>
    <a:srgbClr val="8F033F"/>
    <a:srgbClr val="832C94"/>
    <a:srgbClr val="990033"/>
    <a:srgbClr val="993366"/>
    <a:srgbClr val="336699"/>
    <a:srgbClr val="7030A0"/>
    <a:srgbClr val="8CA45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282" autoAdjust="0"/>
  </p:normalViewPr>
  <p:slideViewPr>
    <p:cSldViewPr snapToGrid="0">
      <p:cViewPr varScale="1">
        <p:scale>
          <a:sx n="62" d="100"/>
          <a:sy n="62" d="100"/>
        </p:scale>
        <p:origin x="78" y="5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91D1A2-EDBF-43DE-B908-4D636568F2D8}" type="datetimeFigureOut">
              <a:rPr lang="en-GB" smtClean="0"/>
              <a:t>04/06/2018</a:t>
            </a:fld>
            <a:endParaRPr lang="en-GB"/>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B66621D-5475-4124-9D7F-DCE252B872E6}" type="slidenum">
              <a:rPr lang="en-GB" smtClean="0"/>
              <a:t>‹Nº›</a:t>
            </a:fld>
            <a:endParaRPr lang="en-GB"/>
          </a:p>
        </p:txBody>
      </p:sp>
    </p:spTree>
    <p:extLst>
      <p:ext uri="{BB962C8B-B14F-4D97-AF65-F5344CB8AC3E}">
        <p14:creationId xmlns:p14="http://schemas.microsoft.com/office/powerpoint/2010/main" val="265113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EB66621D-5475-4124-9D7F-DCE252B872E6}" type="slidenum">
              <a:rPr lang="en-GB" smtClean="0"/>
              <a:t>2</a:t>
            </a:fld>
            <a:endParaRPr lang="en-GB"/>
          </a:p>
        </p:txBody>
      </p:sp>
    </p:spTree>
    <p:extLst>
      <p:ext uri="{BB962C8B-B14F-4D97-AF65-F5344CB8AC3E}">
        <p14:creationId xmlns:p14="http://schemas.microsoft.com/office/powerpoint/2010/main" val="22913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EB66621D-5475-4124-9D7F-DCE252B872E6}" type="slidenum">
              <a:rPr lang="en-GB" smtClean="0"/>
              <a:t>3</a:t>
            </a:fld>
            <a:endParaRPr lang="en-GB"/>
          </a:p>
        </p:txBody>
      </p:sp>
    </p:spTree>
    <p:extLst>
      <p:ext uri="{BB962C8B-B14F-4D97-AF65-F5344CB8AC3E}">
        <p14:creationId xmlns:p14="http://schemas.microsoft.com/office/powerpoint/2010/main" val="102867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EB66621D-5475-4124-9D7F-DCE252B872E6}" type="slidenum">
              <a:rPr lang="en-GB" smtClean="0"/>
              <a:t>6</a:t>
            </a:fld>
            <a:endParaRPr lang="en-GB"/>
          </a:p>
        </p:txBody>
      </p:sp>
    </p:spTree>
    <p:extLst>
      <p:ext uri="{BB962C8B-B14F-4D97-AF65-F5344CB8AC3E}">
        <p14:creationId xmlns:p14="http://schemas.microsoft.com/office/powerpoint/2010/main" val="153931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EB66621D-5475-4124-9D7F-DCE252B872E6}" type="slidenum">
              <a:rPr lang="en-GB" smtClean="0"/>
              <a:t>7</a:t>
            </a:fld>
            <a:endParaRPr lang="en-GB"/>
          </a:p>
        </p:txBody>
      </p:sp>
    </p:spTree>
    <p:extLst>
      <p:ext uri="{BB962C8B-B14F-4D97-AF65-F5344CB8AC3E}">
        <p14:creationId xmlns:p14="http://schemas.microsoft.com/office/powerpoint/2010/main" val="415677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EB66621D-5475-4124-9D7F-DCE252B872E6}" type="slidenum">
              <a:rPr lang="en-GB" smtClean="0"/>
              <a:t>8</a:t>
            </a:fld>
            <a:endParaRPr lang="en-GB"/>
          </a:p>
        </p:txBody>
      </p:sp>
    </p:spTree>
    <p:extLst>
      <p:ext uri="{BB962C8B-B14F-4D97-AF65-F5344CB8AC3E}">
        <p14:creationId xmlns:p14="http://schemas.microsoft.com/office/powerpoint/2010/main" val="427131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51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B6CF274-70B4-4BDE-A4ED-95044CFD0987}" type="datetime1">
              <a:rPr lang="en-US" smtClean="0"/>
              <a:t>6/4/2018</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107978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52AA7ED-20DC-4E52-85B6-64D3A703DBED}" type="datetime1">
              <a:rPr lang="en-US" smtClean="0"/>
              <a:t>6/4/2018</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209014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68FC8A8-7E45-4103-914A-37B9F5B94FAB}" type="datetime1">
              <a:rPr lang="en-US" smtClean="0"/>
              <a:t>6/4/2018</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Rectángulo redondeado 6"/>
          <p:cNvSpPr/>
          <p:nvPr userDrawn="1"/>
        </p:nvSpPr>
        <p:spPr>
          <a:xfrm rot="5400000">
            <a:off x="11651445" y="6625442"/>
            <a:ext cx="557234" cy="352424"/>
          </a:xfrm>
          <a:prstGeom prst="roundRect">
            <a:avLst/>
          </a:prstGeom>
          <a:gradFill flip="none" rotWithShape="1">
            <a:gsLst>
              <a:gs pos="16000">
                <a:schemeClr val="accent3">
                  <a:lumMod val="0"/>
                  <a:lumOff val="100000"/>
                </a:schemeClr>
              </a:gs>
              <a:gs pos="100000">
                <a:schemeClr val="accent3">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arcador de número de diapositiva 5"/>
          <p:cNvSpPr>
            <a:spLocks noGrp="1"/>
          </p:cNvSpPr>
          <p:nvPr>
            <p:ph type="sldNum" sz="quarter" idx="12"/>
          </p:nvPr>
        </p:nvSpPr>
        <p:spPr>
          <a:xfrm>
            <a:off x="9344025" y="6508750"/>
            <a:ext cx="2743200" cy="365125"/>
          </a:xfrm>
          <a:prstGeom prst="rect">
            <a:avLst/>
          </a:prstGeom>
        </p:spPr>
        <p:txBody>
          <a:bodyPr/>
          <a:lstStyle>
            <a:lvl1pPr algn="r">
              <a:defRPr sz="1400">
                <a:solidFill>
                  <a:schemeClr val="bg1"/>
                </a:solidFill>
              </a:defRPr>
            </a:lvl1pPr>
          </a:lstStyle>
          <a:p>
            <a:fld id="{01B461EF-3B72-462A-B3D2-F9882AD801BD}" type="slidenum">
              <a:rPr lang="en-US" smtClean="0"/>
              <a:pPr/>
              <a:t>‹Nº›</a:t>
            </a:fld>
            <a:endParaRPr lang="en-US"/>
          </a:p>
        </p:txBody>
      </p:sp>
    </p:spTree>
    <p:extLst>
      <p:ext uri="{BB962C8B-B14F-4D97-AF65-F5344CB8AC3E}">
        <p14:creationId xmlns:p14="http://schemas.microsoft.com/office/powerpoint/2010/main" val="153252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4807699-B85B-4985-9F01-667E78B67DFF}" type="datetime1">
              <a:rPr lang="en-US" smtClean="0"/>
              <a:t>6/4/2018</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99092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DDDBEE2-2750-4D7D-A37B-1012C84735AA}" type="datetime1">
              <a:rPr lang="en-US" smtClean="0"/>
              <a:t>6/4/2018</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14636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4FC3DE61-17B7-4C9C-8EBF-88F1E26A0B22}" type="datetime1">
              <a:rPr lang="en-US" smtClean="0"/>
              <a:t>6/4/2018</a:t>
            </a:fld>
            <a:endParaRPr lang="en-US"/>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263936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5C3DF424-4A91-4336-BA07-7265B84C524D}" type="datetime1">
              <a:rPr lang="en-US" smtClean="0"/>
              <a:t>6/4/2018</a:t>
            </a:fld>
            <a:endParaRPr lang="en-US"/>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318129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C2E6EEF5-6785-4833-8E42-2F674D2B0E66}" type="datetime1">
              <a:rPr lang="en-US" smtClean="0"/>
              <a:t>6/4/2018</a:t>
            </a:fld>
            <a:endParaRPr lang="en-US"/>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228576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D1BC510F-243A-448C-8667-0F0CDF31A805}" type="datetime1">
              <a:rPr lang="en-US" smtClean="0"/>
              <a:t>6/4/2018</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335150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CCD8A1FE-DC77-4030-80A7-9EC89E4713C4}" type="datetime1">
              <a:rPr lang="en-US" smtClean="0"/>
              <a:t>6/4/2018</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01B461EF-3B72-462A-B3D2-F9882AD801BD}" type="slidenum">
              <a:rPr lang="en-US" smtClean="0"/>
              <a:t>‹Nº›</a:t>
            </a:fld>
            <a:endParaRPr lang="en-US"/>
          </a:p>
        </p:txBody>
      </p:sp>
    </p:spTree>
    <p:extLst>
      <p:ext uri="{BB962C8B-B14F-4D97-AF65-F5344CB8AC3E}">
        <p14:creationId xmlns:p14="http://schemas.microsoft.com/office/powerpoint/2010/main" val="384924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686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E3A03A6-5061-4DBA-A862-49E72617B52F}"/>
              </a:ext>
            </a:extLst>
          </p:cNvPr>
          <p:cNvSpPr>
            <a:spLocks noGrp="1"/>
          </p:cNvSpPr>
          <p:nvPr>
            <p:ph type="sldNum" sz="quarter" idx="12"/>
          </p:nvPr>
        </p:nvSpPr>
        <p:spPr>
          <a:xfrm>
            <a:off x="9344025" y="6508750"/>
            <a:ext cx="2743200" cy="365125"/>
          </a:xfrm>
        </p:spPr>
        <p:txBody>
          <a:bodyPr/>
          <a:lstStyle/>
          <a:p>
            <a:fld id="{01B461EF-3B72-462A-B3D2-F9882AD801BD}" type="slidenum">
              <a:rPr lang="en-US" smtClean="0"/>
              <a:pPr/>
              <a:t>1</a:t>
            </a:fld>
            <a:endParaRPr lang="en-US"/>
          </a:p>
        </p:txBody>
      </p:sp>
      <p:pic>
        <p:nvPicPr>
          <p:cNvPr id="5" name="Imagen 4">
            <a:extLst>
              <a:ext uri="{FF2B5EF4-FFF2-40B4-BE49-F238E27FC236}">
                <a16:creationId xmlns:a16="http://schemas.microsoft.com/office/drawing/2014/main" id="{62922250-94EB-42B2-95A2-66AF86B376A6}"/>
              </a:ext>
            </a:extLst>
          </p:cNvPr>
          <p:cNvPicPr>
            <a:picLocks noChangeAspect="1"/>
          </p:cNvPicPr>
          <p:nvPr/>
        </p:nvPicPr>
        <p:blipFill>
          <a:blip r:embed="rId2"/>
          <a:stretch>
            <a:fillRect/>
          </a:stretch>
        </p:blipFill>
        <p:spPr>
          <a:xfrm>
            <a:off x="340963" y="373179"/>
            <a:ext cx="8794965" cy="5803784"/>
          </a:xfrm>
          <a:prstGeom prst="rect">
            <a:avLst/>
          </a:prstGeom>
        </p:spPr>
      </p:pic>
      <p:sp>
        <p:nvSpPr>
          <p:cNvPr id="6" name="Rectángulo 5">
            <a:extLst>
              <a:ext uri="{FF2B5EF4-FFF2-40B4-BE49-F238E27FC236}">
                <a16:creationId xmlns:a16="http://schemas.microsoft.com/office/drawing/2014/main" id="{B634452E-41A1-4C01-9359-712F4F22EFA8}"/>
              </a:ext>
            </a:extLst>
          </p:cNvPr>
          <p:cNvSpPr/>
          <p:nvPr/>
        </p:nvSpPr>
        <p:spPr>
          <a:xfrm>
            <a:off x="9438468" y="1081222"/>
            <a:ext cx="2412569" cy="1200329"/>
          </a:xfrm>
          <a:prstGeom prst="rect">
            <a:avLst/>
          </a:prstGeom>
        </p:spPr>
        <p:txBody>
          <a:bodyPr wrap="square">
            <a:spAutoFit/>
          </a:bodyPr>
          <a:lstStyle/>
          <a:p>
            <a:r>
              <a:rPr lang="en-US" b="1" dirty="0"/>
              <a:t>In the EU, 40 to 50 million people speak one of its 60 regional and minority languages</a:t>
            </a:r>
            <a:endParaRPr lang="es-ES" b="1" dirty="0"/>
          </a:p>
        </p:txBody>
      </p:sp>
      <p:sp>
        <p:nvSpPr>
          <p:cNvPr id="7" name="Rectángulo 6">
            <a:extLst>
              <a:ext uri="{FF2B5EF4-FFF2-40B4-BE49-F238E27FC236}">
                <a16:creationId xmlns:a16="http://schemas.microsoft.com/office/drawing/2014/main" id="{936D6E56-06E0-4295-B4B2-D2BB1F5762D5}"/>
              </a:ext>
            </a:extLst>
          </p:cNvPr>
          <p:cNvSpPr/>
          <p:nvPr/>
        </p:nvSpPr>
        <p:spPr>
          <a:xfrm>
            <a:off x="286396" y="6429702"/>
            <a:ext cx="9443634" cy="261610"/>
          </a:xfrm>
          <a:prstGeom prst="rect">
            <a:avLst/>
          </a:prstGeom>
        </p:spPr>
        <p:txBody>
          <a:bodyPr wrap="square">
            <a:spAutoFit/>
          </a:bodyPr>
          <a:lstStyle/>
          <a:p>
            <a:r>
              <a:rPr lang="es-ES" sz="1100" dirty="0"/>
              <a:t>http://www.europarl.europa.eu/thinktank/fr/document.html?reference=EPRS_BRI%282016%29589794</a:t>
            </a:r>
          </a:p>
        </p:txBody>
      </p:sp>
      <p:pic>
        <p:nvPicPr>
          <p:cNvPr id="9" name="Imagen 8">
            <a:extLst>
              <a:ext uri="{FF2B5EF4-FFF2-40B4-BE49-F238E27FC236}">
                <a16:creationId xmlns:a16="http://schemas.microsoft.com/office/drawing/2014/main" id="{F161CC83-12F1-40DA-AB1F-0F51DD4799C6}"/>
              </a:ext>
            </a:extLst>
          </p:cNvPr>
          <p:cNvPicPr>
            <a:picLocks noChangeAspect="1"/>
          </p:cNvPicPr>
          <p:nvPr/>
        </p:nvPicPr>
        <p:blipFill>
          <a:blip r:embed="rId3"/>
          <a:stretch>
            <a:fillRect/>
          </a:stretch>
        </p:blipFill>
        <p:spPr>
          <a:xfrm>
            <a:off x="8197393" y="2534290"/>
            <a:ext cx="3367815" cy="4100392"/>
          </a:xfrm>
          <a:prstGeom prst="rect">
            <a:avLst/>
          </a:prstGeom>
        </p:spPr>
      </p:pic>
    </p:spTree>
    <p:extLst>
      <p:ext uri="{BB962C8B-B14F-4D97-AF65-F5344CB8AC3E}">
        <p14:creationId xmlns:p14="http://schemas.microsoft.com/office/powerpoint/2010/main" val="223869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37"/>
          <p:cNvSpPr txBox="1">
            <a:spLocks noChangeArrowheads="1"/>
          </p:cNvSpPr>
          <p:nvPr/>
        </p:nvSpPr>
        <p:spPr bwMode="auto">
          <a:xfrm>
            <a:off x="1641977" y="4860894"/>
            <a:ext cx="5043026" cy="729430"/>
          </a:xfrm>
          <a:prstGeom prst="rect">
            <a:avLst/>
          </a:prstGeom>
          <a:noFill/>
          <a:ln>
            <a:noFill/>
          </a:ln>
          <a:extLst/>
        </p:spPr>
        <p:txBody>
          <a:bodyPr vert="horz" wrap="square" lIns="91440" tIns="45720" rIns="91440" bIns="45720" rtlCol="0" anchor="b">
            <a:spAutoFit/>
          </a:bodyPr>
          <a:lstStyle>
            <a:lvl1pPr algn="ctr" defTabSz="914400" rtl="0" eaLnBrk="0" latinLnBrk="0" hangingPunct="0">
              <a:lnSpc>
                <a:spcPct val="90000"/>
              </a:lnSpc>
              <a:spcBef>
                <a:spcPct val="0"/>
              </a:spcBef>
              <a:buNone/>
              <a:defRPr sz="2400" kern="1200">
                <a:solidFill>
                  <a:schemeClr val="tx1"/>
                </a:solidFill>
                <a:latin typeface="Times New Roman" panose="02020603050405020304" pitchFamily="18" charset="0"/>
                <a:ea typeface="+mj-ea"/>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buClr>
                <a:srgbClr val="000000"/>
              </a:buClr>
              <a:buSzPct val="100000"/>
              <a:buFont typeface="Times New Roman" pitchFamily="16" charset="0"/>
              <a:buNone/>
              <a:defRPr/>
            </a:pPr>
            <a:r>
              <a:rPr lang="en-GB" sz="1800" b="1" dirty="0">
                <a:latin typeface="Verdana" panose="020B0604030504040204" pitchFamily="34" charset="0"/>
                <a:ea typeface="Verdana" panose="020B0604030504040204" pitchFamily="34" charset="0"/>
                <a:cs typeface="Verdana" panose="020B0604030504040204" pitchFamily="34" charset="0"/>
              </a:rPr>
              <a:t>Mr. Mikel </a:t>
            </a:r>
            <a:r>
              <a:rPr lang="en-GB" sz="1800" b="1" dirty="0" err="1">
                <a:latin typeface="Verdana" panose="020B0604030504040204" pitchFamily="34" charset="0"/>
                <a:ea typeface="Verdana" panose="020B0604030504040204" pitchFamily="34" charset="0"/>
                <a:cs typeface="Verdana" panose="020B0604030504040204" pitchFamily="34" charset="0"/>
              </a:rPr>
              <a:t>Irujo</a:t>
            </a:r>
            <a:endParaRPr lang="en-GB" sz="1800" b="1" dirty="0">
              <a:latin typeface="Verdana" panose="020B0604030504040204" pitchFamily="34" charset="0"/>
              <a:ea typeface="Verdana" panose="020B0604030504040204" pitchFamily="34" charset="0"/>
              <a:cs typeface="Verdana" panose="020B0604030504040204" pitchFamily="34" charset="0"/>
            </a:endParaRPr>
          </a:p>
          <a:p>
            <a:pPr algn="just" eaLnBrk="1" hangingPunct="1">
              <a:buClr>
                <a:srgbClr val="000000"/>
              </a:buClr>
              <a:buSzPct val="100000"/>
              <a:buFont typeface="Times New Roman" pitchFamily="16" charset="0"/>
              <a:buNone/>
              <a:defRPr/>
            </a:pPr>
            <a:r>
              <a:rPr lang="en-GB" sz="14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Delegate Government of Navarra in Brussels</a:t>
            </a:r>
          </a:p>
          <a:p>
            <a:pPr algn="just" eaLnBrk="1" hangingPunct="1">
              <a:buClr>
                <a:srgbClr val="000000"/>
              </a:buClr>
              <a:buSzPct val="100000"/>
              <a:buFont typeface="Times New Roman" pitchFamily="16" charset="0"/>
              <a:buNone/>
              <a:defRPr/>
            </a:pP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11" name="CuadroTexto 10"/>
          <p:cNvSpPr txBox="1"/>
          <p:nvPr/>
        </p:nvSpPr>
        <p:spPr>
          <a:xfrm>
            <a:off x="2132919" y="3819728"/>
            <a:ext cx="8639175" cy="1200329"/>
          </a:xfrm>
          <a:prstGeom prst="rect">
            <a:avLst/>
          </a:prstGeom>
          <a:noFill/>
        </p:spPr>
        <p:txBody>
          <a:bodyPr wrap="square" rtlCol="0">
            <a:spAutoFit/>
          </a:bodyPr>
          <a:lstStyle>
            <a:defPPr>
              <a:defRPr lang="es-ES"/>
            </a:defPPr>
            <a:lvl1pPr>
              <a:defRPr sz="3600">
                <a:solidFill>
                  <a:srgbClr val="C00000"/>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dirty="0" err="1"/>
              <a:t>Eskerrik</a:t>
            </a:r>
            <a:r>
              <a:rPr lang="en-US" dirty="0"/>
              <a:t> </a:t>
            </a:r>
            <a:r>
              <a:rPr lang="en-US" dirty="0" err="1"/>
              <a:t>asko</a:t>
            </a:r>
            <a:r>
              <a:rPr lang="en-US" dirty="0"/>
              <a:t> !!</a:t>
            </a:r>
          </a:p>
          <a:p>
            <a:pPr algn="r"/>
            <a:r>
              <a:rPr lang="en-US" dirty="0"/>
              <a:t>Thanks a lot !!</a:t>
            </a:r>
          </a:p>
        </p:txBody>
      </p:sp>
      <p:cxnSp>
        <p:nvCxnSpPr>
          <p:cNvPr id="15" name="Conector recto 14"/>
          <p:cNvCxnSpPr/>
          <p:nvPr/>
        </p:nvCxnSpPr>
        <p:spPr>
          <a:xfrm flipV="1">
            <a:off x="1237568" y="1978855"/>
            <a:ext cx="9534526" cy="95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1237568" y="3789857"/>
            <a:ext cx="9534526" cy="95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Imagen 19"/>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54034" y="2084734"/>
            <a:ext cx="2074027" cy="1616262"/>
          </a:xfrm>
          <a:prstGeom prst="rect">
            <a:avLst/>
          </a:prstGeom>
          <a:ln w="38100">
            <a:solidFill>
              <a:schemeClr val="accent6"/>
            </a:solidFill>
          </a:ln>
        </p:spPr>
      </p:pic>
      <p:pic>
        <p:nvPicPr>
          <p:cNvPr id="21" name="Imagen 20"/>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951738" y="2088342"/>
            <a:ext cx="2153544" cy="1616066"/>
          </a:xfrm>
          <a:prstGeom prst="rect">
            <a:avLst/>
          </a:prstGeom>
          <a:ln w="28575">
            <a:solidFill>
              <a:schemeClr val="accent4"/>
            </a:solidFill>
          </a:ln>
        </p:spPr>
      </p:pic>
      <p:pic>
        <p:nvPicPr>
          <p:cNvPr id="22" name="Imagen 21"/>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496286" y="2101236"/>
            <a:ext cx="2159981" cy="1614274"/>
          </a:xfrm>
          <a:prstGeom prst="rect">
            <a:avLst/>
          </a:prstGeom>
          <a:ln w="28575">
            <a:solidFill>
              <a:schemeClr val="accent2">
                <a:lumMod val="75000"/>
              </a:schemeClr>
            </a:solidFill>
          </a:ln>
        </p:spPr>
      </p:pic>
      <p:pic>
        <p:nvPicPr>
          <p:cNvPr id="23" name="Imagen 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24264" y="2098986"/>
            <a:ext cx="2388277" cy="1594778"/>
          </a:xfrm>
          <a:prstGeom prst="rect">
            <a:avLst/>
          </a:prstGeom>
          <a:ln w="38100">
            <a:solidFill>
              <a:schemeClr val="accent5"/>
            </a:solidFill>
          </a:ln>
        </p:spPr>
      </p:pic>
    </p:spTree>
    <p:extLst>
      <p:ext uri="{BB962C8B-B14F-4D97-AF65-F5344CB8AC3E}">
        <p14:creationId xmlns:p14="http://schemas.microsoft.com/office/powerpoint/2010/main" val="192220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número de diapositiva 5"/>
          <p:cNvSpPr>
            <a:spLocks noGrp="1"/>
          </p:cNvSpPr>
          <p:nvPr>
            <p:ph type="sldNum" sz="quarter" idx="12"/>
          </p:nvPr>
        </p:nvSpPr>
        <p:spPr>
          <a:xfrm>
            <a:off x="9344025" y="6508750"/>
            <a:ext cx="2743200" cy="365125"/>
          </a:xfrm>
        </p:spPr>
        <p:txBody>
          <a:bodyPr/>
          <a:lstStyle/>
          <a:p>
            <a:fld id="{01B461EF-3B72-462A-B3D2-F9882AD801BD}" type="slidenum">
              <a:rPr lang="en-US" smtClean="0"/>
              <a:t>2</a:t>
            </a:fld>
            <a:endParaRPr lang="en-US" dirty="0"/>
          </a:p>
        </p:txBody>
      </p:sp>
      <p:pic>
        <p:nvPicPr>
          <p:cNvPr id="1033" name="Picture 9" descr="C:\Users\x063594\Pictures\Del BRU 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868516" y="121920"/>
            <a:ext cx="1112519" cy="1112519"/>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148070" y="1702766"/>
            <a:ext cx="5191696" cy="1754326"/>
          </a:xfrm>
          <a:prstGeom prst="rect">
            <a:avLst/>
          </a:prstGeom>
        </p:spPr>
        <p:txBody>
          <a:bodyPr wrap="square">
            <a:spAutoFit/>
          </a:bodyPr>
          <a:lstStyle/>
          <a:p>
            <a:r>
              <a:rPr lang="en-US" dirty="0"/>
              <a:t>The Basque language is the ultimate linguistic mystery. It is spoken natively by some of the Basque people who live in Spain and France, but it is completely unrelated to any Romance language (which French and Spanish are) or indeed any other language in the world.</a:t>
            </a:r>
            <a:endParaRPr lang="es-ES" dirty="0"/>
          </a:p>
        </p:txBody>
      </p:sp>
      <p:pic>
        <p:nvPicPr>
          <p:cNvPr id="3" name="Imagen 2">
            <a:extLst>
              <a:ext uri="{FF2B5EF4-FFF2-40B4-BE49-F238E27FC236}">
                <a16:creationId xmlns:a16="http://schemas.microsoft.com/office/drawing/2014/main" id="{E6FFCB40-B5E4-4A25-960F-F66B9D346429}"/>
              </a:ext>
            </a:extLst>
          </p:cNvPr>
          <p:cNvPicPr>
            <a:picLocks noChangeAspect="1"/>
          </p:cNvPicPr>
          <p:nvPr/>
        </p:nvPicPr>
        <p:blipFill>
          <a:blip r:embed="rId4"/>
          <a:stretch>
            <a:fillRect/>
          </a:stretch>
        </p:blipFill>
        <p:spPr>
          <a:xfrm>
            <a:off x="797736" y="1117854"/>
            <a:ext cx="4642944" cy="5261254"/>
          </a:xfrm>
          <a:prstGeom prst="rect">
            <a:avLst/>
          </a:prstGeom>
        </p:spPr>
      </p:pic>
      <p:sp>
        <p:nvSpPr>
          <p:cNvPr id="11" name="Título 1">
            <a:extLst>
              <a:ext uri="{FF2B5EF4-FFF2-40B4-BE49-F238E27FC236}">
                <a16:creationId xmlns:a16="http://schemas.microsoft.com/office/drawing/2014/main" id="{0086F825-99B0-4A85-811E-D62E36429B02}"/>
              </a:ext>
            </a:extLst>
          </p:cNvPr>
          <p:cNvSpPr>
            <a:spLocks noGrp="1"/>
          </p:cNvSpPr>
          <p:nvPr>
            <p:ph type="title"/>
          </p:nvPr>
        </p:nvSpPr>
        <p:spPr>
          <a:xfrm>
            <a:off x="797736" y="220026"/>
            <a:ext cx="10515600" cy="1325563"/>
          </a:xfrm>
        </p:spPr>
        <p:txBody>
          <a:bodyPr/>
          <a:lstStyle/>
          <a:p>
            <a:r>
              <a:rPr lang="es-ES" b="1" dirty="0" err="1">
                <a:solidFill>
                  <a:srgbClr val="FF0000"/>
                </a:solidFill>
              </a:rPr>
              <a:t>Basque</a:t>
            </a:r>
            <a:r>
              <a:rPr lang="es-ES" b="1" dirty="0">
                <a:solidFill>
                  <a:srgbClr val="FF0000"/>
                </a:solidFill>
              </a:rPr>
              <a:t> </a:t>
            </a:r>
            <a:r>
              <a:rPr lang="es-ES" b="1" dirty="0" err="1">
                <a:solidFill>
                  <a:srgbClr val="FF0000"/>
                </a:solidFill>
              </a:rPr>
              <a:t>language</a:t>
            </a:r>
            <a:endParaRPr lang="es-ES" b="1" dirty="0">
              <a:solidFill>
                <a:srgbClr val="FF0000"/>
              </a:solidFill>
            </a:endParaRPr>
          </a:p>
        </p:txBody>
      </p:sp>
      <p:pic>
        <p:nvPicPr>
          <p:cNvPr id="5" name="Imagen 4">
            <a:extLst>
              <a:ext uri="{FF2B5EF4-FFF2-40B4-BE49-F238E27FC236}">
                <a16:creationId xmlns:a16="http://schemas.microsoft.com/office/drawing/2014/main" id="{96C0C604-0DAC-48BB-9850-3287D478E830}"/>
              </a:ext>
            </a:extLst>
          </p:cNvPr>
          <p:cNvPicPr>
            <a:picLocks noChangeAspect="1"/>
          </p:cNvPicPr>
          <p:nvPr/>
        </p:nvPicPr>
        <p:blipFill>
          <a:blip r:embed="rId5"/>
          <a:stretch>
            <a:fillRect/>
          </a:stretch>
        </p:blipFill>
        <p:spPr>
          <a:xfrm>
            <a:off x="7969534" y="4224173"/>
            <a:ext cx="3193768" cy="2154935"/>
          </a:xfrm>
          <a:prstGeom prst="rect">
            <a:avLst/>
          </a:prstGeom>
        </p:spPr>
      </p:pic>
      <p:sp>
        <p:nvSpPr>
          <p:cNvPr id="6" name="Rectángulo 5">
            <a:extLst>
              <a:ext uri="{FF2B5EF4-FFF2-40B4-BE49-F238E27FC236}">
                <a16:creationId xmlns:a16="http://schemas.microsoft.com/office/drawing/2014/main" id="{6757A0F1-8415-481F-A6DA-071DAEAF8623}"/>
              </a:ext>
            </a:extLst>
          </p:cNvPr>
          <p:cNvSpPr/>
          <p:nvPr/>
        </p:nvSpPr>
        <p:spPr>
          <a:xfrm>
            <a:off x="5678426" y="4747642"/>
            <a:ext cx="2145792" cy="1107996"/>
          </a:xfrm>
          <a:prstGeom prst="rect">
            <a:avLst/>
          </a:prstGeom>
        </p:spPr>
        <p:txBody>
          <a:bodyPr wrap="square">
            <a:spAutoFit/>
          </a:bodyPr>
          <a:lstStyle/>
          <a:p>
            <a:r>
              <a:rPr lang="en-US" sz="1100" dirty="0"/>
              <a:t>The Navarrese king Sancho VI, called 'The Wise', referred to the Basque language as 'Lingua </a:t>
            </a:r>
            <a:r>
              <a:rPr lang="en-US" sz="1100" dirty="0" err="1"/>
              <a:t>Navarrorum</a:t>
            </a:r>
            <a:r>
              <a:rPr lang="en-US" sz="1100" dirty="0"/>
              <a:t>' (the language of the </a:t>
            </a:r>
            <a:r>
              <a:rPr lang="en-US" sz="1100" dirty="0" err="1"/>
              <a:t>Navarreses</a:t>
            </a:r>
            <a:r>
              <a:rPr lang="en-US" sz="1100" dirty="0"/>
              <a:t>) in one of his manuscripts of 1167. </a:t>
            </a:r>
            <a:endParaRPr lang="es-ES" sz="1100" dirty="0"/>
          </a:p>
        </p:txBody>
      </p:sp>
    </p:spTree>
    <p:extLst>
      <p:ext uri="{BB962C8B-B14F-4D97-AF65-F5344CB8AC3E}">
        <p14:creationId xmlns:p14="http://schemas.microsoft.com/office/powerpoint/2010/main" val="1932243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1833219" y="903111"/>
            <a:ext cx="10358781" cy="208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Marcador de número de diapositiva 5"/>
          <p:cNvSpPr>
            <a:spLocks noGrp="1"/>
          </p:cNvSpPr>
          <p:nvPr>
            <p:ph type="sldNum" sz="quarter" idx="12"/>
          </p:nvPr>
        </p:nvSpPr>
        <p:spPr>
          <a:xfrm>
            <a:off x="9344025" y="6508750"/>
            <a:ext cx="2743200" cy="365125"/>
          </a:xfrm>
        </p:spPr>
        <p:txBody>
          <a:bodyPr/>
          <a:lstStyle/>
          <a:p>
            <a:fld id="{01B461EF-3B72-462A-B3D2-F9882AD801BD}" type="slidenum">
              <a:rPr lang="en-US" smtClean="0"/>
              <a:t>3</a:t>
            </a:fld>
            <a:endParaRPr lang="en-US" dirty="0"/>
          </a:p>
        </p:txBody>
      </p:sp>
      <p:pic>
        <p:nvPicPr>
          <p:cNvPr id="1030" name="Picture 6" descr="euskera franquismo bilaketarekin bat datozen irudi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21" y="1571635"/>
            <a:ext cx="5441922" cy="20407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rlazionatutako iru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7588" y="3860727"/>
            <a:ext cx="3528695" cy="243417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258852" y="1418026"/>
            <a:ext cx="3563757" cy="954107"/>
          </a:xfrm>
          <a:prstGeom prst="rect">
            <a:avLst/>
          </a:prstGeom>
          <a:noFill/>
        </p:spPr>
        <p:txBody>
          <a:bodyPr wrap="square" rtlCol="0">
            <a:spAutoFit/>
          </a:bodyPr>
          <a:lstStyle/>
          <a:p>
            <a:r>
              <a:rPr lang="en-GB" sz="2800" b="1" dirty="0"/>
              <a:t>XIX – XX Centuries</a:t>
            </a:r>
          </a:p>
          <a:p>
            <a:r>
              <a:rPr lang="en-GB" sz="2800" b="1" dirty="0"/>
              <a:t>Linguistic genocide</a:t>
            </a:r>
          </a:p>
        </p:txBody>
      </p:sp>
      <p:pic>
        <p:nvPicPr>
          <p:cNvPr id="1033" name="Picture 9" descr="C:\Users\x063594\Pictures\Del BRU N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1263647" y="121920"/>
            <a:ext cx="717389" cy="7173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prohibiciÃ³n educacion euskera siglo xix">
            <a:extLst>
              <a:ext uri="{FF2B5EF4-FFF2-40B4-BE49-F238E27FC236}">
                <a16:creationId xmlns:a16="http://schemas.microsoft.com/office/drawing/2014/main" id="{93FA78D1-83B2-48E0-9055-F082BFCA69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2609" y="2848963"/>
            <a:ext cx="3810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A9C936F-7D04-49A8-8B47-71556B8A2B47}"/>
              </a:ext>
            </a:extLst>
          </p:cNvPr>
          <p:cNvSpPr>
            <a:spLocks noGrp="1"/>
          </p:cNvSpPr>
          <p:nvPr>
            <p:ph type="sldNum" sz="quarter" idx="12"/>
          </p:nvPr>
        </p:nvSpPr>
        <p:spPr/>
        <p:txBody>
          <a:bodyPr/>
          <a:lstStyle/>
          <a:p>
            <a:fld id="{01B461EF-3B72-462A-B3D2-F9882AD801BD}" type="slidenum">
              <a:rPr lang="en-US" smtClean="0"/>
              <a:pPr/>
              <a:t>4</a:t>
            </a:fld>
            <a:endParaRPr lang="en-US"/>
          </a:p>
        </p:txBody>
      </p:sp>
      <p:pic>
        <p:nvPicPr>
          <p:cNvPr id="5" name="Imagen 4">
            <a:extLst>
              <a:ext uri="{FF2B5EF4-FFF2-40B4-BE49-F238E27FC236}">
                <a16:creationId xmlns:a16="http://schemas.microsoft.com/office/drawing/2014/main" id="{D5B319E4-2647-463C-A04F-361EDFDEF800}"/>
              </a:ext>
            </a:extLst>
          </p:cNvPr>
          <p:cNvPicPr>
            <a:picLocks noChangeAspect="1"/>
          </p:cNvPicPr>
          <p:nvPr/>
        </p:nvPicPr>
        <p:blipFill>
          <a:blip r:embed="rId2"/>
          <a:stretch>
            <a:fillRect/>
          </a:stretch>
        </p:blipFill>
        <p:spPr>
          <a:xfrm>
            <a:off x="1014984" y="1999361"/>
            <a:ext cx="4561767" cy="3614985"/>
          </a:xfrm>
          <a:prstGeom prst="rect">
            <a:avLst/>
          </a:prstGeom>
        </p:spPr>
      </p:pic>
      <p:sp>
        <p:nvSpPr>
          <p:cNvPr id="7" name="Título 1">
            <a:extLst>
              <a:ext uri="{FF2B5EF4-FFF2-40B4-BE49-F238E27FC236}">
                <a16:creationId xmlns:a16="http://schemas.microsoft.com/office/drawing/2014/main" id="{E4831FDE-1756-4FEA-96BC-765E8F3480B1}"/>
              </a:ext>
            </a:extLst>
          </p:cNvPr>
          <p:cNvSpPr txBox="1">
            <a:spLocks/>
          </p:cNvSpPr>
          <p:nvPr/>
        </p:nvSpPr>
        <p:spPr>
          <a:xfrm>
            <a:off x="797736" y="22002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err="1">
                <a:solidFill>
                  <a:srgbClr val="FF0000"/>
                </a:solidFill>
              </a:rPr>
              <a:t>Basque</a:t>
            </a:r>
            <a:r>
              <a:rPr lang="es-ES" b="1" dirty="0">
                <a:solidFill>
                  <a:srgbClr val="FF0000"/>
                </a:solidFill>
              </a:rPr>
              <a:t> </a:t>
            </a:r>
            <a:r>
              <a:rPr lang="es-ES" b="1" dirty="0" err="1">
                <a:solidFill>
                  <a:srgbClr val="FF0000"/>
                </a:solidFill>
              </a:rPr>
              <a:t>language</a:t>
            </a:r>
            <a:endParaRPr lang="es-ES" b="1" dirty="0">
              <a:solidFill>
                <a:srgbClr val="FF0000"/>
              </a:solidFill>
            </a:endParaRPr>
          </a:p>
        </p:txBody>
      </p:sp>
      <p:sp>
        <p:nvSpPr>
          <p:cNvPr id="10" name="Rectángulo 9">
            <a:extLst>
              <a:ext uri="{FF2B5EF4-FFF2-40B4-BE49-F238E27FC236}">
                <a16:creationId xmlns:a16="http://schemas.microsoft.com/office/drawing/2014/main" id="{F4388C5A-EBB4-4438-884C-75BD369B89DE}"/>
              </a:ext>
            </a:extLst>
          </p:cNvPr>
          <p:cNvSpPr/>
          <p:nvPr/>
        </p:nvSpPr>
        <p:spPr>
          <a:xfrm>
            <a:off x="1014984" y="5678354"/>
            <a:ext cx="3794180" cy="369332"/>
          </a:xfrm>
          <a:prstGeom prst="rect">
            <a:avLst/>
          </a:prstGeom>
        </p:spPr>
        <p:txBody>
          <a:bodyPr wrap="none">
            <a:spAutoFit/>
          </a:bodyPr>
          <a:lstStyle/>
          <a:p>
            <a:r>
              <a:rPr lang="en-US" dirty="0"/>
              <a:t>Percentage of Basque speaking people</a:t>
            </a:r>
            <a:endParaRPr lang="es-ES" dirty="0"/>
          </a:p>
        </p:txBody>
      </p:sp>
      <p:pic>
        <p:nvPicPr>
          <p:cNvPr id="11" name="Imagen 10">
            <a:extLst>
              <a:ext uri="{FF2B5EF4-FFF2-40B4-BE49-F238E27FC236}">
                <a16:creationId xmlns:a16="http://schemas.microsoft.com/office/drawing/2014/main" id="{D998A19B-B6DB-4903-AF9C-A0C3DFAE0FF0}"/>
              </a:ext>
            </a:extLst>
          </p:cNvPr>
          <p:cNvPicPr>
            <a:picLocks noChangeAspect="1"/>
          </p:cNvPicPr>
          <p:nvPr/>
        </p:nvPicPr>
        <p:blipFill>
          <a:blip r:embed="rId3"/>
          <a:stretch>
            <a:fillRect/>
          </a:stretch>
        </p:blipFill>
        <p:spPr>
          <a:xfrm>
            <a:off x="6295228" y="1999361"/>
            <a:ext cx="4420397" cy="3614985"/>
          </a:xfrm>
          <a:prstGeom prst="rect">
            <a:avLst/>
          </a:prstGeom>
        </p:spPr>
      </p:pic>
      <p:sp>
        <p:nvSpPr>
          <p:cNvPr id="12" name="Rectángulo 11">
            <a:extLst>
              <a:ext uri="{FF2B5EF4-FFF2-40B4-BE49-F238E27FC236}">
                <a16:creationId xmlns:a16="http://schemas.microsoft.com/office/drawing/2014/main" id="{7E0729AC-63D4-4D72-A96C-165139BDC536}"/>
              </a:ext>
            </a:extLst>
          </p:cNvPr>
          <p:cNvSpPr/>
          <p:nvPr/>
        </p:nvSpPr>
        <p:spPr>
          <a:xfrm>
            <a:off x="6214034" y="5614346"/>
            <a:ext cx="5410199" cy="338554"/>
          </a:xfrm>
          <a:prstGeom prst="rect">
            <a:avLst/>
          </a:prstGeom>
        </p:spPr>
        <p:txBody>
          <a:bodyPr wrap="none">
            <a:spAutoFit/>
          </a:bodyPr>
          <a:lstStyle/>
          <a:p>
            <a:r>
              <a:rPr lang="en-US" sz="1600" dirty="0"/>
              <a:t>Percentage of students registered in Basque language schools</a:t>
            </a:r>
            <a:endParaRPr lang="es-ES" sz="1600" dirty="0"/>
          </a:p>
        </p:txBody>
      </p:sp>
      <p:sp>
        <p:nvSpPr>
          <p:cNvPr id="8" name="4 CuadroTexto">
            <a:extLst>
              <a:ext uri="{FF2B5EF4-FFF2-40B4-BE49-F238E27FC236}">
                <a16:creationId xmlns:a16="http://schemas.microsoft.com/office/drawing/2014/main" id="{76AD2BEE-AB67-4C20-B6E3-BEAD693FBB01}"/>
              </a:ext>
            </a:extLst>
          </p:cNvPr>
          <p:cNvSpPr txBox="1"/>
          <p:nvPr/>
        </p:nvSpPr>
        <p:spPr>
          <a:xfrm>
            <a:off x="5780268" y="489404"/>
            <a:ext cx="3563757" cy="954107"/>
          </a:xfrm>
          <a:prstGeom prst="rect">
            <a:avLst/>
          </a:prstGeom>
          <a:noFill/>
        </p:spPr>
        <p:txBody>
          <a:bodyPr wrap="square" rtlCol="0">
            <a:spAutoFit/>
          </a:bodyPr>
          <a:lstStyle/>
          <a:p>
            <a:r>
              <a:rPr lang="en-GB" sz="2800" b="1" dirty="0"/>
              <a:t>XXI Century</a:t>
            </a:r>
          </a:p>
          <a:p>
            <a:r>
              <a:rPr lang="en-GB" sz="2800" b="1" dirty="0"/>
              <a:t>Recovery</a:t>
            </a:r>
          </a:p>
        </p:txBody>
      </p:sp>
    </p:spTree>
    <p:extLst>
      <p:ext uri="{BB962C8B-B14F-4D97-AF65-F5344CB8AC3E}">
        <p14:creationId xmlns:p14="http://schemas.microsoft.com/office/powerpoint/2010/main" val="67499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26D3D-FBE8-442E-BB8E-9ABEE76E01F6}"/>
              </a:ext>
            </a:extLst>
          </p:cNvPr>
          <p:cNvSpPr>
            <a:spLocks noGrp="1"/>
          </p:cNvSpPr>
          <p:nvPr>
            <p:ph type="title"/>
          </p:nvPr>
        </p:nvSpPr>
        <p:spPr>
          <a:xfrm>
            <a:off x="445770" y="317531"/>
            <a:ext cx="10515600" cy="1325563"/>
          </a:xfrm>
        </p:spPr>
        <p:txBody>
          <a:bodyPr/>
          <a:lstStyle/>
          <a:p>
            <a:r>
              <a:rPr lang="es-ES" b="1" dirty="0" err="1">
                <a:solidFill>
                  <a:srgbClr val="FF0000"/>
                </a:solidFill>
              </a:rPr>
              <a:t>Basque</a:t>
            </a:r>
            <a:r>
              <a:rPr lang="es-ES" b="1" dirty="0">
                <a:solidFill>
                  <a:srgbClr val="FF0000"/>
                </a:solidFill>
              </a:rPr>
              <a:t> </a:t>
            </a:r>
            <a:r>
              <a:rPr lang="es-ES" b="1" dirty="0" err="1">
                <a:solidFill>
                  <a:srgbClr val="FF0000"/>
                </a:solidFill>
              </a:rPr>
              <a:t>language</a:t>
            </a:r>
            <a:r>
              <a:rPr lang="es-ES" b="1" dirty="0">
                <a:solidFill>
                  <a:srgbClr val="FF0000"/>
                </a:solidFill>
              </a:rPr>
              <a:t> in Navarra</a:t>
            </a:r>
          </a:p>
        </p:txBody>
      </p:sp>
      <p:pic>
        <p:nvPicPr>
          <p:cNvPr id="6" name="Marcador de contenido 5">
            <a:extLst>
              <a:ext uri="{FF2B5EF4-FFF2-40B4-BE49-F238E27FC236}">
                <a16:creationId xmlns:a16="http://schemas.microsoft.com/office/drawing/2014/main" id="{4F11E976-0F6F-4F19-8F85-1B958C06B102}"/>
              </a:ext>
            </a:extLst>
          </p:cNvPr>
          <p:cNvPicPr>
            <a:picLocks noGrp="1" noChangeAspect="1"/>
          </p:cNvPicPr>
          <p:nvPr>
            <p:ph idx="1"/>
          </p:nvPr>
        </p:nvPicPr>
        <p:blipFill>
          <a:blip r:embed="rId2"/>
          <a:stretch>
            <a:fillRect/>
          </a:stretch>
        </p:blipFill>
        <p:spPr>
          <a:xfrm>
            <a:off x="601980" y="5224462"/>
            <a:ext cx="6343650" cy="1466850"/>
          </a:xfrm>
          <a:prstGeom prst="rect">
            <a:avLst/>
          </a:prstGeom>
        </p:spPr>
      </p:pic>
      <p:sp>
        <p:nvSpPr>
          <p:cNvPr id="4" name="Marcador de número de diapositiva 3">
            <a:extLst>
              <a:ext uri="{FF2B5EF4-FFF2-40B4-BE49-F238E27FC236}">
                <a16:creationId xmlns:a16="http://schemas.microsoft.com/office/drawing/2014/main" id="{1700AD46-4C50-4FFE-994B-2D9AD45003D6}"/>
              </a:ext>
            </a:extLst>
          </p:cNvPr>
          <p:cNvSpPr>
            <a:spLocks noGrp="1"/>
          </p:cNvSpPr>
          <p:nvPr>
            <p:ph type="sldNum" sz="quarter" idx="12"/>
          </p:nvPr>
        </p:nvSpPr>
        <p:spPr/>
        <p:txBody>
          <a:bodyPr/>
          <a:lstStyle/>
          <a:p>
            <a:fld id="{01B461EF-3B72-462A-B3D2-F9882AD801BD}" type="slidenum">
              <a:rPr lang="en-US" smtClean="0"/>
              <a:pPr/>
              <a:t>5</a:t>
            </a:fld>
            <a:endParaRPr lang="en-US"/>
          </a:p>
        </p:txBody>
      </p:sp>
      <p:pic>
        <p:nvPicPr>
          <p:cNvPr id="8" name="Imagen 7">
            <a:extLst>
              <a:ext uri="{FF2B5EF4-FFF2-40B4-BE49-F238E27FC236}">
                <a16:creationId xmlns:a16="http://schemas.microsoft.com/office/drawing/2014/main" id="{F7359FB3-318D-4E74-BAEA-7A38F3BC2BC2}"/>
              </a:ext>
            </a:extLst>
          </p:cNvPr>
          <p:cNvPicPr>
            <a:picLocks noChangeAspect="1"/>
          </p:cNvPicPr>
          <p:nvPr/>
        </p:nvPicPr>
        <p:blipFill>
          <a:blip r:embed="rId3"/>
          <a:stretch>
            <a:fillRect/>
          </a:stretch>
        </p:blipFill>
        <p:spPr>
          <a:xfrm>
            <a:off x="923544" y="1328641"/>
            <a:ext cx="4241672" cy="2337378"/>
          </a:xfrm>
          <a:prstGeom prst="rect">
            <a:avLst/>
          </a:prstGeom>
        </p:spPr>
      </p:pic>
      <p:pic>
        <p:nvPicPr>
          <p:cNvPr id="3" name="Imagen 2">
            <a:extLst>
              <a:ext uri="{FF2B5EF4-FFF2-40B4-BE49-F238E27FC236}">
                <a16:creationId xmlns:a16="http://schemas.microsoft.com/office/drawing/2014/main" id="{B9A87579-D3EC-4C69-AC89-27E39DAC4F17}"/>
              </a:ext>
            </a:extLst>
          </p:cNvPr>
          <p:cNvPicPr>
            <a:picLocks noChangeAspect="1"/>
          </p:cNvPicPr>
          <p:nvPr/>
        </p:nvPicPr>
        <p:blipFill>
          <a:blip r:embed="rId4"/>
          <a:stretch>
            <a:fillRect/>
          </a:stretch>
        </p:blipFill>
        <p:spPr>
          <a:xfrm>
            <a:off x="6943725" y="317531"/>
            <a:ext cx="4800600" cy="5133975"/>
          </a:xfrm>
          <a:prstGeom prst="rect">
            <a:avLst/>
          </a:prstGeom>
        </p:spPr>
      </p:pic>
      <p:pic>
        <p:nvPicPr>
          <p:cNvPr id="5" name="Imagen 4">
            <a:extLst>
              <a:ext uri="{FF2B5EF4-FFF2-40B4-BE49-F238E27FC236}">
                <a16:creationId xmlns:a16="http://schemas.microsoft.com/office/drawing/2014/main" id="{681F903E-59D3-4840-ABE2-CF500BB8A5E0}"/>
              </a:ext>
            </a:extLst>
          </p:cNvPr>
          <p:cNvPicPr>
            <a:picLocks noChangeAspect="1"/>
          </p:cNvPicPr>
          <p:nvPr/>
        </p:nvPicPr>
        <p:blipFill>
          <a:blip r:embed="rId5"/>
          <a:stretch>
            <a:fillRect/>
          </a:stretch>
        </p:blipFill>
        <p:spPr>
          <a:xfrm>
            <a:off x="923544" y="3781938"/>
            <a:ext cx="4271376" cy="1326605"/>
          </a:xfrm>
          <a:prstGeom prst="rect">
            <a:avLst/>
          </a:prstGeom>
        </p:spPr>
      </p:pic>
    </p:spTree>
    <p:extLst>
      <p:ext uri="{BB962C8B-B14F-4D97-AF65-F5344CB8AC3E}">
        <p14:creationId xmlns:p14="http://schemas.microsoft.com/office/powerpoint/2010/main" val="96676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1833219" y="903111"/>
            <a:ext cx="10358781" cy="208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Marcador de número de diapositiva 5"/>
          <p:cNvSpPr>
            <a:spLocks noGrp="1"/>
          </p:cNvSpPr>
          <p:nvPr>
            <p:ph type="sldNum" sz="quarter" idx="12"/>
          </p:nvPr>
        </p:nvSpPr>
        <p:spPr>
          <a:xfrm>
            <a:off x="9344025" y="6508750"/>
            <a:ext cx="2743200" cy="365125"/>
          </a:xfrm>
        </p:spPr>
        <p:txBody>
          <a:bodyPr/>
          <a:lstStyle/>
          <a:p>
            <a:fld id="{01B461EF-3B72-462A-B3D2-F9882AD801BD}" type="slidenum">
              <a:rPr lang="en-US" smtClean="0"/>
              <a:t>6</a:t>
            </a:fld>
            <a:endParaRPr lang="en-US" dirty="0"/>
          </a:p>
        </p:txBody>
      </p:sp>
      <p:pic>
        <p:nvPicPr>
          <p:cNvPr id="1028" name="Picture 4" descr="arizmendiarrieta mondragon bilaketarekin bat datozen irudia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801" y="2491710"/>
            <a:ext cx="1839237" cy="424526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rizmendiarrieta mondragon escuela profesiona bilaketarekin bat datozen irudia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120" y="3119793"/>
            <a:ext cx="3766489" cy="261967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237" y="3119793"/>
            <a:ext cx="4390296" cy="2123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4513249" y="1968490"/>
            <a:ext cx="2499360" cy="523220"/>
          </a:xfrm>
          <a:prstGeom prst="rect">
            <a:avLst/>
          </a:prstGeom>
          <a:noFill/>
        </p:spPr>
        <p:txBody>
          <a:bodyPr wrap="square" rtlCol="0">
            <a:spAutoFit/>
          </a:bodyPr>
          <a:lstStyle/>
          <a:p>
            <a:r>
              <a:rPr lang="es-ES_tradnl" sz="2800" b="1" dirty="0"/>
              <a:t>1943</a:t>
            </a:r>
            <a:endParaRPr lang="es-ES" sz="2800" b="1" dirty="0"/>
          </a:p>
        </p:txBody>
      </p:sp>
      <p:sp>
        <p:nvSpPr>
          <p:cNvPr id="13" name="12 CuadroTexto"/>
          <p:cNvSpPr txBox="1"/>
          <p:nvPr/>
        </p:nvSpPr>
        <p:spPr>
          <a:xfrm>
            <a:off x="8946240" y="2045392"/>
            <a:ext cx="2499360" cy="523220"/>
          </a:xfrm>
          <a:prstGeom prst="rect">
            <a:avLst/>
          </a:prstGeom>
          <a:noFill/>
        </p:spPr>
        <p:txBody>
          <a:bodyPr wrap="square" rtlCol="0">
            <a:spAutoFit/>
          </a:bodyPr>
          <a:lstStyle/>
          <a:p>
            <a:r>
              <a:rPr lang="es-ES_tradnl" sz="2800" b="1" dirty="0"/>
              <a:t>1956</a:t>
            </a:r>
            <a:endParaRPr lang="es-ES" sz="2800" b="1" dirty="0"/>
          </a:p>
        </p:txBody>
      </p:sp>
      <p:sp>
        <p:nvSpPr>
          <p:cNvPr id="5" name="4 Flecha curvada hacia abajo"/>
          <p:cNvSpPr/>
          <p:nvPr/>
        </p:nvSpPr>
        <p:spPr>
          <a:xfrm>
            <a:off x="6195060" y="1490990"/>
            <a:ext cx="2453640" cy="554402"/>
          </a:xfrm>
          <a:prstGeom prst="curvedDown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Flecha curvada hacia abajo"/>
          <p:cNvSpPr/>
          <p:nvPr/>
        </p:nvSpPr>
        <p:spPr>
          <a:xfrm>
            <a:off x="1625419" y="1414088"/>
            <a:ext cx="2453640" cy="554402"/>
          </a:xfrm>
          <a:prstGeom prst="curvedDown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6" name="Picture 9" descr="C:\Users\x063594\Pictures\Del BRU N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1263647" y="121920"/>
            <a:ext cx="717389" cy="717389"/>
          </a:xfrm>
          <a:prstGeom prst="rect">
            <a:avLst/>
          </a:prstGeom>
          <a:noFill/>
          <a:extLst>
            <a:ext uri="{909E8E84-426E-40DD-AFC4-6F175D3DCCD1}">
              <a14:hiddenFill xmlns:a14="http://schemas.microsoft.com/office/drawing/2010/main">
                <a:solidFill>
                  <a:srgbClr val="FFFFFF"/>
                </a:solidFill>
              </a14:hiddenFill>
            </a:ext>
          </a:extLst>
        </p:spPr>
      </p:pic>
      <p:sp>
        <p:nvSpPr>
          <p:cNvPr id="17" name="Título 1">
            <a:extLst>
              <a:ext uri="{FF2B5EF4-FFF2-40B4-BE49-F238E27FC236}">
                <a16:creationId xmlns:a16="http://schemas.microsoft.com/office/drawing/2014/main" id="{B60DADAE-0CCD-4106-B05B-1A8544D430B6}"/>
              </a:ext>
            </a:extLst>
          </p:cNvPr>
          <p:cNvSpPr txBox="1">
            <a:spLocks/>
          </p:cNvSpPr>
          <p:nvPr/>
        </p:nvSpPr>
        <p:spPr>
          <a:xfrm>
            <a:off x="797736" y="22002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err="1">
                <a:solidFill>
                  <a:srgbClr val="FF0000"/>
                </a:solidFill>
              </a:rPr>
              <a:t>Basque</a:t>
            </a:r>
            <a:r>
              <a:rPr lang="es-ES" b="1" dirty="0">
                <a:solidFill>
                  <a:srgbClr val="FF0000"/>
                </a:solidFill>
              </a:rPr>
              <a:t> </a:t>
            </a:r>
            <a:r>
              <a:rPr lang="es-ES" b="1" dirty="0" err="1">
                <a:solidFill>
                  <a:srgbClr val="FF0000"/>
                </a:solidFill>
              </a:rPr>
              <a:t>cooperativism</a:t>
            </a:r>
            <a:r>
              <a:rPr lang="es-ES" b="1" dirty="0">
                <a:solidFill>
                  <a:srgbClr val="FF0000"/>
                </a:solidFill>
              </a:rPr>
              <a:t> </a:t>
            </a:r>
          </a:p>
        </p:txBody>
      </p:sp>
    </p:spTree>
    <p:extLst>
      <p:ext uri="{BB962C8B-B14F-4D97-AF65-F5344CB8AC3E}">
        <p14:creationId xmlns:p14="http://schemas.microsoft.com/office/powerpoint/2010/main" val="253517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1833219" y="903111"/>
            <a:ext cx="10358781" cy="208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Marcador de número de diapositiva 5"/>
          <p:cNvSpPr>
            <a:spLocks noGrp="1"/>
          </p:cNvSpPr>
          <p:nvPr>
            <p:ph type="sldNum" sz="quarter" idx="12"/>
          </p:nvPr>
        </p:nvSpPr>
        <p:spPr>
          <a:xfrm>
            <a:off x="9344025" y="6508750"/>
            <a:ext cx="2743200" cy="365125"/>
          </a:xfrm>
        </p:spPr>
        <p:txBody>
          <a:bodyPr/>
          <a:lstStyle/>
          <a:p>
            <a:fld id="{01B461EF-3B72-462A-B3D2-F9882AD801BD}" type="slidenum">
              <a:rPr lang="en-US" smtClean="0"/>
              <a:t>7</a:t>
            </a:fld>
            <a:endParaRPr lang="en-US" dirty="0"/>
          </a:p>
        </p:txBody>
      </p:sp>
      <p:pic>
        <p:nvPicPr>
          <p:cNvPr id="10" name="Picture 9" descr="C:\Users\x063594\Pictures\Del BRU 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263647" y="121920"/>
            <a:ext cx="717389" cy="717389"/>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67" y="1501862"/>
            <a:ext cx="4815231" cy="5186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0866" y="1449610"/>
            <a:ext cx="418147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5961049" y="987736"/>
            <a:ext cx="2499360" cy="523220"/>
          </a:xfrm>
          <a:prstGeom prst="rect">
            <a:avLst/>
          </a:prstGeom>
          <a:noFill/>
        </p:spPr>
        <p:txBody>
          <a:bodyPr wrap="square" rtlCol="0">
            <a:spAutoFit/>
          </a:bodyPr>
          <a:lstStyle/>
          <a:p>
            <a:r>
              <a:rPr lang="es-ES_tradnl" sz="2800" b="1" dirty="0"/>
              <a:t>2017</a:t>
            </a:r>
            <a:endParaRPr lang="es-ES" sz="2800" b="1" dirty="0"/>
          </a:p>
        </p:txBody>
      </p:sp>
      <p:sp>
        <p:nvSpPr>
          <p:cNvPr id="5" name="Elipse 4">
            <a:extLst>
              <a:ext uri="{FF2B5EF4-FFF2-40B4-BE49-F238E27FC236}">
                <a16:creationId xmlns:a16="http://schemas.microsoft.com/office/drawing/2014/main" id="{3EF413D3-3234-473F-BB62-D614423BC646}"/>
              </a:ext>
            </a:extLst>
          </p:cNvPr>
          <p:cNvSpPr/>
          <p:nvPr/>
        </p:nvSpPr>
        <p:spPr>
          <a:xfrm>
            <a:off x="358684" y="4865914"/>
            <a:ext cx="5159328" cy="145868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Título 1">
            <a:extLst>
              <a:ext uri="{FF2B5EF4-FFF2-40B4-BE49-F238E27FC236}">
                <a16:creationId xmlns:a16="http://schemas.microsoft.com/office/drawing/2014/main" id="{ABC605C0-A143-408F-AA8D-1902932E1F7F}"/>
              </a:ext>
            </a:extLst>
          </p:cNvPr>
          <p:cNvSpPr txBox="1">
            <a:spLocks/>
          </p:cNvSpPr>
          <p:nvPr/>
        </p:nvSpPr>
        <p:spPr>
          <a:xfrm>
            <a:off x="797736" y="22002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err="1">
                <a:solidFill>
                  <a:srgbClr val="FF0000"/>
                </a:solidFill>
              </a:rPr>
              <a:t>Basque</a:t>
            </a:r>
            <a:r>
              <a:rPr lang="es-ES" b="1" dirty="0">
                <a:solidFill>
                  <a:srgbClr val="FF0000"/>
                </a:solidFill>
              </a:rPr>
              <a:t> </a:t>
            </a:r>
            <a:r>
              <a:rPr lang="es-ES" b="1" dirty="0" err="1">
                <a:solidFill>
                  <a:srgbClr val="FF0000"/>
                </a:solidFill>
              </a:rPr>
              <a:t>cooperativism</a:t>
            </a:r>
            <a:endParaRPr lang="es-ES" b="1" dirty="0">
              <a:solidFill>
                <a:srgbClr val="FF0000"/>
              </a:solidFill>
            </a:endParaRPr>
          </a:p>
        </p:txBody>
      </p:sp>
    </p:spTree>
    <p:extLst>
      <p:ext uri="{BB962C8B-B14F-4D97-AF65-F5344CB8AC3E}">
        <p14:creationId xmlns:p14="http://schemas.microsoft.com/office/powerpoint/2010/main" val="190652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1833219" y="903111"/>
            <a:ext cx="10358781" cy="208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Marcador de número de diapositiva 5"/>
          <p:cNvSpPr>
            <a:spLocks noGrp="1"/>
          </p:cNvSpPr>
          <p:nvPr>
            <p:ph type="sldNum" sz="quarter" idx="12"/>
          </p:nvPr>
        </p:nvSpPr>
        <p:spPr>
          <a:xfrm>
            <a:off x="9344025" y="6508750"/>
            <a:ext cx="2743200" cy="365125"/>
          </a:xfrm>
        </p:spPr>
        <p:txBody>
          <a:bodyPr/>
          <a:lstStyle/>
          <a:p>
            <a:fld id="{01B461EF-3B72-462A-B3D2-F9882AD801BD}" type="slidenum">
              <a:rPr lang="en-US" smtClean="0"/>
              <a:t>8</a:t>
            </a:fld>
            <a:endParaRPr lang="en-US" dirty="0"/>
          </a:p>
        </p:txBody>
      </p:sp>
      <p:pic>
        <p:nvPicPr>
          <p:cNvPr id="10" name="Picture 9" descr="C:\Users\x063594\Pictures\Del BRU 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263647" y="121920"/>
            <a:ext cx="717389" cy="717389"/>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09055" y="2200059"/>
            <a:ext cx="5270831" cy="1384995"/>
          </a:xfrm>
          <a:prstGeom prst="rect">
            <a:avLst/>
          </a:prstGeom>
          <a:noFill/>
        </p:spPr>
        <p:txBody>
          <a:bodyPr wrap="square" rtlCol="0">
            <a:spAutoFit/>
          </a:bodyPr>
          <a:lstStyle/>
          <a:p>
            <a:r>
              <a:rPr lang="es-ES_tradnl" sz="2800" b="1" dirty="0" err="1"/>
              <a:t>Cooperativism</a:t>
            </a:r>
            <a:r>
              <a:rPr lang="es-ES_tradnl" sz="2800" b="1" dirty="0"/>
              <a:t> </a:t>
            </a:r>
            <a:r>
              <a:rPr lang="es-ES_tradnl" sz="2800" b="1" dirty="0" err="1"/>
              <a:t>key</a:t>
            </a:r>
            <a:r>
              <a:rPr lang="es-ES_tradnl" sz="2800" b="1" dirty="0"/>
              <a:t> </a:t>
            </a:r>
            <a:r>
              <a:rPr lang="es-ES_tradnl" sz="2800" b="1" dirty="0" err="1"/>
              <a:t>tool</a:t>
            </a:r>
            <a:r>
              <a:rPr lang="es-ES_tradnl" sz="2800" b="1" dirty="0"/>
              <a:t> </a:t>
            </a:r>
            <a:r>
              <a:rPr lang="es-ES_tradnl" sz="2800" b="1" dirty="0" err="1"/>
              <a:t>to</a:t>
            </a:r>
            <a:r>
              <a:rPr lang="es-ES_tradnl" sz="2800" b="1" dirty="0"/>
              <a:t> </a:t>
            </a:r>
            <a:r>
              <a:rPr lang="es-ES_tradnl" sz="2800" b="1" dirty="0" err="1"/>
              <a:t>develop</a:t>
            </a:r>
            <a:r>
              <a:rPr lang="es-ES_tradnl" sz="2800" b="1" dirty="0"/>
              <a:t> </a:t>
            </a:r>
            <a:r>
              <a:rPr lang="es-ES_tradnl" sz="2800" b="1" dirty="0" err="1"/>
              <a:t>industry</a:t>
            </a:r>
            <a:r>
              <a:rPr lang="es-ES_tradnl" sz="2800" b="1" dirty="0"/>
              <a:t>, </a:t>
            </a:r>
            <a:r>
              <a:rPr lang="es-ES_tradnl" sz="2800" b="1" dirty="0" err="1"/>
              <a:t>basque</a:t>
            </a:r>
            <a:r>
              <a:rPr lang="es-ES_tradnl" sz="2800" b="1" dirty="0"/>
              <a:t> </a:t>
            </a:r>
            <a:r>
              <a:rPr lang="es-ES_tradnl" sz="2800" b="1" dirty="0" err="1"/>
              <a:t>language</a:t>
            </a:r>
            <a:r>
              <a:rPr lang="es-ES_tradnl" sz="2800" b="1" dirty="0"/>
              <a:t>, culture and </a:t>
            </a:r>
            <a:r>
              <a:rPr lang="es-ES_tradnl" sz="2800" b="1" dirty="0" err="1"/>
              <a:t>education</a:t>
            </a:r>
            <a:endParaRPr lang="es-ES" sz="2800" b="1" dirty="0"/>
          </a:p>
        </p:txBody>
      </p:sp>
      <p:pic>
        <p:nvPicPr>
          <p:cNvPr id="2050" name="Picture 2" descr="Hasi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0520" y="2423589"/>
            <a:ext cx="2831112" cy="1880945"/>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7970520" y="4467986"/>
            <a:ext cx="2499360" cy="707886"/>
          </a:xfrm>
          <a:prstGeom prst="rect">
            <a:avLst/>
          </a:prstGeom>
          <a:noFill/>
        </p:spPr>
        <p:txBody>
          <a:bodyPr wrap="square" rtlCol="0">
            <a:spAutoFit/>
          </a:bodyPr>
          <a:lstStyle/>
          <a:p>
            <a:r>
              <a:rPr lang="en-US" sz="2000" b="1" dirty="0"/>
              <a:t>108 schools</a:t>
            </a:r>
          </a:p>
          <a:p>
            <a:r>
              <a:rPr lang="en-US" sz="2000" b="1" dirty="0"/>
              <a:t>54.000 students</a:t>
            </a:r>
          </a:p>
        </p:txBody>
      </p:sp>
      <p:cxnSp>
        <p:nvCxnSpPr>
          <p:cNvPr id="13" name="12 Conector curvado"/>
          <p:cNvCxnSpPr/>
          <p:nvPr/>
        </p:nvCxnSpPr>
        <p:spPr>
          <a:xfrm>
            <a:off x="5166360" y="3364061"/>
            <a:ext cx="2438400" cy="1223179"/>
          </a:xfrm>
          <a:prstGeom prst="curvedConnector3">
            <a:avLst/>
          </a:prstGeom>
          <a:ln w="254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ítulo 1">
            <a:extLst>
              <a:ext uri="{FF2B5EF4-FFF2-40B4-BE49-F238E27FC236}">
                <a16:creationId xmlns:a16="http://schemas.microsoft.com/office/drawing/2014/main" id="{BE6737C3-924C-4002-81E1-D40981CDE302}"/>
              </a:ext>
            </a:extLst>
          </p:cNvPr>
          <p:cNvSpPr txBox="1">
            <a:spLocks/>
          </p:cNvSpPr>
          <p:nvPr/>
        </p:nvSpPr>
        <p:spPr>
          <a:xfrm>
            <a:off x="797736" y="22002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err="1">
                <a:solidFill>
                  <a:srgbClr val="FF0000"/>
                </a:solidFill>
              </a:rPr>
              <a:t>Basque</a:t>
            </a:r>
            <a:r>
              <a:rPr lang="es-ES" b="1" dirty="0">
                <a:solidFill>
                  <a:srgbClr val="FF0000"/>
                </a:solidFill>
              </a:rPr>
              <a:t> </a:t>
            </a:r>
            <a:r>
              <a:rPr lang="es-ES" b="1" dirty="0" err="1">
                <a:solidFill>
                  <a:srgbClr val="FF0000"/>
                </a:solidFill>
              </a:rPr>
              <a:t>cooperativism</a:t>
            </a:r>
            <a:r>
              <a:rPr lang="es-ES" b="1" dirty="0">
                <a:solidFill>
                  <a:srgbClr val="FF0000"/>
                </a:solidFill>
              </a:rPr>
              <a:t> </a:t>
            </a:r>
            <a:r>
              <a:rPr lang="es-ES" b="1" dirty="0" err="1">
                <a:solidFill>
                  <a:srgbClr val="FF0000"/>
                </a:solidFill>
              </a:rPr>
              <a:t>to</a:t>
            </a:r>
            <a:r>
              <a:rPr lang="es-ES" b="1" dirty="0">
                <a:solidFill>
                  <a:srgbClr val="FF0000"/>
                </a:solidFill>
              </a:rPr>
              <a:t> </a:t>
            </a:r>
            <a:r>
              <a:rPr lang="es-ES" b="1" dirty="0" err="1">
                <a:solidFill>
                  <a:srgbClr val="FF0000"/>
                </a:solidFill>
              </a:rPr>
              <a:t>foster</a:t>
            </a:r>
            <a:r>
              <a:rPr lang="es-ES" b="1" dirty="0">
                <a:solidFill>
                  <a:srgbClr val="FF0000"/>
                </a:solidFill>
              </a:rPr>
              <a:t> </a:t>
            </a:r>
            <a:r>
              <a:rPr lang="es-ES" b="1" dirty="0" err="1">
                <a:solidFill>
                  <a:srgbClr val="FF0000"/>
                </a:solidFill>
              </a:rPr>
              <a:t>the</a:t>
            </a:r>
            <a:r>
              <a:rPr lang="es-ES" b="1" dirty="0">
                <a:solidFill>
                  <a:srgbClr val="FF0000"/>
                </a:solidFill>
              </a:rPr>
              <a:t> </a:t>
            </a:r>
            <a:r>
              <a:rPr lang="es-ES" b="1" dirty="0" err="1">
                <a:solidFill>
                  <a:srgbClr val="FF0000"/>
                </a:solidFill>
              </a:rPr>
              <a:t>language</a:t>
            </a:r>
            <a:endParaRPr lang="es-ES" b="1" dirty="0">
              <a:solidFill>
                <a:srgbClr val="FF0000"/>
              </a:solidFill>
            </a:endParaRPr>
          </a:p>
        </p:txBody>
      </p:sp>
    </p:spTree>
    <p:extLst>
      <p:ext uri="{BB962C8B-B14F-4D97-AF65-F5344CB8AC3E}">
        <p14:creationId xmlns:p14="http://schemas.microsoft.com/office/powerpoint/2010/main" val="293734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A33469C-5D19-4061-A944-8E03D2D41A9E}"/>
              </a:ext>
            </a:extLst>
          </p:cNvPr>
          <p:cNvSpPr>
            <a:spLocks noGrp="1"/>
          </p:cNvSpPr>
          <p:nvPr>
            <p:ph type="sldNum" sz="quarter" idx="12"/>
          </p:nvPr>
        </p:nvSpPr>
        <p:spPr/>
        <p:txBody>
          <a:bodyPr/>
          <a:lstStyle/>
          <a:p>
            <a:fld id="{01B461EF-3B72-462A-B3D2-F9882AD801BD}" type="slidenum">
              <a:rPr lang="en-US" smtClean="0"/>
              <a:pPr/>
              <a:t>9</a:t>
            </a:fld>
            <a:endParaRPr lang="en-US"/>
          </a:p>
        </p:txBody>
      </p:sp>
      <p:pic>
        <p:nvPicPr>
          <p:cNvPr id="2050" name="Picture 2" descr="Resultado de imagen de npld">
            <a:extLst>
              <a:ext uri="{FF2B5EF4-FFF2-40B4-BE49-F238E27FC236}">
                <a16:creationId xmlns:a16="http://schemas.microsoft.com/office/drawing/2014/main" id="{27750AF2-DCDC-478B-876C-66BB5E7D8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373" y="3973888"/>
            <a:ext cx="2884112" cy="28841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fuen">
            <a:extLst>
              <a:ext uri="{FF2B5EF4-FFF2-40B4-BE49-F238E27FC236}">
                <a16:creationId xmlns:a16="http://schemas.microsoft.com/office/drawing/2014/main" id="{D561E3A9-4EAC-4314-90AD-6B06D6A4C7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5236" y="3879894"/>
            <a:ext cx="3810000" cy="17065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european day of languages">
            <a:extLst>
              <a:ext uri="{FF2B5EF4-FFF2-40B4-BE49-F238E27FC236}">
                <a16:creationId xmlns:a16="http://schemas.microsoft.com/office/drawing/2014/main" id="{01E2D2A3-9A78-479F-A9C3-4CD686988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909" y="699469"/>
            <a:ext cx="4587498" cy="23475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de european alliance group cor">
            <a:extLst>
              <a:ext uri="{FF2B5EF4-FFF2-40B4-BE49-F238E27FC236}">
                <a16:creationId xmlns:a16="http://schemas.microsoft.com/office/drawing/2014/main" id="{6054DA31-191B-4B6A-BDF9-115C34B6D0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586" y="680667"/>
            <a:ext cx="3447846" cy="17928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de european alliance group cor">
            <a:extLst>
              <a:ext uri="{FF2B5EF4-FFF2-40B4-BE49-F238E27FC236}">
                <a16:creationId xmlns:a16="http://schemas.microsoft.com/office/drawing/2014/main" id="{4B35BB0C-23A4-49CB-8CA4-C436DE7805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8931" y="3152699"/>
            <a:ext cx="1451029" cy="13384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de gobierno de navarra">
            <a:extLst>
              <a:ext uri="{FF2B5EF4-FFF2-40B4-BE49-F238E27FC236}">
                <a16:creationId xmlns:a16="http://schemas.microsoft.com/office/drawing/2014/main" id="{4D78BFE6-F931-4310-B8AE-03B0F95755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4025" y="5170707"/>
            <a:ext cx="1872550" cy="105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38762"/>
      </p:ext>
    </p:extLst>
  </p:cSld>
  <p:clrMapOvr>
    <a:masterClrMapping/>
  </p:clrMapOvr>
</p:sld>
</file>

<file path=ppt/theme/theme1.xml><?xml version="1.0" encoding="utf-8"?>
<a:theme xmlns:a="http://schemas.openxmlformats.org/drawingml/2006/main" name="SINAI Gd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esentation xmlns="59bc4542-95a4-46f8-a0b1-d1dd263652a2" xsi:nil="true"/>
    <Gdynia xmlns="59bc4542-95a4-46f8-a0b1-d1dd263652a2">Gdynia</Gdynia>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B3B7F3A28A1842911455581821A162" ma:contentTypeVersion="3" ma:contentTypeDescription="Create a new document." ma:contentTypeScope="" ma:versionID="b99eba562b564fdffcdcf7ba157dbcb8">
  <xsd:schema xmlns:xsd="http://www.w3.org/2001/XMLSchema" xmlns:xs="http://www.w3.org/2001/XMLSchema" xmlns:p="http://schemas.microsoft.com/office/2006/metadata/properties" xmlns:ns1="http://schemas.microsoft.com/sharepoint/v3" xmlns:ns2="59bc4542-95a4-46f8-a0b1-d1dd263652a2" targetNamespace="http://schemas.microsoft.com/office/2006/metadata/properties" ma:root="true" ma:fieldsID="494fe04f44ec92e107794455929ce918" ns1:_="" ns2:_="">
    <xsd:import namespace="http://schemas.microsoft.com/sharepoint/v3"/>
    <xsd:import namespace="59bc4542-95a4-46f8-a0b1-d1dd263652a2"/>
    <xsd:element name="properties">
      <xsd:complexType>
        <xsd:sequence>
          <xsd:element name="documentManagement">
            <xsd:complexType>
              <xsd:all>
                <xsd:element ref="ns1:PublishingStartDate" minOccurs="0"/>
                <xsd:element ref="ns1:PublishingExpirationDate" minOccurs="0"/>
                <xsd:element ref="ns2:Gdynia"/>
                <xsd:element ref="ns2:Presen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bc4542-95a4-46f8-a0b1-d1dd263652a2" elementFormDefault="qualified">
    <xsd:import namespace="http://schemas.microsoft.com/office/2006/documentManagement/types"/>
    <xsd:import namespace="http://schemas.microsoft.com/office/infopath/2007/PartnerControls"/>
    <xsd:element name="Gdynia" ma:index="10" ma:displayName="Gdynia" ma:default="Gdynia" ma:format="RadioButtons" ma:indexed="true" ma:internalName="Gdynia">
      <xsd:simpleType>
        <xsd:restriction base="dms:Choice">
          <xsd:enumeration value="Gdynia"/>
          <xsd:enumeration value="No Gdynia"/>
        </xsd:restriction>
      </xsd:simpleType>
    </xsd:element>
    <xsd:element name="Presentation" ma:index="11" nillable="true" ma:displayName="Presentation" ma:internalName="Present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54E1B7-3778-45E4-8AD1-DC07C3CD3219}"/>
</file>

<file path=customXml/itemProps2.xml><?xml version="1.0" encoding="utf-8"?>
<ds:datastoreItem xmlns:ds="http://schemas.openxmlformats.org/officeDocument/2006/customXml" ds:itemID="{EEDBA371-A845-471E-851E-4FCDAE10D579}"/>
</file>

<file path=customXml/itemProps3.xml><?xml version="1.0" encoding="utf-8"?>
<ds:datastoreItem xmlns:ds="http://schemas.openxmlformats.org/officeDocument/2006/customXml" ds:itemID="{B04CCED9-5D91-4A1E-BE73-E2EE966CEC6A}"/>
</file>

<file path=docProps/app.xml><?xml version="1.0" encoding="utf-8"?>
<Properties xmlns="http://schemas.openxmlformats.org/officeDocument/2006/extended-properties" xmlns:vt="http://schemas.openxmlformats.org/officeDocument/2006/docPropsVTypes">
  <TotalTime>6043</TotalTime>
  <Words>219</Words>
  <Application>Microsoft Office PowerPoint</Application>
  <PresentationFormat>Panorámica</PresentationFormat>
  <Paragraphs>40</Paragraphs>
  <Slides>10</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Times New Roman</vt:lpstr>
      <vt:lpstr>Verdana</vt:lpstr>
      <vt:lpstr>SINAI GdN</vt:lpstr>
      <vt:lpstr>Presentación de PowerPoint</vt:lpstr>
      <vt:lpstr>Basque language</vt:lpstr>
      <vt:lpstr>Presentación de PowerPoint</vt:lpstr>
      <vt:lpstr>Presentación de PowerPoint</vt:lpstr>
      <vt:lpstr>Basque language in Navarra</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Mikel Irujo</dc:creator>
  <cp:lastModifiedBy>Mikel Irujo</cp:lastModifiedBy>
  <cp:revision>331</cp:revision>
  <cp:lastPrinted>2017-03-15T09:10:18Z</cp:lastPrinted>
  <dcterms:created xsi:type="dcterms:W3CDTF">2017-02-14T09:37:10Z</dcterms:created>
  <dcterms:modified xsi:type="dcterms:W3CDTF">2018-06-04T08:23:56Z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0x01010030B3B7F3A28A1842911455581821A162</vt:lpwstr>
  </property>
</Properties>
</file>