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74" r:id="rId4"/>
    <p:sldId id="295" r:id="rId5"/>
    <p:sldId id="299" r:id="rId6"/>
    <p:sldId id="300" r:id="rId7"/>
    <p:sldId id="306" r:id="rId8"/>
    <p:sldId id="261" r:id="rId9"/>
    <p:sldId id="257" r:id="rId10"/>
    <p:sldId id="303" r:id="rId11"/>
    <p:sldId id="294" r:id="rId12"/>
    <p:sldId id="297" r:id="rId13"/>
    <p:sldId id="278" r:id="rId14"/>
    <p:sldId id="296" r:id="rId15"/>
    <p:sldId id="260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868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8083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49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427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4933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922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5119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2774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616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752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519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100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193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54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144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890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714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488B718-90B8-4E8F-B170-60DEEFCC33D7}" type="datetimeFigureOut">
              <a:rPr lang="en-IE" smtClean="0"/>
              <a:t>04/06/2018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E0E9C-AF83-46B0-9450-E1850DFC8DB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2356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222ED-77CB-4672-B69C-3768CA4C8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677" y="5924705"/>
            <a:ext cx="9427116" cy="792480"/>
          </a:xfrm>
        </p:spPr>
        <p:txBody>
          <a:bodyPr/>
          <a:lstStyle/>
          <a:p>
            <a:pPr algn="ctr"/>
            <a:b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Kieran McCarthy, Member of COR &amp; Cork City Council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609FA-F92F-4266-948E-4D891A911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9" y="994255"/>
            <a:ext cx="9427115" cy="5177945"/>
          </a:xfrm>
          <a:prstGeom prst="rect">
            <a:avLst/>
          </a:prstGeom>
        </p:spPr>
      </p:pic>
      <p:pic>
        <p:nvPicPr>
          <p:cNvPr id="4" name="Picture 3" descr="C:\Users\mreg\Music\New LOGO\Logo\logo_CoR-vertical-positive-en-quadri_MR.jpg">
            <a:extLst>
              <a:ext uri="{FF2B5EF4-FFF2-40B4-BE49-F238E27FC236}">
                <a16:creationId xmlns:a16="http://schemas.microsoft.com/office/drawing/2014/main" id="{938ADC8F-F743-4985-9665-1654DA9221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33" y="4961345"/>
            <a:ext cx="1799590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4CA84D-A537-40BB-81C1-C1207EE26E8D}"/>
              </a:ext>
            </a:extLst>
          </p:cNvPr>
          <p:cNvSpPr txBox="1"/>
          <p:nvPr/>
        </p:nvSpPr>
        <p:spPr>
          <a:xfrm>
            <a:off x="643931" y="281743"/>
            <a:ext cx="942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Promoting Culture and Heritage: Views from the COR &amp; LRA’s 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77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61F7-13D4-459E-B622-CCD89BE4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876609" cy="1400530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Added Value Paradigm</a:t>
            </a:r>
            <a:br>
              <a:rPr lang="en-IE" sz="3200" dirty="0"/>
            </a:b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B4D98-4BBF-4C75-8546-503D4D3B4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71" y="2041507"/>
            <a:ext cx="6011864" cy="3729644"/>
          </a:xfrm>
        </p:spPr>
        <p:txBody>
          <a:bodyPr>
            <a:normAutofit/>
          </a:bodyPr>
          <a:lstStyle/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Sharing of best practice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of ideas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Inclusiveness &amp; connections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Partnership &amp; opportunity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 &amp; synergy driven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 and unity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Cross-border and Interoperability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3BBF0-A881-4C12-93D7-7C5284B6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42" y="264459"/>
            <a:ext cx="4803962" cy="64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A303F-758E-410C-B900-7399E50F59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" y="0"/>
            <a:ext cx="12017788" cy="6876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E9CCA-7B5F-442F-9BCF-60502380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0" y="225247"/>
            <a:ext cx="10585769" cy="1011872"/>
          </a:xfrm>
          <a:solidFill>
            <a:schemeClr val="bg2"/>
          </a:solidFill>
        </p:spPr>
        <p:txBody>
          <a:bodyPr/>
          <a:lstStyle/>
          <a:p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acupuncture treatment….Re-Imagining Cities and Regions as…</a:t>
            </a:r>
            <a:br>
              <a:rPr lang="en-IE" dirty="0"/>
            </a:b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0840C-98CF-4747-B631-AE568E9EA047}"/>
              </a:ext>
            </a:extLst>
          </p:cNvPr>
          <p:cNvSpPr txBox="1"/>
          <p:nvPr/>
        </p:nvSpPr>
        <p:spPr>
          <a:xfrm>
            <a:off x="6697051" y="3542150"/>
            <a:ext cx="4968240" cy="28315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&amp; R as learning platforms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&amp; R as test beds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&amp; R as resilient spaces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&amp; R as champions of beyond GDP indicators &amp; thinking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EBBFF1-B7F3-4665-9055-188738B41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80" y="3438168"/>
            <a:ext cx="6170342" cy="2985433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&amp; R as the Future of Europe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&amp; R as flexible networks of growth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&amp; R as nodes of place-based thinking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&amp; R as laboratories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3949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9250E-AB44-4673-838D-60E4F869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1" y="452718"/>
            <a:ext cx="6294506" cy="758169"/>
          </a:xfrm>
        </p:spPr>
        <p:txBody>
          <a:bodyPr/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 campaigns of recent interest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596E5-ED9D-48BF-8C85-CA0C4994B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93" y="1402081"/>
            <a:ext cx="5103525" cy="4610792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Defending Cohesion Policy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Narrowing regional disparities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the Future of Work 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Discussing new technologies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Incubating and processing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Unveiling Innovation 5.0 </a:t>
            </a:r>
          </a:p>
          <a:p>
            <a:pPr marL="0" indent="0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– data, AI, Computing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Smart Cities &amp; Regions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silos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Constructing Q Helixes + 1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F5F4DE-7B93-439E-A453-8DCCA2142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18" y="1557823"/>
            <a:ext cx="6294506" cy="374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1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41329-DD7E-430B-B9BE-A0778F090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4598"/>
            <a:ext cx="4352609" cy="934122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seminar and Opinion work in SEDEC commission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0D083-B814-4782-B01B-9D2F44CBD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78" y="254598"/>
            <a:ext cx="4797372" cy="59459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Heritage, </a:t>
            </a:r>
          </a:p>
          <a:p>
            <a:pPr marL="0" indent="0">
              <a:buNone/>
            </a:pPr>
            <a:r>
              <a:rPr lang="en-I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envisaged:</a:t>
            </a:r>
          </a:p>
          <a:p>
            <a:endParaRPr lang="en-IE" dirty="0"/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Unites in diversity, bridge builder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Showcasing of best practice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of Europe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Boosts social activity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Boosts creative industries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Boosts GDP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Boosts tourism and jobs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Boosts SME development and entrepreneurship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Stakeholders and multi-level governance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Embeds in development plans</a:t>
            </a:r>
          </a:p>
          <a:p>
            <a:endParaRPr lang="en-IE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1936E0C-9788-44EB-87C7-C489736C4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03" y="1386840"/>
            <a:ext cx="6566532" cy="49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0CEB-A5CD-499F-AD95-16F666616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42" y="217721"/>
            <a:ext cx="9876658" cy="816521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acknowledgement by formal Europe needed</a:t>
            </a:r>
            <a:b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E1CCD-E9A1-4F07-949E-953605474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94" y="1263673"/>
            <a:ext cx="5169200" cy="5376606"/>
          </a:xfrm>
          <a:solidFill>
            <a:schemeClr val="accent3"/>
          </a:solidFill>
        </p:spPr>
        <p:txBody>
          <a:bodyPr>
            <a:normAutofit fontScale="92500" lnSpcReduction="10000"/>
          </a:bodyPr>
          <a:lstStyle/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Treaties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 2030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Europe</a:t>
            </a:r>
          </a:p>
          <a:p>
            <a:r>
              <a:rPr lang="en-IE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Europeana</a:t>
            </a:r>
            <a:endParaRPr lang="en-I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Heritage Labels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UNESCO management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Europe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Digitalisation and access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Interreg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Cohesion Policy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ERDF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Specialisation</a:t>
            </a:r>
          </a:p>
          <a:p>
            <a:endParaRPr lang="en-IE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E575968-8D5E-4B43-8B18-3E9672F09307}"/>
              </a:ext>
            </a:extLst>
          </p:cNvPr>
          <p:cNvSpPr/>
          <p:nvPr/>
        </p:nvSpPr>
        <p:spPr>
          <a:xfrm rot="1025178">
            <a:off x="5985802" y="1398624"/>
            <a:ext cx="1478280" cy="716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FCF79BB-2ADD-4EC9-8B2D-1AD218F85014}"/>
              </a:ext>
            </a:extLst>
          </p:cNvPr>
          <p:cNvSpPr/>
          <p:nvPr/>
        </p:nvSpPr>
        <p:spPr>
          <a:xfrm rot="1025178">
            <a:off x="5701018" y="2211292"/>
            <a:ext cx="1478280" cy="716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8B56C84-CD31-49A6-A271-6E48CC1F12C7}"/>
              </a:ext>
            </a:extLst>
          </p:cNvPr>
          <p:cNvSpPr/>
          <p:nvPr/>
        </p:nvSpPr>
        <p:spPr>
          <a:xfrm>
            <a:off x="5618086" y="3202378"/>
            <a:ext cx="1478280" cy="716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291AE35-BB12-491A-8D82-5F8BB30D3271}"/>
              </a:ext>
            </a:extLst>
          </p:cNvPr>
          <p:cNvSpPr/>
          <p:nvPr/>
        </p:nvSpPr>
        <p:spPr>
          <a:xfrm rot="20808665">
            <a:off x="5800211" y="4265842"/>
            <a:ext cx="1478280" cy="716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E7510BF-677E-4AD9-871A-02EE5D5375C6}"/>
              </a:ext>
            </a:extLst>
          </p:cNvPr>
          <p:cNvSpPr/>
          <p:nvPr/>
        </p:nvSpPr>
        <p:spPr>
          <a:xfrm rot="19963931">
            <a:off x="5802671" y="5275142"/>
            <a:ext cx="1481697" cy="654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6E5FE-ECFB-4D92-B353-854BEBB0C4E4}"/>
              </a:ext>
            </a:extLst>
          </p:cNvPr>
          <p:cNvSpPr txBox="1"/>
          <p:nvPr/>
        </p:nvSpPr>
        <p:spPr>
          <a:xfrm>
            <a:off x="7916468" y="3022376"/>
            <a:ext cx="262128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IE" sz="3600" dirty="0"/>
              <a:t>LEVERAGE</a:t>
            </a:r>
          </a:p>
        </p:txBody>
      </p:sp>
    </p:spTree>
    <p:extLst>
      <p:ext uri="{BB962C8B-B14F-4D97-AF65-F5344CB8AC3E}">
        <p14:creationId xmlns:p14="http://schemas.microsoft.com/office/powerpoint/2010/main" val="389035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B6E2-640E-4109-9639-EFB3768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6925" y="2434017"/>
            <a:ext cx="2509683" cy="848297"/>
          </a:xfrm>
        </p:spPr>
        <p:txBody>
          <a:bodyPr/>
          <a:lstStyle/>
          <a:p>
            <a:r>
              <a:rPr lang="en-I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</a:t>
            </a:r>
            <a:br>
              <a:rPr lang="en-I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CCFD6-8F12-4625-931B-295E0D36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76" y="1704639"/>
            <a:ext cx="4322129" cy="3448722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01029-936A-4309-A83D-731E1985C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" y="297000"/>
            <a:ext cx="9018112" cy="597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3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C259E-40DC-4F96-93D3-1E5FA61E3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8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9806F9-34E4-4336-BCA8-7171EF2E1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640" y="437478"/>
            <a:ext cx="2705154" cy="964602"/>
          </a:xfrm>
        </p:spPr>
        <p:txBody>
          <a:bodyPr/>
          <a:lstStyle/>
          <a:p>
            <a:r>
              <a:rPr lang="en-IE" sz="22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0107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635D-9C0C-440D-A917-BFF45ED1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2882700" cy="897591"/>
          </a:xfrm>
        </p:spPr>
        <p:txBody>
          <a:bodyPr/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7DA39-BCAB-4571-B7E4-135D3CE05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92" y="1690492"/>
            <a:ext cx="4369095" cy="3755930"/>
          </a:xfrm>
        </p:spPr>
        <p:txBody>
          <a:bodyPr/>
          <a:lstStyle/>
          <a:p>
            <a:pPr lvl="0"/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many layered chessboard of cultural heritage</a:t>
            </a:r>
          </a:p>
          <a:p>
            <a:pPr lvl="0"/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role of LRA’s and communities in heritage management</a:t>
            </a:r>
          </a:p>
          <a:p>
            <a:pPr lvl="0"/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National Cultural effect on LRA work in Cultural Heritage</a:t>
            </a:r>
          </a:p>
          <a:p>
            <a:pPr lvl="0"/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 view on cross wiring with other topics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87D14-3067-4B81-B1F7-17BC693A5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156" y="1215256"/>
            <a:ext cx="6636447" cy="49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3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862D2E-4583-4921-8B03-8C54A7BDD7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71833-8B74-4002-B0CC-286EC996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91" y="254598"/>
            <a:ext cx="5609909" cy="720762"/>
          </a:xfrm>
        </p:spPr>
        <p:txBody>
          <a:bodyPr/>
          <a:lstStyle/>
          <a:p>
            <a:r>
              <a:rPr lang="en-GB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LRA’s as governors of cultural heritage</a:t>
            </a:r>
            <a:endParaRPr lang="en-IE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3B905-C150-41D4-B435-CDD71D54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591" y="3886200"/>
            <a:ext cx="5031481" cy="2164080"/>
          </a:xfrm>
          <a:noFill/>
        </p:spPr>
        <p:txBody>
          <a:bodyPr>
            <a:normAutofit/>
          </a:bodyPr>
          <a:lstStyle/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versee the urban and social fabric of towns and cities, 2,000 years old in Europe</a:t>
            </a:r>
          </a:p>
          <a:p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Layered and organic growth for many of them</a:t>
            </a:r>
          </a:p>
          <a:p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old crossroads of trade</a:t>
            </a:r>
          </a:p>
          <a:p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F3B85E-8EF2-4D70-9E7C-5FFC3B117D74}"/>
              </a:ext>
            </a:extLst>
          </p:cNvPr>
          <p:cNvSpPr txBox="1">
            <a:spLocks/>
          </p:cNvSpPr>
          <p:nvPr/>
        </p:nvSpPr>
        <p:spPr>
          <a:xfrm>
            <a:off x="6657599" y="4069080"/>
            <a:ext cx="5031481" cy="23317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Citadels of Empire construction</a:t>
            </a:r>
          </a:p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Charter driven – Mayors and officialdom</a:t>
            </a:r>
          </a:p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Evolving civic functions, embedded in ancient town infrastructure</a:t>
            </a:r>
          </a:p>
          <a:p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Civic heritage ingrained for centuries in these settlement’s DNA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3120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A8A7D-42D8-4B2C-AA5C-ED26AAE7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04570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LRA’s as Repository of Public Memory</a:t>
            </a:r>
            <a:br>
              <a:rPr lang="en-IE" sz="2800" dirty="0"/>
            </a:br>
            <a:br>
              <a:rPr lang="en-GB" b="1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1A28-B6EE-463E-8ABA-5165C247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552" y="1440852"/>
            <a:ext cx="8084448" cy="4857078"/>
          </a:xfrm>
        </p:spPr>
        <p:txBody>
          <a:bodyPr>
            <a:normAutofit/>
          </a:bodyPr>
          <a:lstStyle/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Vast repositories of symbolism, iconography and ideology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of public memory, which is highly nuanced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Identity formation and place making fuelled by public memory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Civic memory can help remembering process and forgetting process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potent in </a:t>
            </a:r>
            <a:r>
              <a:rPr lang="en-IE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placenames</a:t>
            </a:r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street names, civic plaques and monuments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 branding tool – place matters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Arts and heritage plans in settlement development plans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Festival creation 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closely in cultural management also led by communities</a:t>
            </a: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34ED6A-F8B2-419D-ADD1-78182CE627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34" y="1853248"/>
            <a:ext cx="3504909" cy="29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C3BD-88D4-4EB1-89F6-B80F1B97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233978"/>
            <a:ext cx="6940552" cy="880447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management also led by communities</a:t>
            </a:r>
            <a:br>
              <a:rPr lang="en-IE" sz="2400" dirty="0"/>
            </a:b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5D508-BA06-4873-989D-D163569DE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472" y="1686631"/>
            <a:ext cx="6506708" cy="4596198"/>
          </a:xfrm>
        </p:spPr>
        <p:txBody>
          <a:bodyPr>
            <a:normAutofit/>
          </a:bodyPr>
          <a:lstStyle/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local historians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rise &amp; dissemination of local history studies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of community artists interested in place-making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of family histories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Kitchen table heritage construction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of personal digital archives online – in particular </a:t>
            </a:r>
            <a:r>
              <a:rPr lang="en-IE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453E1-4052-4E59-8F61-8F374A01A2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20" y="923517"/>
            <a:ext cx="4463780" cy="55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6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947B-F398-4F69-98E1-047A5882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61" y="468760"/>
            <a:ext cx="9404723" cy="1400530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Heritage buffering the local </a:t>
            </a:r>
            <a:br>
              <a:rPr lang="en-IE" sz="2400" dirty="0"/>
            </a:br>
            <a:br>
              <a:rPr lang="en-IE" sz="2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AEADF-52E4-43A9-9ED8-EF3B0C86E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92" y="1696164"/>
            <a:ext cx="5998528" cy="4948476"/>
          </a:xfrm>
        </p:spPr>
        <p:txBody>
          <a:bodyPr>
            <a:normAutofit/>
          </a:bodyPr>
          <a:lstStyle/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power in shaping local heritage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Inspires, constructs, invents, disrupts, destroys, distils, re-invents, re-makes heritage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tensions and contestations involved with imposed heritage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as organic as the locale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intrusive and problematic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voice lost in 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elements of narrative</a:t>
            </a:r>
          </a:p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grasp on collection memory construction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072E3-7E1D-4132-91E4-746B816F89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071" y="1696164"/>
            <a:ext cx="5175568" cy="38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6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EF31-DC29-4B09-AC58-70AFDCBC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20814"/>
            <a:ext cx="5528310" cy="739329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 State Memory Construction</a:t>
            </a:r>
            <a:br>
              <a:rPr lang="en-IE" sz="2400" dirty="0"/>
            </a:br>
            <a:br>
              <a:rPr lang="en-IE" dirty="0"/>
            </a:b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D9C17-DA56-457B-A0A1-442082073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528" y="1800753"/>
            <a:ext cx="7005587" cy="3570642"/>
          </a:xfrm>
        </p:spPr>
        <p:txBody>
          <a:bodyPr>
            <a:normAutofit/>
          </a:bodyPr>
          <a:lstStyle/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Varied cultural frames of conditioning</a:t>
            </a:r>
          </a:p>
          <a:p>
            <a:pPr lvl="0"/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 parties </a:t>
            </a:r>
          </a:p>
          <a:p>
            <a:pPr lvl="0"/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control of history, whose history is it?</a:t>
            </a:r>
          </a:p>
          <a:p>
            <a:pPr lvl="0"/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of nation state</a:t>
            </a:r>
          </a:p>
          <a:p>
            <a:pPr lvl="0"/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Myth-making – foundational myths, statues, museums, school curricula</a:t>
            </a:r>
          </a:p>
          <a:p>
            <a:pPr lvl="0"/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Monuments, spectacle and landscape</a:t>
            </a:r>
          </a:p>
          <a:p>
            <a:pPr lvl="0"/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– parades and pageantry</a:t>
            </a:r>
          </a:p>
          <a:p>
            <a:pPr fontAlgn="base" hangingPunct="0"/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C159C2-42AA-458A-A839-DCD7D6240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3" y="1060143"/>
            <a:ext cx="4107782" cy="547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4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072-E5C6-43C9-9C62-F8E001B5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73768"/>
            <a:ext cx="4489769" cy="734345"/>
          </a:xfrm>
        </p:spPr>
        <p:txBody>
          <a:bodyPr/>
          <a:lstStyle/>
          <a:p>
            <a:r>
              <a:rPr lang="en-IE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5428C-E215-431F-8AAC-9B089079C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1" y="1853248"/>
            <a:ext cx="4680269" cy="3676015"/>
          </a:xfrm>
        </p:spPr>
        <p:txBody>
          <a:bodyPr/>
          <a:lstStyle/>
          <a:p>
            <a:r>
              <a:rPr lang="en-I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Vast amount of debates on culture, sometime culture can appear v siloed, indeed there is a huge need to cross fertilise knowledge on the ground with European models on cultural heritage management. Both must inform each other. 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C3707-283B-4760-AA04-387BF878C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1408113"/>
            <a:ext cx="6410009" cy="48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6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5DE03-C3D6-4E4F-A120-624345096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" y="0"/>
            <a:ext cx="12122652" cy="6673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D01B7-85DB-4691-B75D-42FF48E1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3758248" cy="1400530"/>
          </a:xfrm>
        </p:spPr>
        <p:txBody>
          <a:bodyPr/>
          <a:lstStyle/>
          <a:p>
            <a:r>
              <a:rPr lang="en-I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29B7-69AD-4DD1-9DC2-D5A35CBD67B1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115298" y="2697882"/>
            <a:ext cx="3327015" cy="2331318"/>
          </a:xfrm>
        </p:spPr>
        <p:txBody>
          <a:bodyPr/>
          <a:lstStyle/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opinion body for the regions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Citizen led vision</a:t>
            </a:r>
            <a:r>
              <a:rPr lang="en-I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Added value</a:t>
            </a:r>
            <a:endParaRPr lang="en-I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442229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3B7F3A28A1842911455581821A162" ma:contentTypeVersion="3" ma:contentTypeDescription="Create a new document." ma:contentTypeScope="" ma:versionID="b99eba562b564fdffcdcf7ba157dbcb8">
  <xsd:schema xmlns:xsd="http://www.w3.org/2001/XMLSchema" xmlns:xs="http://www.w3.org/2001/XMLSchema" xmlns:p="http://schemas.microsoft.com/office/2006/metadata/properties" xmlns:ns1="http://schemas.microsoft.com/sharepoint/v3" xmlns:ns2="59bc4542-95a4-46f8-a0b1-d1dd263652a2" targetNamespace="http://schemas.microsoft.com/office/2006/metadata/properties" ma:root="true" ma:fieldsID="494fe04f44ec92e107794455929ce918" ns1:_="" ns2:_="">
    <xsd:import namespace="http://schemas.microsoft.com/sharepoint/v3"/>
    <xsd:import namespace="59bc4542-95a4-46f8-a0b1-d1dd263652a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Gdynia"/>
                <xsd:element ref="ns2:Present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c4542-95a4-46f8-a0b1-d1dd263652a2" elementFormDefault="qualified">
    <xsd:import namespace="http://schemas.microsoft.com/office/2006/documentManagement/types"/>
    <xsd:import namespace="http://schemas.microsoft.com/office/infopath/2007/PartnerControls"/>
    <xsd:element name="Gdynia" ma:index="10" ma:displayName="Gdynia" ma:default="Gdynia" ma:format="RadioButtons" ma:indexed="true" ma:internalName="Gdynia">
      <xsd:simpleType>
        <xsd:restriction base="dms:Choice">
          <xsd:enumeration value="Gdynia"/>
          <xsd:enumeration value="No Gdynia"/>
        </xsd:restriction>
      </xsd:simpleType>
    </xsd:element>
    <xsd:element name="Presentation" ma:index="11" nillable="true" ma:displayName="Presentation" ma:internalName="Presenta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 xmlns="59bc4542-95a4-46f8-a0b1-d1dd263652a2" xsi:nil="true"/>
    <Gdynia xmlns="59bc4542-95a4-46f8-a0b1-d1dd263652a2">Gdynia</Gdynia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77DC3A4-B441-4CCF-A54C-B1457669D112}"/>
</file>

<file path=customXml/itemProps2.xml><?xml version="1.0" encoding="utf-8"?>
<ds:datastoreItem xmlns:ds="http://schemas.openxmlformats.org/officeDocument/2006/customXml" ds:itemID="{E06320BA-D07B-4782-A0EF-6149DFFA0415}"/>
</file>

<file path=customXml/itemProps3.xml><?xml version="1.0" encoding="utf-8"?>
<ds:datastoreItem xmlns:ds="http://schemas.openxmlformats.org/officeDocument/2006/customXml" ds:itemID="{4956F52E-8EC3-4DD5-9C97-34F108443BD2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288</TotalTime>
  <Words>619</Words>
  <Application>Microsoft Office PowerPoint</Application>
  <PresentationFormat>Widescreen</PresentationFormat>
  <Paragraphs>117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  Dr Kieran McCarthy, Member of COR &amp; Cork City Council</vt:lpstr>
      <vt:lpstr>Introduction </vt:lpstr>
      <vt:lpstr>LRA’s as governors of cultural heritage</vt:lpstr>
      <vt:lpstr>LRA’s as Repository of Public Memory  </vt:lpstr>
      <vt:lpstr>Cultural management also led by communities  </vt:lpstr>
      <vt:lpstr>National Heritage buffering the local   </vt:lpstr>
      <vt:lpstr>Nation State Memory Construction  </vt:lpstr>
      <vt:lpstr>Key Point</vt:lpstr>
      <vt:lpstr>COR Context</vt:lpstr>
      <vt:lpstr>The Added Value Paradigm  </vt:lpstr>
      <vt:lpstr>The acupuncture treatment….Re-Imagining Cities and Regions as… </vt:lpstr>
      <vt:lpstr>COR campaigns of recent interest </vt:lpstr>
      <vt:lpstr>Recent seminar and Opinion work in SEDEC commission</vt:lpstr>
      <vt:lpstr>Further acknowledgement by formal Europe needed </vt:lpstr>
      <vt:lpstr>Working  Models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assessment of the Urban Agenda for the EU</dc:title>
  <dc:creator>Kieran McCarthy</dc:creator>
  <cp:lastModifiedBy>Kieran McCarthy</cp:lastModifiedBy>
  <cp:revision>29</cp:revision>
  <dcterms:created xsi:type="dcterms:W3CDTF">2018-04-23T17:00:27Z</dcterms:created>
  <dcterms:modified xsi:type="dcterms:W3CDTF">2018-06-04T07:50:32Z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0x01010030B3B7F3A28A1842911455581821A162</vt:lpwstr>
  </property>
</Properties>
</file>