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7.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2.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Slides/notesSlide13.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4.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media/image4.jpg" ContentType="image/jpg"/>
  <Override PartName="/ppt/media/image5.jpg" ContentType="image/jpg"/>
  <Override PartName="/ppt/media/image7.jpg" ContentType="image/jpg"/>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ppt/changesInfos/changesInfo1.xml" ContentType="application/vnd.ms-powerpoint.changes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74" r:id="rId2"/>
    <p:sldId id="264" r:id="rId3"/>
    <p:sldId id="271" r:id="rId4"/>
    <p:sldId id="273" r:id="rId5"/>
    <p:sldId id="268" r:id="rId6"/>
    <p:sldId id="265" r:id="rId7"/>
    <p:sldId id="267" r:id="rId8"/>
    <p:sldId id="397" r:id="rId9"/>
    <p:sldId id="266" r:id="rId10"/>
    <p:sldId id="277" r:id="rId11"/>
    <p:sldId id="278" r:id="rId12"/>
    <p:sldId id="394" r:id="rId13"/>
    <p:sldId id="399" r:id="rId14"/>
    <p:sldId id="39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1A927"/>
    <a:srgbClr val="EC7A2C"/>
    <a:srgbClr val="DD6E41"/>
    <a:srgbClr val="DC51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EA8DE4-7177-45C8-BA92-46EAF2EA2589}" v="13" dt="2021-10-05T14:05:59.656"/>
    <p1510:client id="{9429A050-A554-4D71-AD08-1E057FB001DF}" v="83" dt="2021-10-04T18:00:06.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84" autoAdjust="0"/>
    <p:restoredTop sz="94598" autoAdjust="0"/>
  </p:normalViewPr>
  <p:slideViewPr>
    <p:cSldViewPr snapToGrid="0" showGuides="1">
      <p:cViewPr varScale="1">
        <p:scale>
          <a:sx n="65" d="100"/>
          <a:sy n="65" d="100"/>
        </p:scale>
        <p:origin x="916" y="4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enne Rodgers" userId="3909f4fb-1bbb-4fe3-947d-c2c0246b3833" providerId="ADAL" clId="{2BEA8DE4-7177-45C8-BA92-46EAF2EA2589}"/>
    <pc:docChg chg="undo custSel delSld modSld">
      <pc:chgData name="Adrienne Rodgers" userId="3909f4fb-1bbb-4fe3-947d-c2c0246b3833" providerId="ADAL" clId="{2BEA8DE4-7177-45C8-BA92-46EAF2EA2589}" dt="2021-10-05T16:45:34.980" v="1376" actId="1076"/>
      <pc:docMkLst>
        <pc:docMk/>
      </pc:docMkLst>
      <pc:sldChg chg="modNotes">
        <pc:chgData name="Adrienne Rodgers" userId="3909f4fb-1bbb-4fe3-947d-c2c0246b3833" providerId="ADAL" clId="{2BEA8DE4-7177-45C8-BA92-46EAF2EA2589}" dt="2021-10-05T13:20:49.293" v="647" actId="20577"/>
        <pc:sldMkLst>
          <pc:docMk/>
          <pc:sldMk cId="268191424" sldId="265"/>
        </pc:sldMkLst>
      </pc:sldChg>
      <pc:sldChg chg="addSp delSp modSp mod setBg setClrOvrMap modNotes">
        <pc:chgData name="Adrienne Rodgers" userId="3909f4fb-1bbb-4fe3-947d-c2c0246b3833" providerId="ADAL" clId="{2BEA8DE4-7177-45C8-BA92-46EAF2EA2589}" dt="2021-10-05T13:09:08.746" v="387" actId="14100"/>
        <pc:sldMkLst>
          <pc:docMk/>
          <pc:sldMk cId="1298533391" sldId="267"/>
        </pc:sldMkLst>
        <pc:spChg chg="add mod">
          <ac:chgData name="Adrienne Rodgers" userId="3909f4fb-1bbb-4fe3-947d-c2c0246b3833" providerId="ADAL" clId="{2BEA8DE4-7177-45C8-BA92-46EAF2EA2589}" dt="2021-10-05T13:09:00.673" v="386" actId="1076"/>
          <ac:spMkLst>
            <pc:docMk/>
            <pc:sldMk cId="1298533391" sldId="267"/>
            <ac:spMk id="9" creationId="{E79EE1DE-4DE5-4D95-853C-20B9F0B74334}"/>
          </ac:spMkLst>
        </pc:spChg>
        <pc:spChg chg="add mod">
          <ac:chgData name="Adrienne Rodgers" userId="3909f4fb-1bbb-4fe3-947d-c2c0246b3833" providerId="ADAL" clId="{2BEA8DE4-7177-45C8-BA92-46EAF2EA2589}" dt="2021-10-05T13:08:37.214" v="383" actId="1076"/>
          <ac:spMkLst>
            <pc:docMk/>
            <pc:sldMk cId="1298533391" sldId="267"/>
            <ac:spMk id="10" creationId="{F9C99BC1-8DDF-4E43-B029-98D9FE2FC3CE}"/>
          </ac:spMkLst>
        </pc:spChg>
        <pc:spChg chg="add mod">
          <ac:chgData name="Adrienne Rodgers" userId="3909f4fb-1bbb-4fe3-947d-c2c0246b3833" providerId="ADAL" clId="{2BEA8DE4-7177-45C8-BA92-46EAF2EA2589}" dt="2021-10-05T13:08:51.130" v="385" actId="1076"/>
          <ac:spMkLst>
            <pc:docMk/>
            <pc:sldMk cId="1298533391" sldId="267"/>
            <ac:spMk id="11" creationId="{AA2E2752-9730-40D7-9EEE-E0528067BEB3}"/>
          </ac:spMkLst>
        </pc:spChg>
        <pc:spChg chg="add mod">
          <ac:chgData name="Adrienne Rodgers" userId="3909f4fb-1bbb-4fe3-947d-c2c0246b3833" providerId="ADAL" clId="{2BEA8DE4-7177-45C8-BA92-46EAF2EA2589}" dt="2021-10-05T13:07:40.470" v="374" actId="113"/>
          <ac:spMkLst>
            <pc:docMk/>
            <pc:sldMk cId="1298533391" sldId="267"/>
            <ac:spMk id="12" creationId="{390C3F5D-78E1-464D-8565-1029F4CC5700}"/>
          </ac:spMkLst>
        </pc:spChg>
        <pc:spChg chg="add del">
          <ac:chgData name="Adrienne Rodgers" userId="3909f4fb-1bbb-4fe3-947d-c2c0246b3833" providerId="ADAL" clId="{2BEA8DE4-7177-45C8-BA92-46EAF2EA2589}" dt="2021-10-05T12:56:54.465" v="8" actId="26606"/>
          <ac:spMkLst>
            <pc:docMk/>
            <pc:sldMk cId="1298533391" sldId="267"/>
            <ac:spMk id="73" creationId="{E8DC6FCD-811B-436E-9FEE-FC957486CD7E}"/>
          </ac:spMkLst>
        </pc:spChg>
        <pc:spChg chg="add del">
          <ac:chgData name="Adrienne Rodgers" userId="3909f4fb-1bbb-4fe3-947d-c2c0246b3833" providerId="ADAL" clId="{2BEA8DE4-7177-45C8-BA92-46EAF2EA2589}" dt="2021-10-05T12:57:06.007" v="10" actId="26606"/>
          <ac:spMkLst>
            <pc:docMk/>
            <pc:sldMk cId="1298533391" sldId="267"/>
            <ac:spMk id="75" creationId="{8658BFE0-4E65-4174-9C75-687C94E88273}"/>
          </ac:spMkLst>
        </pc:spChg>
        <pc:spChg chg="add del">
          <ac:chgData name="Adrienne Rodgers" userId="3909f4fb-1bbb-4fe3-947d-c2c0246b3833" providerId="ADAL" clId="{2BEA8DE4-7177-45C8-BA92-46EAF2EA2589}" dt="2021-10-05T12:57:06.007" v="10" actId="26606"/>
          <ac:spMkLst>
            <pc:docMk/>
            <pc:sldMk cId="1298533391" sldId="267"/>
            <ac:spMk id="77" creationId="{FA75DFED-A0C1-4A83-BE1D-0271C1826EF6}"/>
          </ac:spMkLst>
        </pc:spChg>
        <pc:spChg chg="add del">
          <ac:chgData name="Adrienne Rodgers" userId="3909f4fb-1bbb-4fe3-947d-c2c0246b3833" providerId="ADAL" clId="{2BEA8DE4-7177-45C8-BA92-46EAF2EA2589}" dt="2021-10-05T12:58:12.082" v="23" actId="26606"/>
          <ac:spMkLst>
            <pc:docMk/>
            <pc:sldMk cId="1298533391" sldId="267"/>
            <ac:spMk id="80" creationId="{25B97239-2685-48C8-8104-1D4E4E383D82}"/>
          </ac:spMkLst>
        </pc:spChg>
        <pc:spChg chg="add del">
          <ac:chgData name="Adrienne Rodgers" userId="3909f4fb-1bbb-4fe3-947d-c2c0246b3833" providerId="ADAL" clId="{2BEA8DE4-7177-45C8-BA92-46EAF2EA2589}" dt="2021-10-05T12:58:55.559" v="27" actId="26606"/>
          <ac:spMkLst>
            <pc:docMk/>
            <pc:sldMk cId="1298533391" sldId="267"/>
            <ac:spMk id="82" creationId="{112839B5-6527-4FE1-B5CA-71D5FFC47C0E}"/>
          </ac:spMkLst>
        </pc:spChg>
        <pc:spChg chg="add del">
          <ac:chgData name="Adrienne Rodgers" userId="3909f4fb-1bbb-4fe3-947d-c2c0246b3833" providerId="ADAL" clId="{2BEA8DE4-7177-45C8-BA92-46EAF2EA2589}" dt="2021-10-05T12:58:55.559" v="27" actId="26606"/>
          <ac:spMkLst>
            <pc:docMk/>
            <pc:sldMk cId="1298533391" sldId="267"/>
            <ac:spMk id="84" creationId="{BE12D8E2-6088-4997-A8C6-1794DA9E1D48}"/>
          </ac:spMkLst>
        </pc:spChg>
        <pc:spChg chg="add del">
          <ac:chgData name="Adrienne Rodgers" userId="3909f4fb-1bbb-4fe3-947d-c2c0246b3833" providerId="ADAL" clId="{2BEA8DE4-7177-45C8-BA92-46EAF2EA2589}" dt="2021-10-05T12:58:55.559" v="27" actId="26606"/>
          <ac:spMkLst>
            <pc:docMk/>
            <pc:sldMk cId="1298533391" sldId="267"/>
            <ac:spMk id="86" creationId="{FAF10F47-1605-47C5-AE58-9062909ADA42}"/>
          </ac:spMkLst>
        </pc:spChg>
        <pc:spChg chg="add del">
          <ac:chgData name="Adrienne Rodgers" userId="3909f4fb-1bbb-4fe3-947d-c2c0246b3833" providerId="ADAL" clId="{2BEA8DE4-7177-45C8-BA92-46EAF2EA2589}" dt="2021-10-05T13:03:43.478" v="304" actId="26606"/>
          <ac:spMkLst>
            <pc:docMk/>
            <pc:sldMk cId="1298533391" sldId="267"/>
            <ac:spMk id="94" creationId="{6C2997EE-0889-44C3-AC0D-18F26AC9AAAB}"/>
          </ac:spMkLst>
        </pc:spChg>
        <pc:spChg chg="add del">
          <ac:chgData name="Adrienne Rodgers" userId="3909f4fb-1bbb-4fe3-947d-c2c0246b3833" providerId="ADAL" clId="{2BEA8DE4-7177-45C8-BA92-46EAF2EA2589}" dt="2021-10-05T13:04:05.665" v="310" actId="26606"/>
          <ac:spMkLst>
            <pc:docMk/>
            <pc:sldMk cId="1298533391" sldId="267"/>
            <ac:spMk id="96" creationId="{2623A025-DB3C-4E81-A76F-A0006C485F19}"/>
          </ac:spMkLst>
        </pc:spChg>
        <pc:spChg chg="add del">
          <ac:chgData name="Adrienne Rodgers" userId="3909f4fb-1bbb-4fe3-947d-c2c0246b3833" providerId="ADAL" clId="{2BEA8DE4-7177-45C8-BA92-46EAF2EA2589}" dt="2021-10-05T12:57:22.727" v="19" actId="26606"/>
          <ac:spMkLst>
            <pc:docMk/>
            <pc:sldMk cId="1298533391" sldId="267"/>
            <ac:spMk id="1028" creationId="{08CE49EB-6CAF-4479-B93F-85773D92A38E}"/>
          </ac:spMkLst>
        </pc:spChg>
        <pc:spChg chg="add del">
          <ac:chgData name="Adrienne Rodgers" userId="3909f4fb-1bbb-4fe3-947d-c2c0246b3833" providerId="ADAL" clId="{2BEA8DE4-7177-45C8-BA92-46EAF2EA2589}" dt="2021-10-05T12:57:06.007" v="10" actId="26606"/>
          <ac:spMkLst>
            <pc:docMk/>
            <pc:sldMk cId="1298533391" sldId="267"/>
            <ac:spMk id="1030" creationId="{417CDA24-35F8-4540-8C52-3096D6D94949}"/>
          </ac:spMkLst>
        </pc:spChg>
        <pc:spChg chg="add del">
          <ac:chgData name="Adrienne Rodgers" userId="3909f4fb-1bbb-4fe3-947d-c2c0246b3833" providerId="ADAL" clId="{2BEA8DE4-7177-45C8-BA92-46EAF2EA2589}" dt="2021-10-05T12:57:22.719" v="18" actId="26606"/>
          <ac:spMkLst>
            <pc:docMk/>
            <pc:sldMk cId="1298533391" sldId="267"/>
            <ac:spMk id="1031" creationId="{25414FA1-2D4C-41DB-83DE-4F3E38C10A63}"/>
          </ac:spMkLst>
        </pc:spChg>
        <pc:spChg chg="add del">
          <ac:chgData name="Adrienne Rodgers" userId="3909f4fb-1bbb-4fe3-947d-c2c0246b3833" providerId="ADAL" clId="{2BEA8DE4-7177-45C8-BA92-46EAF2EA2589}" dt="2021-10-05T12:59:36.208" v="34" actId="26606"/>
          <ac:spMkLst>
            <pc:docMk/>
            <pc:sldMk cId="1298533391" sldId="267"/>
            <ac:spMk id="1035" creationId="{25B97239-2685-48C8-8104-1D4E4E383D82}"/>
          </ac:spMkLst>
        </pc:spChg>
        <pc:spChg chg="add del">
          <ac:chgData name="Adrienne Rodgers" userId="3909f4fb-1bbb-4fe3-947d-c2c0246b3833" providerId="ADAL" clId="{2BEA8DE4-7177-45C8-BA92-46EAF2EA2589}" dt="2021-10-05T12:57:11.485" v="14" actId="26606"/>
          <ac:spMkLst>
            <pc:docMk/>
            <pc:sldMk cId="1298533391" sldId="267"/>
            <ac:spMk id="1036" creationId="{E6B869D4-1EEF-4B5F-AD70-79AACBAEE367}"/>
          </ac:spMkLst>
        </pc:spChg>
        <pc:spChg chg="add del">
          <ac:chgData name="Adrienne Rodgers" userId="3909f4fb-1bbb-4fe3-947d-c2c0246b3833" providerId="ADAL" clId="{2BEA8DE4-7177-45C8-BA92-46EAF2EA2589}" dt="2021-10-05T12:58:26.465" v="25" actId="26606"/>
          <ac:spMkLst>
            <pc:docMk/>
            <pc:sldMk cId="1298533391" sldId="267"/>
            <ac:spMk id="1037" creationId="{6742736B-1326-450B-9240-348937388E6A}"/>
          </ac:spMkLst>
        </pc:spChg>
        <pc:spChg chg="add del">
          <ac:chgData name="Adrienne Rodgers" userId="3909f4fb-1bbb-4fe3-947d-c2c0246b3833" providerId="ADAL" clId="{2BEA8DE4-7177-45C8-BA92-46EAF2EA2589}" dt="2021-10-05T12:58:55.559" v="27" actId="26606"/>
          <ac:spMkLst>
            <pc:docMk/>
            <pc:sldMk cId="1298533391" sldId="267"/>
            <ac:spMk id="1039" creationId="{56651B3B-2F8A-4E48-BEA0-5D35421CE7B5}"/>
          </ac:spMkLst>
        </pc:spChg>
        <pc:spChg chg="add del">
          <ac:chgData name="Adrienne Rodgers" userId="3909f4fb-1bbb-4fe3-947d-c2c0246b3833" providerId="ADAL" clId="{2BEA8DE4-7177-45C8-BA92-46EAF2EA2589}" dt="2021-10-05T12:58:58.746" v="29" actId="26606"/>
          <ac:spMkLst>
            <pc:docMk/>
            <pc:sldMk cId="1298533391" sldId="267"/>
            <ac:spMk id="1041" creationId="{25414FA1-2D4C-41DB-83DE-4F3E38C10A63}"/>
          </ac:spMkLst>
        </pc:spChg>
        <pc:spChg chg="add del">
          <ac:chgData name="Adrienne Rodgers" userId="3909f4fb-1bbb-4fe3-947d-c2c0246b3833" providerId="ADAL" clId="{2BEA8DE4-7177-45C8-BA92-46EAF2EA2589}" dt="2021-10-05T12:59:06.320" v="31" actId="26606"/>
          <ac:spMkLst>
            <pc:docMk/>
            <pc:sldMk cId="1298533391" sldId="267"/>
            <ac:spMk id="1043" creationId="{B96FC576-AE30-4C09-A12C-0582F2A6A067}"/>
          </ac:spMkLst>
        </pc:spChg>
        <pc:spChg chg="add del">
          <ac:chgData name="Adrienne Rodgers" userId="3909f4fb-1bbb-4fe3-947d-c2c0246b3833" providerId="ADAL" clId="{2BEA8DE4-7177-45C8-BA92-46EAF2EA2589}" dt="2021-10-05T12:59:36.203" v="33" actId="26606"/>
          <ac:spMkLst>
            <pc:docMk/>
            <pc:sldMk cId="1298533391" sldId="267"/>
            <ac:spMk id="1045" creationId="{B78EDDD3-C548-48EF-B3CA-B290B17192AB}"/>
          </ac:spMkLst>
        </pc:spChg>
        <pc:spChg chg="add del">
          <ac:chgData name="Adrienne Rodgers" userId="3909f4fb-1bbb-4fe3-947d-c2c0246b3833" providerId="ADAL" clId="{2BEA8DE4-7177-45C8-BA92-46EAF2EA2589}" dt="2021-10-05T13:03:51.107" v="306" actId="26606"/>
          <ac:spMkLst>
            <pc:docMk/>
            <pc:sldMk cId="1298533391" sldId="267"/>
            <ac:spMk id="1051" creationId="{F4AEA020-F47C-4D8F-B20C-E5BDB814AF53}"/>
          </ac:spMkLst>
        </pc:spChg>
        <pc:spChg chg="add del">
          <ac:chgData name="Adrienne Rodgers" userId="3909f4fb-1bbb-4fe3-947d-c2c0246b3833" providerId="ADAL" clId="{2BEA8DE4-7177-45C8-BA92-46EAF2EA2589}" dt="2021-10-05T13:04:05.665" v="310" actId="26606"/>
          <ac:spMkLst>
            <pc:docMk/>
            <pc:sldMk cId="1298533391" sldId="267"/>
            <ac:spMk id="1052" creationId="{40F6B676-B146-4D5E-90E5-D65A72CA04E7}"/>
          </ac:spMkLst>
        </pc:spChg>
        <pc:spChg chg="add">
          <ac:chgData name="Adrienne Rodgers" userId="3909f4fb-1bbb-4fe3-947d-c2c0246b3833" providerId="ADAL" clId="{2BEA8DE4-7177-45C8-BA92-46EAF2EA2589}" dt="2021-10-05T13:04:05.671" v="311" actId="26606"/>
          <ac:spMkLst>
            <pc:docMk/>
            <pc:sldMk cId="1298533391" sldId="267"/>
            <ac:spMk id="1054" creationId="{BF494AE6-A88C-448B-B1B7-80259E6F4FE0}"/>
          </ac:spMkLst>
        </pc:spChg>
        <pc:graphicFrameChg chg="add del modGraphic">
          <ac:chgData name="Adrienne Rodgers" userId="3909f4fb-1bbb-4fe3-947d-c2c0246b3833" providerId="ADAL" clId="{2BEA8DE4-7177-45C8-BA92-46EAF2EA2589}" dt="2021-10-05T12:55:45.779" v="1" actId="27309"/>
          <ac:graphicFrameMkLst>
            <pc:docMk/>
            <pc:sldMk cId="1298533391" sldId="267"/>
            <ac:graphicFrameMk id="4" creationId="{4CE545CB-4233-4D63-8B6C-6201ADEEE3A5}"/>
          </ac:graphicFrameMkLst>
        </pc:graphicFrameChg>
        <pc:picChg chg="mod ord">
          <ac:chgData name="Adrienne Rodgers" userId="3909f4fb-1bbb-4fe3-947d-c2c0246b3833" providerId="ADAL" clId="{2BEA8DE4-7177-45C8-BA92-46EAF2EA2589}" dt="2021-10-05T13:09:08.746" v="387" actId="14100"/>
          <ac:picMkLst>
            <pc:docMk/>
            <pc:sldMk cId="1298533391" sldId="267"/>
            <ac:picMk id="2" creationId="{C2DC2218-6841-4D65-94FA-F9FD4D940234}"/>
          </ac:picMkLst>
        </pc:picChg>
        <pc:picChg chg="add mod ord">
          <ac:chgData name="Adrienne Rodgers" userId="3909f4fb-1bbb-4fe3-947d-c2c0246b3833" providerId="ADAL" clId="{2BEA8DE4-7177-45C8-BA92-46EAF2EA2589}" dt="2021-10-05T13:08:46.695" v="384" actId="1076"/>
          <ac:picMkLst>
            <pc:docMk/>
            <pc:sldMk cId="1298533391" sldId="267"/>
            <ac:picMk id="6" creationId="{7ADE4794-EA93-4CEF-92C0-577F77E2EB77}"/>
          </ac:picMkLst>
        </pc:picChg>
        <pc:picChg chg="del mod">
          <ac:chgData name="Adrienne Rodgers" userId="3909f4fb-1bbb-4fe3-947d-c2c0246b3833" providerId="ADAL" clId="{2BEA8DE4-7177-45C8-BA92-46EAF2EA2589}" dt="2021-10-05T12:56:18.633" v="3" actId="478"/>
          <ac:picMkLst>
            <pc:docMk/>
            <pc:sldMk cId="1298533391" sldId="267"/>
            <ac:picMk id="7" creationId="{26186673-74CA-4EBE-B2BC-8C00B1DF842E}"/>
          </ac:picMkLst>
        </pc:picChg>
        <pc:picChg chg="mod ord">
          <ac:chgData name="Adrienne Rodgers" userId="3909f4fb-1bbb-4fe3-947d-c2c0246b3833" providerId="ADAL" clId="{2BEA8DE4-7177-45C8-BA92-46EAF2EA2589}" dt="2021-10-05T13:06:12.157" v="359" actId="1076"/>
          <ac:picMkLst>
            <pc:docMk/>
            <pc:sldMk cId="1298533391" sldId="267"/>
            <ac:picMk id="8" creationId="{8CECEA38-1B79-46E6-8817-28315D1502EC}"/>
          </ac:picMkLst>
        </pc:picChg>
        <pc:picChg chg="mod ord">
          <ac:chgData name="Adrienne Rodgers" userId="3909f4fb-1bbb-4fe3-947d-c2c0246b3833" providerId="ADAL" clId="{2BEA8DE4-7177-45C8-BA92-46EAF2EA2589}" dt="2021-10-05T13:05:12.570" v="340" actId="1076"/>
          <ac:picMkLst>
            <pc:docMk/>
            <pc:sldMk cId="1298533391" sldId="267"/>
            <ac:picMk id="1026" creationId="{79B448B2-DB4B-4442-A994-4458D33892BC}"/>
          </ac:picMkLst>
        </pc:picChg>
        <pc:cxnChg chg="add del">
          <ac:chgData name="Adrienne Rodgers" userId="3909f4fb-1bbb-4fe3-947d-c2c0246b3833" providerId="ADAL" clId="{2BEA8DE4-7177-45C8-BA92-46EAF2EA2589}" dt="2021-10-05T12:57:08.428" v="12" actId="26606"/>
          <ac:cxnSpMkLst>
            <pc:docMk/>
            <pc:sldMk cId="1298533391" sldId="267"/>
            <ac:cxnSpMk id="1032" creationId="{91B6081D-D3E8-4209-B85B-EB1C655A6272}"/>
          </ac:cxnSpMkLst>
        </pc:cxnChg>
        <pc:cxnChg chg="add del">
          <ac:chgData name="Adrienne Rodgers" userId="3909f4fb-1bbb-4fe3-947d-c2c0246b3833" providerId="ADAL" clId="{2BEA8DE4-7177-45C8-BA92-46EAF2EA2589}" dt="2021-10-05T12:57:08.428" v="12" actId="26606"/>
          <ac:cxnSpMkLst>
            <pc:docMk/>
            <pc:sldMk cId="1298533391" sldId="267"/>
            <ac:cxnSpMk id="1033" creationId="{28CA55E4-1295-45C8-BA05-5A9E705B749A}"/>
          </ac:cxnSpMkLst>
        </pc:cxnChg>
        <pc:cxnChg chg="add del">
          <ac:chgData name="Adrienne Rodgers" userId="3909f4fb-1bbb-4fe3-947d-c2c0246b3833" providerId="ADAL" clId="{2BEA8DE4-7177-45C8-BA92-46EAF2EA2589}" dt="2021-10-05T12:57:08.428" v="12" actId="26606"/>
          <ac:cxnSpMkLst>
            <pc:docMk/>
            <pc:sldMk cId="1298533391" sldId="267"/>
            <ac:cxnSpMk id="1034" creationId="{08C5794E-A9A1-4A23-AF68-C79A7822334C}"/>
          </ac:cxnSpMkLst>
        </pc:cxnChg>
        <pc:cxnChg chg="add del">
          <ac:chgData name="Adrienne Rodgers" userId="3909f4fb-1bbb-4fe3-947d-c2c0246b3833" providerId="ADAL" clId="{2BEA8DE4-7177-45C8-BA92-46EAF2EA2589}" dt="2021-10-05T13:04:05.671" v="311" actId="26606"/>
          <ac:cxnSpMkLst>
            <pc:docMk/>
            <pc:sldMk cId="1298533391" sldId="267"/>
            <ac:cxnSpMk id="1047" creationId="{91B6081D-D3E8-4209-B85B-EB1C655A6272}"/>
          </ac:cxnSpMkLst>
        </pc:cxnChg>
        <pc:cxnChg chg="add del">
          <ac:chgData name="Adrienne Rodgers" userId="3909f4fb-1bbb-4fe3-947d-c2c0246b3833" providerId="ADAL" clId="{2BEA8DE4-7177-45C8-BA92-46EAF2EA2589}" dt="2021-10-05T13:04:05.671" v="311" actId="26606"/>
          <ac:cxnSpMkLst>
            <pc:docMk/>
            <pc:sldMk cId="1298533391" sldId="267"/>
            <ac:cxnSpMk id="1048" creationId="{28CA55E4-1295-45C8-BA05-5A9E705B749A}"/>
          </ac:cxnSpMkLst>
        </pc:cxnChg>
        <pc:cxnChg chg="add del">
          <ac:chgData name="Adrienne Rodgers" userId="3909f4fb-1bbb-4fe3-947d-c2c0246b3833" providerId="ADAL" clId="{2BEA8DE4-7177-45C8-BA92-46EAF2EA2589}" dt="2021-10-05T13:04:05.671" v="311" actId="26606"/>
          <ac:cxnSpMkLst>
            <pc:docMk/>
            <pc:sldMk cId="1298533391" sldId="267"/>
            <ac:cxnSpMk id="1049" creationId="{08C5794E-A9A1-4A23-AF68-C79A7822334C}"/>
          </ac:cxnSpMkLst>
        </pc:cxnChg>
      </pc:sldChg>
      <pc:sldChg chg="modNotes">
        <pc:chgData name="Adrienne Rodgers" userId="3909f4fb-1bbb-4fe3-947d-c2c0246b3833" providerId="ADAL" clId="{2BEA8DE4-7177-45C8-BA92-46EAF2EA2589}" dt="2021-10-05T13:17:22.963" v="638" actId="20577"/>
        <pc:sldMkLst>
          <pc:docMk/>
          <pc:sldMk cId="1544563370" sldId="271"/>
        </pc:sldMkLst>
      </pc:sldChg>
      <pc:sldChg chg="modSp mod modNotes modNotesTx">
        <pc:chgData name="Adrienne Rodgers" userId="3909f4fb-1bbb-4fe3-947d-c2c0246b3833" providerId="ADAL" clId="{2BEA8DE4-7177-45C8-BA92-46EAF2EA2589}" dt="2021-10-05T13:14:47.330" v="637" actId="20577"/>
        <pc:sldMkLst>
          <pc:docMk/>
          <pc:sldMk cId="4050925916" sldId="278"/>
        </pc:sldMkLst>
        <pc:spChg chg="mod">
          <ac:chgData name="Adrienne Rodgers" userId="3909f4fb-1bbb-4fe3-947d-c2c0246b3833" providerId="ADAL" clId="{2BEA8DE4-7177-45C8-BA92-46EAF2EA2589}" dt="2021-10-05T13:13:27.423" v="418" actId="20577"/>
          <ac:spMkLst>
            <pc:docMk/>
            <pc:sldMk cId="4050925916" sldId="278"/>
            <ac:spMk id="9" creationId="{CE80C09E-183E-4969-8D78-A85F13B4CFF7}"/>
          </ac:spMkLst>
        </pc:spChg>
      </pc:sldChg>
      <pc:sldChg chg="modNotes">
        <pc:chgData name="Adrienne Rodgers" userId="3909f4fb-1bbb-4fe3-947d-c2c0246b3833" providerId="ADAL" clId="{2BEA8DE4-7177-45C8-BA92-46EAF2EA2589}" dt="2021-10-05T13:11:21.724" v="388" actId="6549"/>
        <pc:sldMkLst>
          <pc:docMk/>
          <pc:sldMk cId="4218488698" sldId="394"/>
        </pc:sldMkLst>
      </pc:sldChg>
      <pc:sldChg chg="modNotes">
        <pc:chgData name="Adrienne Rodgers" userId="3909f4fb-1bbb-4fe3-947d-c2c0246b3833" providerId="ADAL" clId="{2BEA8DE4-7177-45C8-BA92-46EAF2EA2589}" dt="2021-10-05T13:23:26.501" v="808" actId="20577"/>
        <pc:sldMkLst>
          <pc:docMk/>
          <pc:sldMk cId="3051119513" sldId="397"/>
        </pc:sldMkLst>
      </pc:sldChg>
      <pc:sldChg chg="addSp delSp modSp mod">
        <pc:chgData name="Adrienne Rodgers" userId="3909f4fb-1bbb-4fe3-947d-c2c0246b3833" providerId="ADAL" clId="{2BEA8DE4-7177-45C8-BA92-46EAF2EA2589}" dt="2021-10-05T16:45:34.980" v="1376" actId="1076"/>
        <pc:sldMkLst>
          <pc:docMk/>
          <pc:sldMk cId="1962316363" sldId="399"/>
        </pc:sldMkLst>
        <pc:spChg chg="add mod">
          <ac:chgData name="Adrienne Rodgers" userId="3909f4fb-1bbb-4fe3-947d-c2c0246b3833" providerId="ADAL" clId="{2BEA8DE4-7177-45C8-BA92-46EAF2EA2589}" dt="2021-10-05T16:45:34.980" v="1376" actId="1076"/>
          <ac:spMkLst>
            <pc:docMk/>
            <pc:sldMk cId="1962316363" sldId="399"/>
            <ac:spMk id="2" creationId="{BC68391C-0666-49E9-9957-EE395AA7DFF7}"/>
          </ac:spMkLst>
        </pc:spChg>
        <pc:spChg chg="add mod">
          <ac:chgData name="Adrienne Rodgers" userId="3909f4fb-1bbb-4fe3-947d-c2c0246b3833" providerId="ADAL" clId="{2BEA8DE4-7177-45C8-BA92-46EAF2EA2589}" dt="2021-10-05T16:45:27.037" v="1375" actId="113"/>
          <ac:spMkLst>
            <pc:docMk/>
            <pc:sldMk cId="1962316363" sldId="399"/>
            <ac:spMk id="3" creationId="{72121F92-6A17-4412-8E9C-82CE15BFF335}"/>
          </ac:spMkLst>
        </pc:spChg>
        <pc:spChg chg="del mod">
          <ac:chgData name="Adrienne Rodgers" userId="3909f4fb-1bbb-4fe3-947d-c2c0246b3833" providerId="ADAL" clId="{2BEA8DE4-7177-45C8-BA92-46EAF2EA2589}" dt="2021-10-05T13:58:40.326" v="812" actId="21"/>
          <ac:spMkLst>
            <pc:docMk/>
            <pc:sldMk cId="1962316363" sldId="399"/>
            <ac:spMk id="4" creationId="{15B50AAE-16AA-4A58-9774-F53A9F1CF300}"/>
          </ac:spMkLst>
        </pc:spChg>
      </pc:sldChg>
      <pc:sldChg chg="del">
        <pc:chgData name="Adrienne Rodgers" userId="3909f4fb-1bbb-4fe3-947d-c2c0246b3833" providerId="ADAL" clId="{2BEA8DE4-7177-45C8-BA92-46EAF2EA2589}" dt="2021-10-05T13:58:23.701" v="809"/>
        <pc:sldMkLst>
          <pc:docMk/>
          <pc:sldMk cId="4068755547" sldId="39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B6EE2C-011C-4FAE-8BE4-4CA609E3AA4D}" type="datetimeFigureOut">
              <a:rPr lang="en-IE" smtClean="0"/>
              <a:t>06/10/2021</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64143D-B53C-487B-9ED5-F953EC34F49E}" type="slidenum">
              <a:rPr lang="en-IE" smtClean="0"/>
              <a:t>‹#›</a:t>
            </a:fld>
            <a:endParaRPr lang="en-IE"/>
          </a:p>
        </p:txBody>
      </p:sp>
    </p:spTree>
    <p:extLst>
      <p:ext uri="{BB962C8B-B14F-4D97-AF65-F5344CB8AC3E}">
        <p14:creationId xmlns:p14="http://schemas.microsoft.com/office/powerpoint/2010/main" val="1121984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164143D-B53C-487B-9ED5-F953EC34F49E}" type="slidenum">
              <a:rPr lang="en-IE" smtClean="0"/>
              <a:t>1</a:t>
            </a:fld>
            <a:endParaRPr lang="en-IE"/>
          </a:p>
        </p:txBody>
      </p:sp>
    </p:spTree>
    <p:extLst>
      <p:ext uri="{BB962C8B-B14F-4D97-AF65-F5344CB8AC3E}">
        <p14:creationId xmlns:p14="http://schemas.microsoft.com/office/powerpoint/2010/main" val="4026461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9164143D-B53C-487B-9ED5-F953EC34F49E}" type="slidenum">
              <a:rPr lang="en-IE" smtClean="0"/>
              <a:t>10</a:t>
            </a:fld>
            <a:endParaRPr lang="en-IE"/>
          </a:p>
        </p:txBody>
      </p:sp>
      <p:sp>
        <p:nvSpPr>
          <p:cNvPr id="5" name="Subtitle 1">
            <a:extLst>
              <a:ext uri="{FF2B5EF4-FFF2-40B4-BE49-F238E27FC236}">
                <a16:creationId xmlns:a16="http://schemas.microsoft.com/office/drawing/2014/main" id="{8EEE3226-4665-4E2C-8AFB-7C0942778DDE}"/>
              </a:ext>
            </a:extLst>
          </p:cNvPr>
          <p:cNvSpPr txBox="1">
            <a:spLocks/>
          </p:cNvSpPr>
          <p:nvPr/>
        </p:nvSpPr>
        <p:spPr>
          <a:xfrm>
            <a:off x="298314" y="4572000"/>
            <a:ext cx="6558099" cy="4185105"/>
          </a:xfrm>
          <a:prstGeom prst="rect">
            <a:avLst/>
          </a:prstGeom>
        </p:spPr>
        <p:txBody>
          <a:bodyPr vert="horz" lIns="91440" tIns="45720" rIns="91440" bIns="45720" rtlCol="0">
            <a:normAutofit fontScale="70000" lnSpcReduction="20000"/>
          </a:bodyPr>
          <a:lstStyle>
            <a:lvl1pPr marL="342900" indent="-342900" algn="l" defTabSz="457189" rtl="0" eaLnBrk="1" latinLnBrk="0" hangingPunct="1">
              <a:spcBef>
                <a:spcPts val="0"/>
              </a:spcBef>
              <a:spcAft>
                <a:spcPts val="600"/>
              </a:spcAft>
              <a:buFont typeface="Courier New" panose="02070309020205020404" pitchFamily="49" charset="0"/>
              <a:buChar char="o"/>
              <a:defRPr sz="2500" kern="1200" baseline="0">
                <a:solidFill>
                  <a:schemeClr val="tx1"/>
                </a:solidFill>
                <a:latin typeface="+mn-lt"/>
                <a:ea typeface="+mn-ea"/>
                <a:cs typeface="+mn-cs"/>
              </a:defRPr>
            </a:lvl1pPr>
            <a:lvl2pPr marL="800089" indent="-342900" algn="l" defTabSz="457189" rtl="0" eaLnBrk="1" latinLnBrk="0" hangingPunct="1">
              <a:spcBef>
                <a:spcPts val="0"/>
              </a:spcBef>
              <a:spcAft>
                <a:spcPts val="600"/>
              </a:spcAft>
              <a:buFont typeface="Arial" panose="020B0604020202020204" pitchFamily="34" charset="0"/>
              <a:buChar char="•"/>
              <a:defRPr sz="2200" kern="1200" baseline="0">
                <a:solidFill>
                  <a:schemeClr val="tx1"/>
                </a:solidFill>
                <a:latin typeface="+mn-lt"/>
                <a:ea typeface="+mn-ea"/>
                <a:cs typeface="+mn-cs"/>
              </a:defRPr>
            </a:lvl2pPr>
            <a:lvl3pPr marL="1200127" indent="-285750" algn="l" defTabSz="457189" rtl="0" eaLnBrk="1" latinLnBrk="0" hangingPunct="1">
              <a:spcBef>
                <a:spcPts val="0"/>
              </a:spcBef>
              <a:spcAft>
                <a:spcPts val="600"/>
              </a:spcAft>
              <a:buFont typeface="Wingdings" panose="05000000000000000000" pitchFamily="2" charset="2"/>
              <a:buChar char="§"/>
              <a:defRPr sz="1800" kern="1200" baseline="0">
                <a:solidFill>
                  <a:schemeClr val="tx1"/>
                </a:solidFill>
                <a:latin typeface="+mn-lt"/>
                <a:ea typeface="+mn-ea"/>
                <a:cs typeface="+mn-cs"/>
              </a:defRPr>
            </a:lvl3pPr>
            <a:lvl4pPr marL="1371566"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754"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marR="0" lvl="0" indent="-342900" algn="l" defTabSz="457189"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GB" sz="2400" i="0" u="none" strike="noStrike" kern="1200" cap="none" spc="0" normalizeH="0" baseline="0" noProof="0" dirty="0">
                <a:ln>
                  <a:noFill/>
                </a:ln>
                <a:effectLst/>
                <a:uLnTx/>
                <a:uFillTx/>
                <a:latin typeface="Calibri"/>
                <a:ea typeface="+mn-ea"/>
                <a:cs typeface="+mn-cs"/>
              </a:rPr>
              <a:t>The top 2 images here </a:t>
            </a:r>
            <a:r>
              <a:rPr lang="en-GB" sz="2400" dirty="0">
                <a:latin typeface="Calibri"/>
              </a:rPr>
              <a:t>show a derelict site in our city centre and with the imagination of two architects and support from the Arts Council this site was transformed into a space for lectures, theatre, greening and music. And the images underneath are those of Elizabeth Fort, an ancient fort right in the hear of the city.</a:t>
            </a:r>
          </a:p>
          <a:p>
            <a:pPr marL="342900" marR="0" lvl="0" indent="-342900" algn="l" defTabSz="457189" rtl="0" eaLnBrk="1" fontAlgn="auto" latinLnBrk="0" hangingPunct="1">
              <a:lnSpc>
                <a:spcPct val="100000"/>
              </a:lnSpc>
              <a:spcBef>
                <a:spcPts val="0"/>
              </a:spcBef>
              <a:spcAft>
                <a:spcPts val="600"/>
              </a:spcAft>
              <a:buClrTx/>
              <a:buSzTx/>
              <a:buFont typeface="Courier New" panose="02070309020205020404" pitchFamily="49" charset="0"/>
              <a:buChar char="o"/>
              <a:tabLst/>
              <a:defRPr/>
            </a:pPr>
            <a:endParaRPr kumimoji="0" lang="en-GB" sz="2400" i="0" u="none" strike="noStrike" kern="1200" cap="none" spc="0" normalizeH="0" baseline="0" noProof="0" dirty="0">
              <a:ln>
                <a:noFill/>
              </a:ln>
              <a:effectLst/>
              <a:uLnTx/>
              <a:uFillTx/>
              <a:latin typeface="Calibri"/>
              <a:ea typeface="+mn-ea"/>
              <a:cs typeface="+mn-cs"/>
            </a:endParaRPr>
          </a:p>
          <a:p>
            <a:pPr marL="342900" marR="0" lvl="0" indent="-342900" algn="l" defTabSz="457189"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lang="en-GB" sz="2400" dirty="0">
                <a:latin typeface="Calibri"/>
              </a:rPr>
              <a:t>These initiatives:</a:t>
            </a:r>
            <a:endParaRPr kumimoji="0" lang="en-GB" sz="2400" i="0" u="none" strike="noStrike" kern="1200" cap="none" spc="0" normalizeH="0" baseline="0" noProof="0" dirty="0">
              <a:ln>
                <a:noFill/>
              </a:ln>
              <a:effectLst/>
              <a:uLnTx/>
              <a:uFillTx/>
              <a:latin typeface="Calibri"/>
              <a:ea typeface="+mn-ea"/>
              <a:cs typeface="+mn-cs"/>
            </a:endParaRPr>
          </a:p>
          <a:p>
            <a:pPr marL="457200" marR="0" lvl="0" indent="-457200" algn="l" defTabSz="457189"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2200" b="1" i="0" u="none" strike="noStrike" kern="1200" cap="none" spc="0" normalizeH="0" baseline="0" noProof="0" dirty="0">
              <a:ln>
                <a:noFill/>
              </a:ln>
              <a:solidFill>
                <a:sysClr val="windowText" lastClr="000000"/>
              </a:solidFill>
              <a:effectLst/>
              <a:uLnTx/>
              <a:uFillTx/>
              <a:latin typeface="Calibri"/>
              <a:ea typeface="+mn-ea"/>
              <a:cs typeface="+mn-cs"/>
            </a:endParaRPr>
          </a:p>
          <a:p>
            <a:pPr marL="457200" marR="0" lvl="0" indent="-457200" algn="l" defTabSz="457189"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200" i="0" u="none" strike="noStrike" kern="1200" cap="none" spc="0" normalizeH="0" baseline="0" noProof="0" dirty="0">
                <a:ln>
                  <a:noFill/>
                </a:ln>
                <a:solidFill>
                  <a:sysClr val="windowText" lastClr="000000"/>
                </a:solidFill>
                <a:effectLst/>
                <a:uLnTx/>
                <a:uFillTx/>
                <a:latin typeface="Calibri"/>
                <a:ea typeface="+mn-ea"/>
                <a:cs typeface="+mn-cs"/>
              </a:rPr>
              <a:t>Support the Recovery of the Creative / Cultural / Entertainment &amp; Events</a:t>
            </a:r>
          </a:p>
          <a:p>
            <a:pPr marL="457200" marR="0" lvl="0" indent="-457200" algn="l" defTabSz="457189"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2200" i="0" u="none" strike="noStrike" kern="1200" cap="none" spc="0" normalizeH="0" baseline="0" noProof="0" dirty="0">
              <a:ln>
                <a:noFill/>
              </a:ln>
              <a:solidFill>
                <a:sysClr val="windowText" lastClr="000000"/>
              </a:solidFill>
              <a:effectLst/>
              <a:uLnTx/>
              <a:uFillTx/>
              <a:latin typeface="Calibri"/>
              <a:ea typeface="+mn-ea"/>
              <a:cs typeface="+mn-cs"/>
            </a:endParaRPr>
          </a:p>
          <a:p>
            <a:pPr marL="457200" marR="0" lvl="0" indent="-457200" algn="l" defTabSz="457189"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200" i="0" u="none" strike="noStrike" kern="1200" cap="none" spc="0" normalizeH="0" baseline="0" noProof="0" dirty="0">
                <a:ln>
                  <a:noFill/>
                </a:ln>
                <a:solidFill>
                  <a:sysClr val="windowText" lastClr="000000"/>
                </a:solidFill>
                <a:effectLst/>
                <a:uLnTx/>
                <a:uFillTx/>
                <a:latin typeface="Calibri"/>
                <a:ea typeface="+mn-ea"/>
                <a:cs typeface="+mn-cs"/>
              </a:rPr>
              <a:t>Have added Benefits for Tourism / Hospitality</a:t>
            </a:r>
          </a:p>
          <a:p>
            <a:pPr marL="457200" marR="0" lvl="0" indent="-457200" algn="l" defTabSz="457189"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2200" i="0" u="none" strike="noStrike" kern="1200" cap="none" spc="0" normalizeH="0" baseline="0" noProof="0" dirty="0">
              <a:ln>
                <a:noFill/>
              </a:ln>
              <a:solidFill>
                <a:sysClr val="windowText" lastClr="000000"/>
              </a:solidFill>
              <a:effectLst/>
              <a:uLnTx/>
              <a:uFillTx/>
              <a:latin typeface="Calibri"/>
              <a:ea typeface="+mn-ea"/>
              <a:cs typeface="+mn-cs"/>
            </a:endParaRPr>
          </a:p>
          <a:p>
            <a:pPr marL="457200" marR="0" lvl="0" indent="-457200" algn="l" defTabSz="457189"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200" i="0" u="none" strike="noStrike" kern="1200" cap="none" spc="0" normalizeH="0" baseline="0" noProof="0" dirty="0">
                <a:ln>
                  <a:noFill/>
                </a:ln>
                <a:solidFill>
                  <a:sysClr val="windowText" lastClr="000000"/>
                </a:solidFill>
                <a:effectLst/>
                <a:uLnTx/>
                <a:uFillTx/>
                <a:latin typeface="Calibri"/>
                <a:ea typeface="+mn-ea"/>
                <a:cs typeface="+mn-cs"/>
              </a:rPr>
              <a:t>Provide Staging / Seating / Outdoor Projectors / </a:t>
            </a:r>
            <a:r>
              <a:rPr kumimoji="0" lang="en-GB" sz="2200" i="0" u="none" strike="noStrike" kern="1200" cap="none" spc="0" normalizeH="0" baseline="0" noProof="0" dirty="0" err="1">
                <a:ln>
                  <a:noFill/>
                </a:ln>
                <a:solidFill>
                  <a:sysClr val="windowText" lastClr="000000"/>
                </a:solidFill>
                <a:effectLst/>
                <a:uLnTx/>
                <a:uFillTx/>
                <a:latin typeface="Calibri"/>
                <a:ea typeface="+mn-ea"/>
                <a:cs typeface="+mn-cs"/>
              </a:rPr>
              <a:t>Weatherpoofed</a:t>
            </a:r>
            <a:r>
              <a:rPr kumimoji="0" lang="en-GB" sz="2200" i="0" u="none" strike="noStrike" kern="1200" cap="none" spc="0" normalizeH="0" baseline="0" noProof="0" dirty="0">
                <a:ln>
                  <a:noFill/>
                </a:ln>
                <a:solidFill>
                  <a:sysClr val="windowText" lastClr="000000"/>
                </a:solidFill>
                <a:effectLst/>
                <a:uLnTx/>
                <a:uFillTx/>
                <a:latin typeface="Calibri"/>
                <a:ea typeface="+mn-ea"/>
                <a:cs typeface="+mn-cs"/>
              </a:rPr>
              <a:t> </a:t>
            </a:r>
          </a:p>
          <a:p>
            <a:pPr marL="457200" marR="0" lvl="0" indent="-457200" algn="l" defTabSz="457189"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220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457189" rtl="0" eaLnBrk="1" fontAlgn="auto" latinLnBrk="0" hangingPunct="1">
              <a:lnSpc>
                <a:spcPct val="100000"/>
              </a:lnSpc>
              <a:spcBef>
                <a:spcPts val="0"/>
              </a:spcBef>
              <a:spcAft>
                <a:spcPts val="600"/>
              </a:spcAft>
              <a:buClrTx/>
              <a:buSzTx/>
              <a:buFont typeface="Courier New" panose="02070309020205020404" pitchFamily="49" charset="0"/>
              <a:buNone/>
              <a:tabLst/>
              <a:defRPr/>
            </a:pPr>
            <a:r>
              <a:rPr kumimoji="0" lang="en-GB" sz="1900" b="1" i="0" u="none" strike="noStrike" kern="1200" cap="none" spc="0" normalizeH="0" baseline="0" noProof="0" dirty="0">
                <a:ln>
                  <a:noFill/>
                </a:ln>
                <a:solidFill>
                  <a:srgbClr val="FF0000"/>
                </a:solidFill>
                <a:effectLst/>
                <a:uLnTx/>
                <a:uFillTx/>
                <a:latin typeface="Calibri"/>
                <a:ea typeface="+mn-ea"/>
                <a:cs typeface="+mn-cs"/>
              </a:rPr>
              <a:t>Funding Source: Dept of </a:t>
            </a:r>
            <a:r>
              <a:rPr kumimoji="0" lang="en-IE" sz="1900" b="1" i="0" u="none" strike="noStrike" kern="1200" cap="none" spc="0" normalizeH="0" baseline="0" noProof="0" dirty="0">
                <a:ln>
                  <a:noFill/>
                </a:ln>
                <a:solidFill>
                  <a:srgbClr val="FF0000"/>
                </a:solidFill>
                <a:effectLst/>
                <a:uLnTx/>
                <a:uFillTx/>
                <a:latin typeface="Calibri"/>
                <a:ea typeface="+mn-ea"/>
                <a:cs typeface="+mn-cs"/>
              </a:rPr>
              <a:t>Tourism, Culture, Arts, Gaeltacht, Sport &amp; Media </a:t>
            </a:r>
            <a:endParaRPr kumimoji="0" lang="en-GB" sz="1900" b="1" i="0" u="none" strike="noStrike" kern="1200" cap="none" spc="0" normalizeH="0" baseline="0" noProof="0" dirty="0">
              <a:ln>
                <a:noFill/>
              </a:ln>
              <a:solidFill>
                <a:srgbClr val="FF0000"/>
              </a:solidFill>
              <a:effectLst/>
              <a:uLnTx/>
              <a:uFillTx/>
              <a:latin typeface="Calibri"/>
              <a:ea typeface="+mn-ea"/>
              <a:cs typeface="+mn-cs"/>
            </a:endParaRPr>
          </a:p>
          <a:p>
            <a:pPr marL="457200" marR="0" lvl="0" indent="-457200" algn="l" defTabSz="457189"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2200" b="1" i="0" u="none" strike="noStrike" kern="1200" cap="none" spc="0" normalizeH="0" baseline="0" noProof="0" dirty="0">
              <a:ln>
                <a:noFill/>
              </a:ln>
              <a:solidFill>
                <a:sysClr val="windowText" lastClr="000000"/>
              </a:solidFill>
              <a:effectLst/>
              <a:uLnTx/>
              <a:uFillTx/>
              <a:latin typeface="Calibri"/>
              <a:ea typeface="+mn-ea"/>
              <a:cs typeface="+mn-cs"/>
            </a:endParaRPr>
          </a:p>
          <a:p>
            <a:pPr marL="457200" marR="0" lvl="0" indent="-457200" algn="l" defTabSz="457189"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457189" rtl="0" eaLnBrk="1" fontAlgn="auto" latinLnBrk="0" hangingPunct="1">
              <a:lnSpc>
                <a:spcPct val="100000"/>
              </a:lnSpc>
              <a:spcBef>
                <a:spcPts val="0"/>
              </a:spcBef>
              <a:spcAft>
                <a:spcPts val="600"/>
              </a:spcAft>
              <a:buClrTx/>
              <a:buSzTx/>
              <a:buFont typeface="Courier New" panose="02070309020205020404" pitchFamily="49" charset="0"/>
              <a:buChar char="o"/>
              <a:tabLst/>
              <a:defRPr/>
            </a:pPr>
            <a:endParaRPr kumimoji="0" lang="en-IE" sz="25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85538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TextBox 4">
            <a:extLst>
              <a:ext uri="{FF2B5EF4-FFF2-40B4-BE49-F238E27FC236}">
                <a16:creationId xmlns:a16="http://schemas.microsoft.com/office/drawing/2014/main" id="{56E77F62-9A94-42AE-A031-23C8FA78EFB5}"/>
              </a:ext>
            </a:extLst>
          </p:cNvPr>
          <p:cNvSpPr txBox="1"/>
          <p:nvPr/>
        </p:nvSpPr>
        <p:spPr>
          <a:xfrm>
            <a:off x="776329" y="4176346"/>
            <a:ext cx="7315200" cy="461665"/>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IE" sz="2400" b="0" i="0" u="none" strike="noStrike" kern="0" cap="none" spc="0" normalizeH="0" baseline="0" noProof="0" dirty="0">
                <a:ln>
                  <a:noFill/>
                </a:ln>
                <a:solidFill>
                  <a:prstClr val="black"/>
                </a:solidFill>
                <a:effectLst/>
                <a:uLnTx/>
                <a:uFillTx/>
              </a:rPr>
              <a:t> </a:t>
            </a:r>
          </a:p>
        </p:txBody>
      </p:sp>
      <p:sp>
        <p:nvSpPr>
          <p:cNvPr id="3" name="Notes Placeholder 2">
            <a:extLst>
              <a:ext uri="{FF2B5EF4-FFF2-40B4-BE49-F238E27FC236}">
                <a16:creationId xmlns:a16="http://schemas.microsoft.com/office/drawing/2014/main" id="{7CF872C0-7BBB-45B6-B7E6-844E66F87989}"/>
              </a:ext>
            </a:extLst>
          </p:cNvPr>
          <p:cNvSpPr>
            <a:spLocks noGrp="1"/>
          </p:cNvSpPr>
          <p:nvPr>
            <p:ph type="body" idx="1"/>
          </p:nvPr>
        </p:nvSpPr>
        <p:spPr/>
        <p:txBody>
          <a:bodyPr/>
          <a:lstStyle/>
          <a:p>
            <a:r>
              <a:rPr lang="en-IE" dirty="0"/>
              <a:t>Obviously none of this could be done without funding and nationally and locally we built funding supports that supported the delivery of all of this to ensure added value in everything we developed.</a:t>
            </a:r>
          </a:p>
        </p:txBody>
      </p:sp>
    </p:spTree>
    <p:extLst>
      <p:ext uri="{BB962C8B-B14F-4D97-AF65-F5344CB8AC3E}">
        <p14:creationId xmlns:p14="http://schemas.microsoft.com/office/powerpoint/2010/main" val="4234814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2738" y="4400549"/>
            <a:ext cx="6412524" cy="4145573"/>
          </a:xfrm>
        </p:spPr>
        <p:txBody>
          <a:bodyPr/>
          <a:lstStyle/>
          <a:p>
            <a:pPr marR="0" lvl="0" algn="ctr" defTabSz="914400" rtl="0" eaLnBrk="1" fontAlgn="auto" latinLnBrk="0" hangingPunct="1">
              <a:lnSpc>
                <a:spcPct val="100000"/>
              </a:lnSpc>
              <a:spcBef>
                <a:spcPts val="0"/>
              </a:spcBef>
              <a:spcAft>
                <a:spcPts val="0"/>
              </a:spcAft>
              <a:buClr>
                <a:srgbClr val="000000"/>
              </a:buClr>
              <a:buSzPts val="2400"/>
              <a:tabLst/>
              <a:defRPr/>
            </a:pPr>
            <a:r>
              <a:rPr kumimoji="0" lang="en-GB" sz="16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The Future - Pipeline Projects</a:t>
            </a:r>
          </a:p>
          <a:p>
            <a:pPr marL="342900" marR="0" lvl="0" indent="-342900" algn="l" defTabSz="914400" rtl="0" eaLnBrk="1" fontAlgn="auto" latinLnBrk="0" hangingPunct="1">
              <a:lnSpc>
                <a:spcPct val="100000"/>
              </a:lnSpc>
              <a:spcBef>
                <a:spcPts val="0"/>
              </a:spcBef>
              <a:spcAft>
                <a:spcPts val="0"/>
              </a:spcAft>
              <a:buClr>
                <a:srgbClr val="000000"/>
              </a:buClr>
              <a:buSzPts val="2400"/>
              <a:buFont typeface="Arial" panose="020B0604020202020204" pitchFamily="34" charset="0"/>
              <a:buChar char="•"/>
              <a:tabLst/>
              <a:defRPr/>
            </a:pPr>
            <a:r>
              <a:rPr kumimoji="0" lang="en-GB" sz="16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Outdoor Public Spaces Scheme 2021 – Capital investment in public space for arts and cultural use</a:t>
            </a:r>
          </a:p>
          <a:p>
            <a:pPr marL="342900" marR="0" lvl="0" indent="-342900" algn="l" defTabSz="457189"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IE" sz="1600" b="1" i="0" u="none" strike="noStrike" kern="1200" cap="none" spc="0" normalizeH="0" baseline="0" noProof="0" dirty="0">
                <a:ln>
                  <a:noFill/>
                </a:ln>
                <a:solidFill>
                  <a:sysClr val="windowText" lastClr="000000"/>
                </a:solidFill>
                <a:effectLst/>
                <a:uLnTx/>
                <a:uFillTx/>
                <a:latin typeface="Calibri"/>
                <a:ea typeface="+mn-ea"/>
                <a:cs typeface="+mn-cs"/>
              </a:rPr>
              <a:t>Goal: </a:t>
            </a:r>
            <a:r>
              <a:rPr kumimoji="0" lang="en-GB" sz="1600" b="1" i="0" u="none" strike="noStrike" kern="1200" cap="none" spc="0" normalizeH="0" baseline="0" noProof="0" dirty="0">
                <a:ln>
                  <a:noFill/>
                </a:ln>
                <a:solidFill>
                  <a:srgbClr val="FF0000"/>
                </a:solidFill>
                <a:effectLst/>
                <a:uLnTx/>
                <a:uFillTx/>
                <a:latin typeface="Calibri"/>
                <a:ea typeface="+mn-ea"/>
                <a:cs typeface="+mn-cs"/>
              </a:rPr>
              <a:t>Creative / Innovative &amp;Sustainable Projects  - </a:t>
            </a:r>
          </a:p>
          <a:p>
            <a:pPr marL="342900" marR="0" lvl="0" indent="-342900" algn="l" defTabSz="457189"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GB" sz="1600" b="1" i="0" u="none" strike="noStrike" kern="1200" cap="none" spc="0" normalizeH="0" baseline="0" noProof="0" dirty="0">
                <a:ln>
                  <a:noFill/>
                </a:ln>
                <a:solidFill>
                  <a:srgbClr val="FF0000"/>
                </a:solidFill>
                <a:effectLst/>
                <a:uLnTx/>
                <a:uFillTx/>
                <a:latin typeface="Calibri"/>
                <a:ea typeface="+mn-ea"/>
                <a:cs typeface="+mn-cs"/>
              </a:rPr>
              <a:t>Invigorate Public Spaces</a:t>
            </a:r>
          </a:p>
          <a:p>
            <a:pPr marL="457200" marR="0" lvl="0" indent="-457200" algn="l" defTabSz="457189"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ysClr val="windowText" lastClr="000000"/>
                </a:solidFill>
                <a:effectLst/>
                <a:uLnTx/>
                <a:uFillTx/>
                <a:latin typeface="Calibri"/>
                <a:ea typeface="+mn-ea"/>
                <a:cs typeface="+mn-cs"/>
              </a:rPr>
              <a:t>Light / Water / Sculpture - Linked to Place </a:t>
            </a:r>
          </a:p>
          <a:p>
            <a:pPr marL="457200" marR="0" lvl="0" indent="-457200" algn="l" defTabSz="457189"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ysClr val="windowText" lastClr="000000"/>
                </a:solidFill>
                <a:effectLst/>
                <a:uLnTx/>
                <a:uFillTx/>
                <a:latin typeface="Calibri"/>
                <a:ea typeface="+mn-ea"/>
                <a:cs typeface="+mn-cs"/>
              </a:rPr>
              <a:t>Potential to Attract Visitors</a:t>
            </a:r>
          </a:p>
          <a:p>
            <a:pPr marL="457200" marR="0" lvl="0" indent="-457200" algn="l" defTabSz="457189"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600" b="1" i="0" u="none" strike="noStrike" kern="1200" cap="none" spc="0" normalizeH="0" baseline="0" noProof="0" dirty="0">
              <a:ln>
                <a:noFill/>
              </a:ln>
              <a:solidFill>
                <a:sysClr val="windowText" lastClr="000000"/>
              </a:solidFill>
              <a:effectLst/>
              <a:uLnTx/>
              <a:uFillTx/>
              <a:latin typeface="Calibri"/>
              <a:ea typeface="+mn-ea"/>
              <a:cs typeface="+mn-cs"/>
            </a:endParaRPr>
          </a:p>
          <a:p>
            <a:pPr marL="457200" marR="0" lvl="0" indent="-457200" algn="l" defTabSz="457189"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600" b="1" dirty="0">
                <a:solidFill>
                  <a:sysClr val="windowText" lastClr="000000"/>
                </a:solidFill>
                <a:latin typeface="Calibri"/>
              </a:rPr>
              <a:t>National funding for our Grand Parade Quarter of €46m which will incorporate a new city library, </a:t>
            </a:r>
            <a:r>
              <a:rPr lang="en-GB" sz="1600" b="1" dirty="0" err="1">
                <a:solidFill>
                  <a:sysClr val="windowText" lastClr="000000"/>
                </a:solidFill>
                <a:latin typeface="Calibri"/>
              </a:rPr>
              <a:t>Revitalisaion</a:t>
            </a:r>
            <a:r>
              <a:rPr lang="en-GB" sz="1600" b="1" dirty="0">
                <a:solidFill>
                  <a:sysClr val="windowText" lastClr="000000"/>
                </a:solidFill>
                <a:latin typeface="Calibri"/>
              </a:rPr>
              <a:t> of Bishop Lucey Park and the </a:t>
            </a:r>
            <a:r>
              <a:rPr lang="en-GB" sz="1600" b="1" dirty="0" err="1">
                <a:solidFill>
                  <a:sysClr val="windowText" lastClr="000000"/>
                </a:solidFill>
                <a:latin typeface="Calibri"/>
              </a:rPr>
              <a:t>viking</a:t>
            </a:r>
            <a:r>
              <a:rPr lang="en-GB" sz="1600" b="1" dirty="0">
                <a:solidFill>
                  <a:sysClr val="windowText" lastClr="000000"/>
                </a:solidFill>
                <a:latin typeface="Calibri"/>
              </a:rPr>
              <a:t> quarter.</a:t>
            </a:r>
          </a:p>
          <a:p>
            <a:pPr marL="457200" marR="0" lvl="0" indent="-457200" algn="l" defTabSz="457189"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ysClr val="windowText" lastClr="000000"/>
                </a:solidFill>
                <a:effectLst/>
                <a:uLnTx/>
                <a:uFillTx/>
                <a:latin typeface="Calibri"/>
                <a:ea typeface="+mn-ea"/>
                <a:cs typeface="+mn-cs"/>
              </a:rPr>
              <a:t>Implementation of a new </a:t>
            </a:r>
            <a:r>
              <a:rPr lang="en-GB" sz="1600" b="1" dirty="0">
                <a:solidFill>
                  <a:sysClr val="windowText" lastClr="000000"/>
                </a:solidFill>
                <a:latin typeface="Calibri"/>
              </a:rPr>
              <a:t>way finding strategy</a:t>
            </a:r>
          </a:p>
          <a:p>
            <a:pPr marL="457200" marR="0" lvl="0" indent="-457200" algn="l" defTabSz="457189"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ysClr val="windowText" lastClr="000000"/>
                </a:solidFill>
                <a:effectLst/>
                <a:uLnTx/>
                <a:uFillTx/>
                <a:latin typeface="Calibri"/>
                <a:ea typeface="+mn-ea"/>
                <a:cs typeface="+mn-cs"/>
              </a:rPr>
              <a:t>City Development Plan 2022 - 2028</a:t>
            </a:r>
          </a:p>
          <a:p>
            <a:pPr marL="457200" marR="0" lvl="0" indent="-457200" algn="l" defTabSz="457189"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200" b="1"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
                <a:srgbClr val="000000"/>
              </a:buClr>
              <a:buSzPts val="2400"/>
              <a:buFont typeface="Arial" panose="020B0604020202020204" pitchFamily="34" charset="0"/>
              <a:buChar char="•"/>
              <a:tabLst/>
              <a:defRPr/>
            </a:pPr>
            <a:endParaRPr lang="en-IE" dirty="0"/>
          </a:p>
        </p:txBody>
      </p:sp>
      <p:sp>
        <p:nvSpPr>
          <p:cNvPr id="4" name="Slide Number Placeholder 3"/>
          <p:cNvSpPr>
            <a:spLocks noGrp="1"/>
          </p:cNvSpPr>
          <p:nvPr>
            <p:ph type="sldNum" sz="quarter" idx="5"/>
          </p:nvPr>
        </p:nvSpPr>
        <p:spPr/>
        <p:txBody>
          <a:bodyPr/>
          <a:lstStyle/>
          <a:p>
            <a:fld id="{9164143D-B53C-487B-9ED5-F953EC34F49E}" type="slidenum">
              <a:rPr lang="en-IE" smtClean="0"/>
              <a:t>12</a:t>
            </a:fld>
            <a:endParaRPr lang="en-IE"/>
          </a:p>
        </p:txBody>
      </p:sp>
    </p:spTree>
    <p:extLst>
      <p:ext uri="{BB962C8B-B14F-4D97-AF65-F5344CB8AC3E}">
        <p14:creationId xmlns:p14="http://schemas.microsoft.com/office/powerpoint/2010/main" val="3491497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Strategic Vision</a:t>
            </a:r>
          </a:p>
          <a:p>
            <a:r>
              <a:rPr lang="en-IE" dirty="0"/>
              <a:t>embracing diversity and inclusiveness and growing as a resilient, healthy, age-friendly and sustainable compact city with placemaking, communities and</a:t>
            </a:r>
          </a:p>
          <a:p>
            <a:r>
              <a:rPr lang="en-IE" dirty="0"/>
              <a:t>quality of life at its heart. </a:t>
            </a:r>
          </a:p>
          <a:p>
            <a:endParaRPr lang="en-IE" dirty="0"/>
          </a:p>
          <a:p>
            <a:r>
              <a:rPr lang="en-IE" dirty="0"/>
              <a:t>This strategic vision is based on the following key strategic principles:</a:t>
            </a:r>
          </a:p>
          <a:p>
            <a:r>
              <a:rPr lang="en-IE" b="1" i="1" u="sng" dirty="0"/>
              <a:t>Compact growth</a:t>
            </a:r>
          </a:p>
          <a:p>
            <a:r>
              <a:rPr lang="en-IE" dirty="0"/>
              <a:t>Integrate land-use and transport planning to achieve a compact city with 50% of all new homes delivered within the existing built-up footprint of the City on regenerated brownfield, infill and greenfield sites identified in the Core Strategy, and to achieve higher population densities aligned with strategic infrastructure delivery.</a:t>
            </a:r>
          </a:p>
          <a:p>
            <a:r>
              <a:rPr lang="en-IE" b="1" i="1" u="sng" dirty="0"/>
              <a:t>A city of neighbourhoods and communities</a:t>
            </a:r>
          </a:p>
          <a:p>
            <a:r>
              <a:rPr lang="en-IE" dirty="0"/>
              <a:t>Develop a sustainable, liveable city of neighbourhoods and communities based on the 15-minute city concept, ensuring that placemaking is at the heart of all development.</a:t>
            </a:r>
          </a:p>
          <a:p>
            <a:r>
              <a:rPr lang="en-IE" b="1" i="1" u="sng" dirty="0"/>
              <a:t>Sustainable and active travel</a:t>
            </a:r>
          </a:p>
          <a:p>
            <a:r>
              <a:rPr lang="en-IE" dirty="0"/>
              <a:t>To implement the Cork Metropolitan Area Transport Study (CMATS) and develop a transformed sustainable transport system with a significant shift toward walking, cycling and public transport and to enshrine this principle in all developments across the City.</a:t>
            </a:r>
          </a:p>
          <a:p>
            <a:r>
              <a:rPr lang="en-IE" b="1" i="1" u="sng" dirty="0"/>
              <a:t>Enhanced built and natural heritage</a:t>
            </a:r>
          </a:p>
          <a:p>
            <a:r>
              <a:rPr lang="en-IE" dirty="0"/>
              <a:t>Protect, enhance, support and develop our built and natural heritage, our open spaces and parks, and our green and blue infrastructure, and expand our built heritage with new buildings, townscapes and public spaces achieved through the highest standards of architecture and urban design.</a:t>
            </a:r>
          </a:p>
          <a:p>
            <a:r>
              <a:rPr lang="en-IE" b="1" i="1" u="sng" dirty="0"/>
              <a:t>A strong and diverse economy</a:t>
            </a:r>
          </a:p>
          <a:p>
            <a:r>
              <a:rPr lang="en-IE" dirty="0"/>
              <a:t>Support Cork City’s role as the economic driver for the region and the creation of a strong, resilient, diverse and innovative economy.</a:t>
            </a:r>
          </a:p>
          <a:p>
            <a:r>
              <a:rPr lang="en-IE" b="1" i="1" u="sng" dirty="0"/>
              <a:t>A resilient City</a:t>
            </a:r>
          </a:p>
          <a:p>
            <a:r>
              <a:rPr lang="en-IE" dirty="0"/>
              <a:t>Contribute to a framework for the transition to a low-carbon and climate-resilient City, resilient to extreme weather events, pandemics, economic cycles and other potential shocks.</a:t>
            </a:r>
          </a:p>
          <a:p>
            <a:r>
              <a:rPr lang="en-IE" b="1" i="1" u="sng" dirty="0"/>
              <a:t>A healthy, inclusive and diverse city</a:t>
            </a:r>
          </a:p>
          <a:p>
            <a:r>
              <a:rPr lang="en-IE" dirty="0"/>
              <a:t>Build on Cork City’s status as a World Health Organisation designated Healthy City, offering an inclusive and vibrant environment for all whilst promoting healthy living and wellbeing.</a:t>
            </a:r>
          </a:p>
          <a:p>
            <a:r>
              <a:rPr lang="en-IE" b="1" i="1" u="sng" dirty="0"/>
              <a:t>A connected City</a:t>
            </a:r>
          </a:p>
          <a:p>
            <a:r>
              <a:rPr lang="en-IE" dirty="0"/>
              <a:t>Cork City will continue to be a highly connected city providing local, regional, national and international connectivity.</a:t>
            </a:r>
          </a:p>
          <a:p>
            <a:r>
              <a:rPr lang="en-IE" b="1" i="1" u="sng" dirty="0"/>
              <a:t>A city of learning and culture</a:t>
            </a:r>
          </a:p>
          <a:p>
            <a:r>
              <a:rPr lang="en-IE" dirty="0"/>
              <a:t>To build on Cork’s designation as a UNESCO Learning City and the city’s rich cultural heritage and to foster learning, culture, heritage and the arts throughout the City.</a:t>
            </a:r>
          </a:p>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4143D-B53C-487B-9ED5-F953EC34F49E}"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293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4143D-B53C-487B-9ED5-F953EC34F49E}"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324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Strategic Vision</a:t>
            </a:r>
          </a:p>
          <a:p>
            <a:r>
              <a:rPr lang="en-IE" dirty="0"/>
              <a:t>embracing diversity and inclusiveness and growing as a resilient, healthy, age-friendly and sustainable compact city with placemaking, communities and</a:t>
            </a:r>
          </a:p>
          <a:p>
            <a:r>
              <a:rPr lang="en-IE" dirty="0"/>
              <a:t>quality of life at its heart. </a:t>
            </a:r>
          </a:p>
          <a:p>
            <a:endParaRPr lang="en-IE" dirty="0"/>
          </a:p>
          <a:p>
            <a:r>
              <a:rPr lang="en-IE" dirty="0"/>
              <a:t>This strategic vision is based on the following key strategic principles:</a:t>
            </a:r>
          </a:p>
          <a:p>
            <a:r>
              <a:rPr lang="en-IE" b="1" i="1" u="sng" dirty="0"/>
              <a:t>Compact growth</a:t>
            </a:r>
          </a:p>
          <a:p>
            <a:r>
              <a:rPr lang="en-IE" dirty="0"/>
              <a:t>Integrate land-use and transport planning to achieve a compact city with 50% of all new homes delivered within the existing built-up footprint of the City on regenerated brownfield, infill and greenfield sites identified in the Core Strategy, and to achieve higher population densities aligned with strategic infrastructure delivery.</a:t>
            </a:r>
          </a:p>
          <a:p>
            <a:r>
              <a:rPr lang="en-IE" b="1" i="1" u="sng" dirty="0"/>
              <a:t>A city of neighbourhoods and communities</a:t>
            </a:r>
          </a:p>
          <a:p>
            <a:r>
              <a:rPr lang="en-IE" dirty="0"/>
              <a:t>Develop a sustainable, liveable city of neighbourhoods and communities based on the 15-minute city concept, ensuring that placemaking is at the heart of all development.</a:t>
            </a:r>
          </a:p>
          <a:p>
            <a:r>
              <a:rPr lang="en-IE" b="1" i="1" u="sng" dirty="0"/>
              <a:t>Sustainable and active travel</a:t>
            </a:r>
          </a:p>
          <a:p>
            <a:r>
              <a:rPr lang="en-IE" dirty="0"/>
              <a:t>To implement the Cork Metropolitan Area Transport Study (CMATS) and develop a transformed sustainable transport system with a significant shift toward walking, cycling and public transport and to enshrine this principle in all developments across the City.</a:t>
            </a:r>
          </a:p>
          <a:p>
            <a:r>
              <a:rPr lang="en-IE" b="1" i="1" u="sng" dirty="0"/>
              <a:t>Enhanced built and natural heritage</a:t>
            </a:r>
          </a:p>
          <a:p>
            <a:r>
              <a:rPr lang="en-IE" dirty="0"/>
              <a:t>Protect, enhance, support and develop our built and natural heritage, our open spaces and parks, and our green and blue infrastructure, and expand our built heritage with new buildings, townscapes and public spaces achieved through the highest standards of architecture and urban design.</a:t>
            </a:r>
          </a:p>
          <a:p>
            <a:r>
              <a:rPr lang="en-IE" b="1" i="1" u="sng" dirty="0"/>
              <a:t>A strong and diverse economy</a:t>
            </a:r>
          </a:p>
          <a:p>
            <a:r>
              <a:rPr lang="en-IE" dirty="0"/>
              <a:t>Support Cork City’s role as the economic driver for the region and the creation of a strong, resilient, diverse and innovative economy.</a:t>
            </a:r>
          </a:p>
          <a:p>
            <a:r>
              <a:rPr lang="en-IE" b="1" i="1" u="sng" dirty="0"/>
              <a:t>A resilient City</a:t>
            </a:r>
          </a:p>
          <a:p>
            <a:r>
              <a:rPr lang="en-IE" dirty="0"/>
              <a:t>Contribute to a framework for the transition to a low-carbon and climate-resilient City, resilient to extreme weather events, pandemics, economic cycles and other potential shocks.</a:t>
            </a:r>
          </a:p>
          <a:p>
            <a:r>
              <a:rPr lang="en-IE" b="1" i="1" u="sng" dirty="0"/>
              <a:t>A healthy, inclusive and diverse city</a:t>
            </a:r>
          </a:p>
          <a:p>
            <a:r>
              <a:rPr lang="en-IE" dirty="0"/>
              <a:t>Build on Cork City’s status as a World Health Organisation designated Healthy City, offering an inclusive and vibrant environment for all whilst promoting healthy living and wellbeing.</a:t>
            </a:r>
          </a:p>
          <a:p>
            <a:r>
              <a:rPr lang="en-IE" b="1" i="1" u="sng" dirty="0"/>
              <a:t>A connected City</a:t>
            </a:r>
          </a:p>
          <a:p>
            <a:r>
              <a:rPr lang="en-IE" dirty="0"/>
              <a:t>Cork City will continue to be a highly connected city providing local, regional, national and international connectivity.</a:t>
            </a:r>
          </a:p>
          <a:p>
            <a:r>
              <a:rPr lang="en-IE" b="1" i="1" u="sng" dirty="0"/>
              <a:t>A city of learning and culture</a:t>
            </a:r>
          </a:p>
          <a:p>
            <a:r>
              <a:rPr lang="en-IE" dirty="0"/>
              <a:t>To build on Cork’s designation as a UNESCO Learning City and the city’s rich cultural heritage and to foster learning, culture, heritage and the arts throughout the City.</a:t>
            </a:r>
          </a:p>
          <a:p>
            <a:endParaRPr lang="en-IE" dirty="0"/>
          </a:p>
        </p:txBody>
      </p:sp>
      <p:sp>
        <p:nvSpPr>
          <p:cNvPr id="4" name="Slide Number Placeholder 3"/>
          <p:cNvSpPr>
            <a:spLocks noGrp="1"/>
          </p:cNvSpPr>
          <p:nvPr>
            <p:ph type="sldNum" sz="quarter" idx="5"/>
          </p:nvPr>
        </p:nvSpPr>
        <p:spPr/>
        <p:txBody>
          <a:bodyPr/>
          <a:lstStyle/>
          <a:p>
            <a:fld id="{9164143D-B53C-487B-9ED5-F953EC34F49E}" type="slidenum">
              <a:rPr lang="en-IE" smtClean="0"/>
              <a:t>2</a:t>
            </a:fld>
            <a:endParaRPr lang="en-IE"/>
          </a:p>
        </p:txBody>
      </p:sp>
    </p:spTree>
    <p:extLst>
      <p:ext uri="{BB962C8B-B14F-4D97-AF65-F5344CB8AC3E}">
        <p14:creationId xmlns:p14="http://schemas.microsoft.com/office/powerpoint/2010/main" val="2433850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Not unlike everyone else Cork City had to react with agility to combat the effects of Covid 19.  Inclusion for all was our core message and we established a community response forum which allowed for solutions to be crafted from the ground up.  This Forum will continue on beyond Covid and is currently focused on recovery solutions with local communities across the city.</a:t>
            </a:r>
          </a:p>
          <a:p>
            <a:endParaRPr lang="en-IE" dirty="0"/>
          </a:p>
          <a:p>
            <a:r>
              <a:rPr lang="en-IE" dirty="0"/>
              <a:t>When someone asks me what is Cork like.  One of the first things that comes to my mind is “connectivity”.   Cork is and always has been very connected.  The scale of the city allows for real engagement across all communities, local government,  businesses large and small, Educational sector and Tourism.  </a:t>
            </a:r>
          </a:p>
          <a:p>
            <a:endParaRPr lang="en-IE" dirty="0"/>
          </a:p>
          <a:p>
            <a:r>
              <a:rPr lang="en-IE" dirty="0"/>
              <a:t>I believe it was this bedrock of connectivity – those foundations which were a huge help for dealing with the pandemic.</a:t>
            </a:r>
          </a:p>
        </p:txBody>
      </p:sp>
      <p:sp>
        <p:nvSpPr>
          <p:cNvPr id="4" name="Slide Number Placeholder 3"/>
          <p:cNvSpPr>
            <a:spLocks noGrp="1"/>
          </p:cNvSpPr>
          <p:nvPr>
            <p:ph type="sldNum" sz="quarter" idx="5"/>
          </p:nvPr>
        </p:nvSpPr>
        <p:spPr/>
        <p:txBody>
          <a:bodyPr/>
          <a:lstStyle/>
          <a:p>
            <a:fld id="{9164143D-B53C-487B-9ED5-F953EC34F49E}" type="slidenum">
              <a:rPr lang="en-IE" smtClean="0"/>
              <a:t>3</a:t>
            </a:fld>
            <a:endParaRPr lang="en-IE"/>
          </a:p>
        </p:txBody>
      </p:sp>
    </p:spTree>
    <p:extLst>
      <p:ext uri="{BB962C8B-B14F-4D97-AF65-F5344CB8AC3E}">
        <p14:creationId xmlns:p14="http://schemas.microsoft.com/office/powerpoint/2010/main" val="674739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As the whole City became a “Virtual” hub Cork City had to find new ways of engaging with communities.</a:t>
            </a:r>
          </a:p>
          <a:p>
            <a:endParaRPr lang="en-IE" dirty="0"/>
          </a:p>
          <a:p>
            <a:r>
              <a:rPr lang="en-IE" dirty="0"/>
              <a:t>Building on the URBACT Playful Paradigm Project introduced to the city in 2017, Play packs for both the young and old were delivered across the city to allow us maintain engagement with vulnerable groups but also to make sure young students and their parents were provided with home school supports.</a:t>
            </a:r>
          </a:p>
          <a:p>
            <a:endParaRPr lang="en-IE" dirty="0"/>
          </a:p>
          <a:p>
            <a:r>
              <a:rPr lang="en-IE" dirty="0"/>
              <a:t>We took sports and outdoor activities to housing estates and this has been so successful that this initiative is now growing momentum beyond covid 19</a:t>
            </a:r>
          </a:p>
          <a:p>
            <a:endParaRPr lang="en-IE" dirty="0"/>
          </a:p>
          <a:p>
            <a:r>
              <a:rPr lang="en-IE" dirty="0"/>
              <a:t>While crowds could not gather we still found ways to bring animation to our streets with visual puppetry such as “The Dragon of Shandon” which people could watch from their homes.  </a:t>
            </a:r>
          </a:p>
          <a:p>
            <a:endParaRPr lang="en-IE" dirty="0"/>
          </a:p>
          <a:p>
            <a:r>
              <a:rPr lang="en-IE" dirty="0"/>
              <a:t>And we ensured that arts and culture was kept alive most especially in our youth.</a:t>
            </a:r>
          </a:p>
        </p:txBody>
      </p:sp>
      <p:sp>
        <p:nvSpPr>
          <p:cNvPr id="4" name="Slide Number Placeholder 3"/>
          <p:cNvSpPr>
            <a:spLocks noGrp="1"/>
          </p:cNvSpPr>
          <p:nvPr>
            <p:ph type="sldNum" sz="quarter" idx="5"/>
          </p:nvPr>
        </p:nvSpPr>
        <p:spPr/>
        <p:txBody>
          <a:bodyPr/>
          <a:lstStyle/>
          <a:p>
            <a:fld id="{9164143D-B53C-487B-9ED5-F953EC34F49E}" type="slidenum">
              <a:rPr lang="en-IE" smtClean="0"/>
              <a:t>4</a:t>
            </a:fld>
            <a:endParaRPr lang="en-IE"/>
          </a:p>
        </p:txBody>
      </p:sp>
    </p:spTree>
    <p:extLst>
      <p:ext uri="{BB962C8B-B14F-4D97-AF65-F5344CB8AC3E}">
        <p14:creationId xmlns:p14="http://schemas.microsoft.com/office/powerpoint/2010/main" val="3705880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9164143D-B53C-487B-9ED5-F953EC34F49E}" type="slidenum">
              <a:rPr lang="en-IE" smtClean="0"/>
              <a:t>5</a:t>
            </a:fld>
            <a:endParaRPr lang="en-IE"/>
          </a:p>
        </p:txBody>
      </p:sp>
      <p:sp>
        <p:nvSpPr>
          <p:cNvPr id="5" name="TextBox 4">
            <a:extLst>
              <a:ext uri="{FF2B5EF4-FFF2-40B4-BE49-F238E27FC236}">
                <a16:creationId xmlns:a16="http://schemas.microsoft.com/office/drawing/2014/main" id="{C7F2BFB5-CC91-4D7D-936A-1C07B60A655D}"/>
              </a:ext>
            </a:extLst>
          </p:cNvPr>
          <p:cNvSpPr txBox="1"/>
          <p:nvPr/>
        </p:nvSpPr>
        <p:spPr>
          <a:xfrm>
            <a:off x="685800" y="4388108"/>
            <a:ext cx="5912998" cy="5478423"/>
          </a:xfrm>
          <a:prstGeom prst="rect">
            <a:avLst/>
          </a:prstGeom>
          <a:noFill/>
        </p:spPr>
        <p:txBody>
          <a:bodyPr wrap="square" rtlCol="0">
            <a:spAutoFit/>
          </a:bodyPr>
          <a:lstStyle/>
          <a:p>
            <a:pPr>
              <a:buClr>
                <a:srgbClr val="000000"/>
              </a:buClr>
              <a:buSzPts val="2400"/>
              <a:buFont typeface="Arial"/>
              <a:buNone/>
              <a:defRPr/>
            </a:pPr>
            <a:r>
              <a:rPr lang="en-GB" kern="0" dirty="0">
                <a:solidFill>
                  <a:srgbClr val="000000"/>
                </a:solidFill>
                <a:ea typeface="Calibri"/>
                <a:cs typeface="Calibri"/>
                <a:sym typeface="Calibri"/>
              </a:rPr>
              <a:t>One of my own favourites nights in Cork City is “Culture Night”.  This year while still applying covid safety guidelines the city came alive with Ballet, Fire Eating, Mexican Dancing, Storytelling and on this evening when all cultural venues are open free of charge, our parks and streets are animated with performers of all sort.  Young and old take to the streets to enjoy all the city has to offer in a </a:t>
            </a:r>
            <a:r>
              <a:rPr lang="en-GB" kern="0" dirty="0" err="1">
                <a:solidFill>
                  <a:srgbClr val="000000"/>
                </a:solidFill>
                <a:ea typeface="Calibri"/>
                <a:cs typeface="Calibri"/>
                <a:sym typeface="Calibri"/>
              </a:rPr>
              <a:t>mardi</a:t>
            </a:r>
            <a:r>
              <a:rPr lang="en-GB" kern="0" dirty="0">
                <a:solidFill>
                  <a:srgbClr val="000000"/>
                </a:solidFill>
                <a:ea typeface="Calibri"/>
                <a:cs typeface="Calibri"/>
                <a:sym typeface="Calibri"/>
              </a:rPr>
              <a:t> gras fashion.</a:t>
            </a:r>
          </a:p>
          <a:p>
            <a:pPr>
              <a:buClr>
                <a:srgbClr val="000000"/>
              </a:buClr>
              <a:buSzPts val="2400"/>
              <a:buFont typeface="Arial"/>
              <a:buNone/>
              <a:defRPr/>
            </a:pPr>
            <a:r>
              <a:rPr lang="en-GB" b="1" i="1" kern="0" dirty="0">
                <a:solidFill>
                  <a:srgbClr val="000000"/>
                </a:solidFill>
                <a:ea typeface="Calibri"/>
                <a:cs typeface="Calibri"/>
                <a:sym typeface="Calibri"/>
              </a:rPr>
              <a:t>Cork Midsummer Festival</a:t>
            </a:r>
          </a:p>
          <a:p>
            <a:pPr>
              <a:buClr>
                <a:srgbClr val="000000"/>
              </a:buClr>
              <a:buSzPts val="2400"/>
              <a:buFont typeface="Arial"/>
              <a:buNone/>
              <a:defRPr/>
            </a:pPr>
            <a:r>
              <a:rPr lang="en-GB" b="1" i="1" kern="0" dirty="0">
                <a:solidFill>
                  <a:srgbClr val="000000"/>
                </a:solidFill>
                <a:ea typeface="Calibri"/>
                <a:cs typeface="Calibri"/>
                <a:sym typeface="Calibri"/>
              </a:rPr>
              <a:t>Glow Christmas</a:t>
            </a:r>
          </a:p>
          <a:p>
            <a:pPr>
              <a:buClr>
                <a:srgbClr val="000000"/>
              </a:buClr>
              <a:buSzPts val="2400"/>
              <a:buFont typeface="Arial"/>
              <a:buNone/>
              <a:defRPr/>
            </a:pPr>
            <a:r>
              <a:rPr lang="en-GB" b="1" i="1" kern="0" dirty="0">
                <a:solidFill>
                  <a:srgbClr val="000000"/>
                </a:solidFill>
                <a:ea typeface="Calibri"/>
                <a:cs typeface="Calibri"/>
                <a:sym typeface="Calibri"/>
              </a:rPr>
              <a:t>Lifelong Learning</a:t>
            </a:r>
          </a:p>
          <a:p>
            <a:pPr>
              <a:buClr>
                <a:srgbClr val="000000"/>
              </a:buClr>
              <a:buSzPts val="2400"/>
              <a:buFont typeface="Arial"/>
              <a:buNone/>
              <a:defRPr/>
            </a:pPr>
            <a:r>
              <a:rPr lang="en-GB" b="1" i="1" kern="0" dirty="0">
                <a:solidFill>
                  <a:srgbClr val="000000"/>
                </a:solidFill>
                <a:ea typeface="Calibri"/>
                <a:cs typeface="Calibri"/>
                <a:sym typeface="Calibri"/>
              </a:rPr>
              <a:t>Cork World Book Fest</a:t>
            </a:r>
          </a:p>
          <a:p>
            <a:pPr>
              <a:buClr>
                <a:srgbClr val="000000"/>
              </a:buClr>
              <a:buSzPts val="2400"/>
              <a:buFont typeface="Arial"/>
              <a:buNone/>
              <a:defRPr/>
            </a:pPr>
            <a:r>
              <a:rPr lang="en-GB" b="1" i="1" kern="0" dirty="0">
                <a:solidFill>
                  <a:srgbClr val="000000"/>
                </a:solidFill>
                <a:ea typeface="Calibri"/>
                <a:cs typeface="Calibri"/>
                <a:sym typeface="Calibri"/>
              </a:rPr>
              <a:t>Seafest Cork 2019</a:t>
            </a:r>
          </a:p>
          <a:p>
            <a:pPr>
              <a:buClr>
                <a:srgbClr val="000000"/>
              </a:buClr>
              <a:buSzPts val="2400"/>
              <a:buFont typeface="Arial"/>
              <a:buNone/>
              <a:defRPr/>
            </a:pPr>
            <a:r>
              <a:rPr lang="en-GB" b="1" i="1" kern="0" dirty="0">
                <a:solidFill>
                  <a:srgbClr val="000000"/>
                </a:solidFill>
                <a:ea typeface="Calibri"/>
                <a:cs typeface="Calibri"/>
                <a:sym typeface="Calibri"/>
              </a:rPr>
              <a:t>Cork International Choral Festival</a:t>
            </a:r>
          </a:p>
          <a:p>
            <a:pPr>
              <a:buClr>
                <a:srgbClr val="000000"/>
              </a:buClr>
              <a:buSzPts val="2400"/>
              <a:buFont typeface="Arial"/>
              <a:buNone/>
              <a:defRPr/>
            </a:pPr>
            <a:r>
              <a:rPr lang="en-GB" b="1" i="1" kern="0" dirty="0">
                <a:solidFill>
                  <a:srgbClr val="000000"/>
                </a:solidFill>
                <a:ea typeface="Calibri"/>
                <a:cs typeface="Calibri"/>
                <a:sym typeface="Calibri"/>
              </a:rPr>
              <a:t>Cork Folk Festival</a:t>
            </a:r>
          </a:p>
          <a:p>
            <a:pPr>
              <a:buClr>
                <a:srgbClr val="000000"/>
              </a:buClr>
              <a:buSzPts val="2400"/>
              <a:buFont typeface="Arial"/>
              <a:buNone/>
              <a:defRPr/>
            </a:pPr>
            <a:r>
              <a:rPr lang="en-GB" b="1" i="1" kern="0" dirty="0">
                <a:solidFill>
                  <a:srgbClr val="000000"/>
                </a:solidFill>
                <a:ea typeface="Calibri"/>
                <a:cs typeface="Calibri"/>
                <a:sym typeface="Calibri"/>
              </a:rPr>
              <a:t>Cork Film Festival</a:t>
            </a:r>
          </a:p>
          <a:p>
            <a:pPr>
              <a:buClr>
                <a:srgbClr val="000000"/>
              </a:buClr>
              <a:buSzPts val="2400"/>
              <a:buFont typeface="Arial"/>
              <a:buNone/>
              <a:defRPr/>
            </a:pPr>
            <a:r>
              <a:rPr lang="en-GB" b="1" i="1" kern="0" dirty="0">
                <a:solidFill>
                  <a:srgbClr val="000000"/>
                </a:solidFill>
                <a:ea typeface="Calibri"/>
                <a:cs typeface="Calibri"/>
                <a:sym typeface="Calibri"/>
              </a:rPr>
              <a:t>Cork Jazz Festival</a:t>
            </a:r>
          </a:p>
          <a:p>
            <a:pPr>
              <a:buClr>
                <a:srgbClr val="000000"/>
              </a:buClr>
              <a:buSzPts val="2400"/>
              <a:buFont typeface="Arial"/>
              <a:buNone/>
              <a:defRPr/>
            </a:pPr>
            <a:r>
              <a:rPr lang="en-GB" b="1" i="1" kern="0" dirty="0">
                <a:solidFill>
                  <a:srgbClr val="000000"/>
                </a:solidFill>
                <a:ea typeface="Calibri"/>
                <a:cs typeface="Calibri"/>
                <a:sym typeface="Calibri"/>
              </a:rPr>
              <a:t>St. Patricks Day Festival</a:t>
            </a:r>
          </a:p>
          <a:p>
            <a:pPr>
              <a:buClr>
                <a:srgbClr val="000000"/>
              </a:buClr>
              <a:buSzPts val="2400"/>
              <a:buFont typeface="Arial"/>
              <a:buNone/>
              <a:defRPr/>
            </a:pPr>
            <a:endParaRPr lang="en-GB" sz="2400" kern="0" dirty="0">
              <a:solidFill>
                <a:srgbClr val="000000"/>
              </a:solidFill>
              <a:ea typeface="Calibri"/>
              <a:cs typeface="Calibri"/>
              <a:sym typeface="Calibri"/>
            </a:endParaRPr>
          </a:p>
          <a:p>
            <a:pPr>
              <a:buClr>
                <a:srgbClr val="000000"/>
              </a:buClr>
              <a:buSzPts val="2400"/>
              <a:buFont typeface="Arial"/>
              <a:buNone/>
              <a:defRPr/>
            </a:pPr>
            <a:endParaRPr lang="en-GB" sz="2000" kern="0" dirty="0">
              <a:solidFill>
                <a:srgbClr val="000000"/>
              </a:solidFill>
              <a:ea typeface="Calibri"/>
              <a:cs typeface="Calibri"/>
              <a:sym typeface="Calibri"/>
            </a:endParaRPr>
          </a:p>
        </p:txBody>
      </p:sp>
    </p:spTree>
    <p:extLst>
      <p:ext uri="{BB962C8B-B14F-4D97-AF65-F5344CB8AC3E}">
        <p14:creationId xmlns:p14="http://schemas.microsoft.com/office/powerpoint/2010/main" val="1083804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9164143D-B53C-487B-9ED5-F953EC34F49E}" type="slidenum">
              <a:rPr lang="en-IE" smtClean="0"/>
              <a:t>6</a:t>
            </a:fld>
            <a:endParaRPr lang="en-IE"/>
          </a:p>
        </p:txBody>
      </p:sp>
      <p:sp>
        <p:nvSpPr>
          <p:cNvPr id="6" name="Google Shape;70;p2">
            <a:extLst>
              <a:ext uri="{FF2B5EF4-FFF2-40B4-BE49-F238E27FC236}">
                <a16:creationId xmlns:a16="http://schemas.microsoft.com/office/drawing/2014/main" id="{BD4C580B-AA48-4B02-BD0A-58F321021CBA}"/>
              </a:ext>
            </a:extLst>
          </p:cNvPr>
          <p:cNvSpPr txBox="1"/>
          <p:nvPr/>
        </p:nvSpPr>
        <p:spPr>
          <a:xfrm>
            <a:off x="152401" y="4229100"/>
            <a:ext cx="6611814" cy="5632271"/>
          </a:xfrm>
          <a:prstGeom prst="rect">
            <a:avLst/>
          </a:prstGeom>
          <a:noFill/>
          <a:ln>
            <a:noFill/>
          </a:ln>
        </p:spPr>
        <p:txBody>
          <a:bodyPr spcFirstLastPara="1" wrap="square" lIns="91425" tIns="45700" rIns="91425" bIns="45700" anchor="t" anchorCtr="0">
            <a:spAutoFit/>
          </a:bodyPr>
          <a:lstStyle/>
          <a:p>
            <a:pPr defTabSz="457200">
              <a:defRPr/>
            </a:pPr>
            <a:endParaRPr sz="2400" dirty="0">
              <a:solidFill>
                <a:srgbClr val="000000"/>
              </a:solidFill>
              <a:latin typeface="Noto Sans Symbols"/>
              <a:ea typeface="Noto Sans Symbols"/>
              <a:cs typeface="Noto Sans Symbols"/>
              <a:sym typeface="Noto Sans Symbols"/>
            </a:endParaRPr>
          </a:p>
          <a:p>
            <a:pPr marL="285750" indent="-285750" defTabSz="457200">
              <a:buClr>
                <a:srgbClr val="000000"/>
              </a:buClr>
              <a:buSzPts val="2400"/>
              <a:buFont typeface="Arial" panose="020B0604020202020204" pitchFamily="34" charset="0"/>
              <a:buChar char="•"/>
              <a:defRPr/>
            </a:pPr>
            <a:r>
              <a:rPr lang="en-IE" dirty="0">
                <a:solidFill>
                  <a:prstClr val="black"/>
                </a:solidFill>
                <a:ea typeface="Times New Roman" panose="02020603050405020304" pitchFamily="18" charset="0"/>
              </a:rPr>
              <a:t>ARDÚ – Rising was the theme in Autumn2020</a:t>
            </a:r>
          </a:p>
          <a:p>
            <a:pPr marL="285750" indent="-285750" defTabSz="457200">
              <a:buClr>
                <a:srgbClr val="000000"/>
              </a:buClr>
              <a:buSzPts val="2400"/>
              <a:buFont typeface="Arial" panose="020B0604020202020204" pitchFamily="34" charset="0"/>
              <a:buChar char="•"/>
              <a:defRPr/>
            </a:pPr>
            <a:endParaRPr lang="en-IE" dirty="0">
              <a:solidFill>
                <a:prstClr val="black"/>
              </a:solidFill>
              <a:ea typeface="Times New Roman" panose="02020603050405020304" pitchFamily="18" charset="0"/>
            </a:endParaRPr>
          </a:p>
          <a:p>
            <a:pPr marL="285750" indent="-285750" defTabSz="457200">
              <a:buClr>
                <a:srgbClr val="000000"/>
              </a:buClr>
              <a:buSzPts val="2400"/>
              <a:buFont typeface="Arial" panose="020B0604020202020204" pitchFamily="34" charset="0"/>
              <a:buChar char="•"/>
              <a:defRPr/>
            </a:pPr>
            <a:r>
              <a:rPr lang="en-IE" dirty="0">
                <a:solidFill>
                  <a:prstClr val="black"/>
                </a:solidFill>
                <a:ea typeface="Times New Roman" panose="02020603050405020304" pitchFamily="18" charset="0"/>
              </a:rPr>
              <a:t>7 large-scale M</a:t>
            </a:r>
            <a:r>
              <a:rPr lang="en-IE" dirty="0">
                <a:solidFill>
                  <a:srgbClr val="000000"/>
                </a:solidFill>
                <a:ea typeface="Times New Roman" panose="02020603050405020304" pitchFamily="18" charset="0"/>
              </a:rPr>
              <a:t>urals by renowned street artists. Led by local team of organisers supported by Arts Office and colleagues across various directorates.</a:t>
            </a:r>
          </a:p>
          <a:p>
            <a:pPr marL="285750" indent="-285750" defTabSz="457200">
              <a:buClr>
                <a:srgbClr val="000000"/>
              </a:buClr>
              <a:buSzPts val="2400"/>
              <a:buFont typeface="Arial" panose="020B0604020202020204" pitchFamily="34" charset="0"/>
              <a:buChar char="•"/>
              <a:defRPr/>
            </a:pPr>
            <a:endParaRPr lang="en-IE" dirty="0">
              <a:solidFill>
                <a:srgbClr val="000000"/>
              </a:solidFill>
              <a:ea typeface="Times New Roman" panose="02020603050405020304" pitchFamily="18" charset="0"/>
            </a:endParaRPr>
          </a:p>
          <a:p>
            <a:pPr marL="285750" indent="-285750" defTabSz="457200">
              <a:buClr>
                <a:srgbClr val="000000"/>
              </a:buClr>
              <a:buSzPts val="2400"/>
              <a:buFont typeface="Arial" panose="020B0604020202020204" pitchFamily="34" charset="0"/>
              <a:buChar char="•"/>
              <a:defRPr/>
            </a:pPr>
            <a:r>
              <a:rPr lang="en-IE" b="0" i="1" dirty="0">
                <a:solidFill>
                  <a:srgbClr val="595959"/>
                </a:solidFill>
                <a:effectLst/>
                <a:latin typeface="palanquin"/>
              </a:rPr>
              <a:t>“At a time when we face shared and personal challenges, each of our artist’s murals are a rallying cry to the city – a call to remember that we have been through terrible times before and we rose up. We can do it again.</a:t>
            </a:r>
            <a:endParaRPr lang="en-IE" dirty="0">
              <a:solidFill>
                <a:srgbClr val="000000"/>
              </a:solidFill>
              <a:ea typeface="Times New Roman" panose="02020603050405020304" pitchFamily="18" charset="0"/>
            </a:endParaRPr>
          </a:p>
          <a:p>
            <a:pPr defTabSz="457200">
              <a:buClr>
                <a:srgbClr val="000000"/>
              </a:buClr>
              <a:buSzPts val="2400"/>
              <a:defRPr/>
            </a:pPr>
            <a:endParaRPr lang="en-GB" sz="2400" dirty="0">
              <a:solidFill>
                <a:prstClr val="black"/>
              </a:solidFill>
              <a:ea typeface="Calibri"/>
              <a:cs typeface="Calibri"/>
              <a:sym typeface="Calibri"/>
            </a:endParaRPr>
          </a:p>
          <a:p>
            <a:pPr marL="342900" indent="-342900" defTabSz="457200">
              <a:buClr>
                <a:srgbClr val="000000"/>
              </a:buClr>
              <a:buSzPts val="2400"/>
              <a:buFont typeface="Arial" panose="020B0604020202020204" pitchFamily="34" charset="0"/>
              <a:buChar char="•"/>
              <a:defRPr/>
            </a:pPr>
            <a:r>
              <a:rPr lang="en-IE" dirty="0">
                <a:solidFill>
                  <a:prstClr val="black"/>
                </a:solidFill>
                <a:ea typeface="Times New Roman" panose="02020603050405020304" pitchFamily="18" charset="0"/>
                <a:cs typeface="Calibri" panose="020F0502020204030204" pitchFamily="34" charset="0"/>
              </a:rPr>
              <a:t>High Impact m</a:t>
            </a:r>
            <a:r>
              <a:rPr lang="en-IE" dirty="0">
                <a:solidFill>
                  <a:srgbClr val="000000"/>
                </a:solidFill>
                <a:ea typeface="Times New Roman" panose="02020603050405020304" pitchFamily="18" charset="0"/>
                <a:cs typeface="Calibri" panose="020F0502020204030204" pitchFamily="34" charset="0"/>
              </a:rPr>
              <a:t>edia campaign across TV, radio, print and online media. </a:t>
            </a:r>
            <a:endParaRPr lang="en-IE" dirty="0">
              <a:solidFill>
                <a:prstClr val="black"/>
              </a:solidFill>
              <a:ea typeface="Calibri" panose="020F0502020204030204" pitchFamily="34" charset="0"/>
              <a:cs typeface="Calibri" panose="020F0502020204030204" pitchFamily="34" charset="0"/>
            </a:endParaRPr>
          </a:p>
          <a:p>
            <a:pPr marL="342900" indent="-342900" defTabSz="457200">
              <a:buClr>
                <a:srgbClr val="000000"/>
              </a:buClr>
              <a:buSzPts val="2400"/>
              <a:buFont typeface="Arial" panose="020B0604020202020204" pitchFamily="34" charset="0"/>
              <a:buChar char="•"/>
              <a:defRPr/>
            </a:pPr>
            <a:r>
              <a:rPr lang="en-IE" dirty="0">
                <a:solidFill>
                  <a:prstClr val="black"/>
                </a:solidFill>
                <a:ea typeface="Calibri"/>
                <a:cs typeface="Calibri" panose="020F0502020204030204" pitchFamily="34" charset="0"/>
                <a:sym typeface="Calibri"/>
              </a:rPr>
              <a:t>Legacy: Improved urban environment; trail map and audio tours available from ardu.ie; </a:t>
            </a:r>
            <a:r>
              <a:rPr lang="en-IE" dirty="0" err="1">
                <a:solidFill>
                  <a:prstClr val="black"/>
                </a:solidFill>
                <a:ea typeface="Calibri"/>
                <a:cs typeface="Calibri" panose="020F0502020204030204" pitchFamily="34" charset="0"/>
                <a:sym typeface="Calibri"/>
              </a:rPr>
              <a:t>Ardú</a:t>
            </a:r>
            <a:r>
              <a:rPr lang="en-IE" dirty="0">
                <a:solidFill>
                  <a:prstClr val="black"/>
                </a:solidFill>
                <a:ea typeface="Calibri"/>
                <a:cs typeface="Calibri" panose="020F0502020204030204" pitchFamily="34" charset="0"/>
                <a:sym typeface="Calibri"/>
              </a:rPr>
              <a:t> 2021 has now commenced and is another positive legacy from Covid 19</a:t>
            </a:r>
          </a:p>
          <a:p>
            <a:pPr defTabSz="457200">
              <a:buClr>
                <a:srgbClr val="000000"/>
              </a:buClr>
              <a:buSzPts val="2400"/>
              <a:defRPr/>
            </a:pPr>
            <a:r>
              <a:rPr lang="en-IE" b="1" dirty="0">
                <a:solidFill>
                  <a:srgbClr val="FF0000"/>
                </a:solidFill>
                <a:ea typeface="Calibri"/>
                <a:cs typeface="Calibri" panose="020F0502020204030204" pitchFamily="34" charset="0"/>
                <a:sym typeface="Calibri"/>
              </a:rPr>
              <a:t>Funded by Creative Ireland; Cork City Council and Fáilte Ireland</a:t>
            </a:r>
            <a:endParaRPr sz="2400" b="1" dirty="0">
              <a:solidFill>
                <a:srgbClr val="FF0000"/>
              </a:solidFill>
              <a:ea typeface="Calibri"/>
              <a:cs typeface="Calibri"/>
              <a:sym typeface="Calibri"/>
            </a:endParaRPr>
          </a:p>
          <a:p>
            <a:pPr marL="495300" indent="-342900" defTabSz="457200">
              <a:buClr>
                <a:prstClr val="black"/>
              </a:buClr>
              <a:buSzPts val="2400"/>
              <a:buFont typeface="Arial" panose="020B0604020202020204" pitchFamily="34" charset="0"/>
              <a:buChar char="•"/>
              <a:defRPr/>
            </a:pPr>
            <a:endParaRPr sz="2400" dirty="0">
              <a:solidFill>
                <a:srgbClr val="000000"/>
              </a:solidFill>
              <a:ea typeface="Calibri"/>
              <a:cs typeface="Calibri"/>
              <a:sym typeface="Calibri"/>
            </a:endParaRPr>
          </a:p>
        </p:txBody>
      </p:sp>
    </p:spTree>
    <p:extLst>
      <p:ext uri="{BB962C8B-B14F-4D97-AF65-F5344CB8AC3E}">
        <p14:creationId xmlns:p14="http://schemas.microsoft.com/office/powerpoint/2010/main" val="1729080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55882"/>
          </a:xfrm>
        </p:spPr>
        <p:txBody>
          <a:bodyPr/>
          <a:lstStyle/>
          <a:p>
            <a:r>
              <a:rPr lang="en-IE" sz="1800" dirty="0"/>
              <a:t>Another wonderful addition to the range of initiatives across the city was the pedestrianisation of the Marina.  A 2km stretch of roadway on the river that was given over to pedestrians and cyclists and this has proved to be a huge success.</a:t>
            </a:r>
          </a:p>
          <a:p>
            <a:endParaRPr lang="en-IE" sz="1800" dirty="0"/>
          </a:p>
          <a:p>
            <a:r>
              <a:rPr lang="en-IE" sz="1800" dirty="0"/>
              <a:t>This stretch will be the first project to assist with animating our river frontage to encourage activity and  promote our blue infrastructure which it would be fair to say Cork has not capitalised on  to date due to the fact that the river was mostly viewed as a commercial asset.  However the relocation of commercial shipping closer to our harbour has now allowed us to take advantage of this wonderful amenity.</a:t>
            </a:r>
          </a:p>
          <a:p>
            <a:endParaRPr lang="en-IE" sz="1800" dirty="0"/>
          </a:p>
          <a:p>
            <a:r>
              <a:rPr lang="en-IE" sz="1800" dirty="0"/>
              <a:t>The marina demonstrates best practice in playmaking and placemaking.</a:t>
            </a:r>
          </a:p>
        </p:txBody>
      </p:sp>
      <p:sp>
        <p:nvSpPr>
          <p:cNvPr id="4" name="Slide Number Placeholder 3"/>
          <p:cNvSpPr>
            <a:spLocks noGrp="1"/>
          </p:cNvSpPr>
          <p:nvPr>
            <p:ph type="sldNum" sz="quarter" idx="5"/>
          </p:nvPr>
        </p:nvSpPr>
        <p:spPr/>
        <p:txBody>
          <a:bodyPr/>
          <a:lstStyle/>
          <a:p>
            <a:fld id="{9164143D-B53C-487B-9ED5-F953EC34F49E}" type="slidenum">
              <a:rPr lang="en-IE" smtClean="0"/>
              <a:t>7</a:t>
            </a:fld>
            <a:endParaRPr lang="en-IE" dirty="0"/>
          </a:p>
        </p:txBody>
      </p:sp>
    </p:spTree>
    <p:extLst>
      <p:ext uri="{BB962C8B-B14F-4D97-AF65-F5344CB8AC3E}">
        <p14:creationId xmlns:p14="http://schemas.microsoft.com/office/powerpoint/2010/main" val="2811259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9164143D-B53C-487B-9ED5-F953EC34F49E}" type="slidenum">
              <a:rPr lang="en-IE" smtClean="0"/>
              <a:t>8</a:t>
            </a:fld>
            <a:endParaRPr lang="en-IE"/>
          </a:p>
        </p:txBody>
      </p:sp>
      <p:sp>
        <p:nvSpPr>
          <p:cNvPr id="5" name="object 13">
            <a:extLst>
              <a:ext uri="{FF2B5EF4-FFF2-40B4-BE49-F238E27FC236}">
                <a16:creationId xmlns:a16="http://schemas.microsoft.com/office/drawing/2014/main" id="{672A752D-6938-4470-A48C-FEB21780C298}"/>
              </a:ext>
            </a:extLst>
          </p:cNvPr>
          <p:cNvSpPr txBox="1"/>
          <p:nvPr/>
        </p:nvSpPr>
        <p:spPr>
          <a:xfrm>
            <a:off x="685800" y="4418016"/>
            <a:ext cx="5841648" cy="7078861"/>
          </a:xfrm>
          <a:prstGeom prst="rect">
            <a:avLst/>
          </a:prstGeom>
        </p:spPr>
        <p:txBody>
          <a:bodyPr vert="horz" wrap="square" lIns="0" tIns="0" rIns="0" bIns="0" rtlCol="0">
            <a:spAutoFit/>
          </a:bodyPr>
          <a:lstStyle/>
          <a:p>
            <a:pPr marL="12700" marR="5080">
              <a:lnSpc>
                <a:spcPct val="100000"/>
              </a:lnSpc>
            </a:pPr>
            <a:r>
              <a:rPr lang="en-IE" sz="2000" spc="-5" dirty="0">
                <a:cs typeface="Calibri"/>
              </a:rPr>
              <a:t>As with all cities the environment is complex in order to serve the needs of all so before we commenced the new infrastructural works across the city centre itself we worked to engage with all stakeholders.  </a:t>
            </a:r>
            <a:r>
              <a:rPr sz="2000" spc="-5" dirty="0">
                <a:cs typeface="Calibri"/>
              </a:rPr>
              <a:t>We took time and resources to build a strong stakeholder architecture eg. </a:t>
            </a:r>
            <a:r>
              <a:rPr sz="2000" spc="-10" dirty="0">
                <a:cs typeface="Calibri"/>
              </a:rPr>
              <a:t>CORE </a:t>
            </a:r>
            <a:r>
              <a:rPr sz="2000" spc="-5" dirty="0">
                <a:cs typeface="Calibri"/>
              </a:rPr>
              <a:t>(Chamber, CBA,  Gardai, Ind Traders, Bus Eireann, Irish Rail, hospitality) , City Centre Forum, PPN, </a:t>
            </a:r>
            <a:r>
              <a:rPr sz="2000" spc="-5" dirty="0" err="1">
                <a:cs typeface="Calibri"/>
              </a:rPr>
              <a:t>etc</a:t>
            </a:r>
            <a:r>
              <a:rPr sz="2000" spc="110" dirty="0">
                <a:cs typeface="Calibri"/>
              </a:rPr>
              <a:t> </a:t>
            </a:r>
            <a:r>
              <a:rPr sz="2000" spc="-5" dirty="0">
                <a:cs typeface="Calibri"/>
              </a:rPr>
              <a:t>.</a:t>
            </a:r>
            <a:r>
              <a:rPr lang="en-IE" sz="2000" spc="-5" dirty="0">
                <a:cs typeface="Calibri"/>
              </a:rPr>
              <a:t>  We worked with each street individually and consulted with those working, living and visiting the street.</a:t>
            </a:r>
            <a:endParaRPr sz="2000" dirty="0">
              <a:cs typeface="Calibri"/>
            </a:endParaRPr>
          </a:p>
          <a:p>
            <a:pPr>
              <a:lnSpc>
                <a:spcPct val="100000"/>
              </a:lnSpc>
            </a:pPr>
            <a:endParaRPr lang="en-IE" sz="2000" dirty="0">
              <a:cs typeface="Times New Roman"/>
            </a:endParaRPr>
          </a:p>
          <a:p>
            <a:pPr>
              <a:lnSpc>
                <a:spcPct val="100000"/>
              </a:lnSpc>
            </a:pPr>
            <a:r>
              <a:rPr lang="en-IE" sz="2000" dirty="0">
                <a:cs typeface="Times New Roman"/>
              </a:rPr>
              <a:t>In addition we created multi skilled teams internally in Cork City Council to support initiatives such as outdoor dining, winter proofing, parklets etc.  While each of these teams had a particular focus they were all combined under the one City Centre Strategy Group.</a:t>
            </a:r>
            <a:endParaRPr sz="2000" dirty="0">
              <a:cs typeface="Times New Roman"/>
            </a:endParaRPr>
          </a:p>
          <a:p>
            <a:pPr>
              <a:lnSpc>
                <a:spcPct val="100000"/>
              </a:lnSpc>
              <a:spcBef>
                <a:spcPts val="40"/>
              </a:spcBef>
            </a:pPr>
            <a:endParaRPr sz="2000" dirty="0">
              <a:latin typeface="Times New Roman"/>
              <a:cs typeface="Times New Roman"/>
            </a:endParaRPr>
          </a:p>
          <a:p>
            <a:pPr marL="12700">
              <a:lnSpc>
                <a:spcPct val="100000"/>
              </a:lnSpc>
            </a:pPr>
            <a:r>
              <a:rPr lang="en-IE" sz="2000" spc="-5" dirty="0">
                <a:latin typeface="Calibri"/>
                <a:cs typeface="Calibri"/>
              </a:rPr>
              <a:t>We t</a:t>
            </a:r>
            <a:r>
              <a:rPr sz="2000" spc="-5" dirty="0" err="1">
                <a:latin typeface="Calibri"/>
                <a:cs typeface="Calibri"/>
              </a:rPr>
              <a:t>ailor</a:t>
            </a:r>
            <a:r>
              <a:rPr lang="en-IE" sz="2000" spc="-5" dirty="0">
                <a:latin typeface="Calibri"/>
                <a:cs typeface="Calibri"/>
              </a:rPr>
              <a:t>ed </a:t>
            </a:r>
            <a:r>
              <a:rPr sz="2000" spc="-5" dirty="0">
                <a:latin typeface="Calibri"/>
                <a:cs typeface="Calibri"/>
              </a:rPr>
              <a:t>our</a:t>
            </a:r>
            <a:r>
              <a:rPr sz="2000" spc="-80" dirty="0">
                <a:latin typeface="Calibri"/>
                <a:cs typeface="Calibri"/>
              </a:rPr>
              <a:t> </a:t>
            </a:r>
            <a:r>
              <a:rPr sz="2000" spc="-5" dirty="0">
                <a:latin typeface="Calibri"/>
                <a:cs typeface="Calibri"/>
              </a:rPr>
              <a:t>message</a:t>
            </a:r>
            <a:r>
              <a:rPr lang="en-IE" sz="2000" spc="-5" dirty="0">
                <a:latin typeface="Calibri"/>
                <a:cs typeface="Calibri"/>
              </a:rPr>
              <a:t> to ensure clarify of purpose</a:t>
            </a:r>
            <a:endParaRPr sz="2000" dirty="0">
              <a:latin typeface="Calibri"/>
              <a:cs typeface="Calibri"/>
            </a:endParaRPr>
          </a:p>
          <a:p>
            <a:pPr>
              <a:lnSpc>
                <a:spcPct val="100000"/>
              </a:lnSpc>
              <a:spcBef>
                <a:spcPts val="45"/>
              </a:spcBef>
            </a:pPr>
            <a:endParaRPr sz="2000" dirty="0">
              <a:latin typeface="Times New Roman"/>
              <a:cs typeface="Times New Roman"/>
            </a:endParaRPr>
          </a:p>
          <a:p>
            <a:pPr marL="12700">
              <a:lnSpc>
                <a:spcPct val="100000"/>
              </a:lnSpc>
              <a:spcBef>
                <a:spcPts val="5"/>
              </a:spcBef>
            </a:pPr>
            <a:r>
              <a:rPr sz="2000" spc="-5" dirty="0">
                <a:latin typeface="Calibri"/>
                <a:cs typeface="Calibri"/>
              </a:rPr>
              <a:t>Getting buy in from city traders – street by</a:t>
            </a:r>
            <a:r>
              <a:rPr sz="2000" spc="55" dirty="0">
                <a:latin typeface="Calibri"/>
                <a:cs typeface="Calibri"/>
              </a:rPr>
              <a:t> </a:t>
            </a:r>
            <a:r>
              <a:rPr sz="2000" spc="-5" dirty="0">
                <a:latin typeface="Calibri"/>
                <a:cs typeface="Calibri"/>
              </a:rPr>
              <a:t>street.</a:t>
            </a:r>
            <a:r>
              <a:rPr lang="en-IE" sz="2000" spc="-5" dirty="0">
                <a:latin typeface="Calibri"/>
                <a:cs typeface="Calibri"/>
              </a:rPr>
              <a:t>  I cant state how important this engagement piece was in helping the city as a whole to deliver the changes that were implemented</a:t>
            </a:r>
            <a:endParaRPr sz="2000" dirty="0">
              <a:latin typeface="Calibri"/>
              <a:cs typeface="Calibri"/>
            </a:endParaRPr>
          </a:p>
        </p:txBody>
      </p:sp>
    </p:spTree>
    <p:extLst>
      <p:ext uri="{BB962C8B-B14F-4D97-AF65-F5344CB8AC3E}">
        <p14:creationId xmlns:p14="http://schemas.microsoft.com/office/powerpoint/2010/main" val="810592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roll out of 10 parklets across the city not just to provide more outdoor seating but also as an Age Friendly solution for our senior citizens.</a:t>
            </a:r>
          </a:p>
          <a:p>
            <a:endParaRPr lang="en-IE" dirty="0"/>
          </a:p>
          <a:p>
            <a:r>
              <a:rPr lang="en-IE" dirty="0"/>
              <a:t>These parklets are sponsored by Cork City Council and a local Craft and Design Hub called </a:t>
            </a:r>
            <a:r>
              <a:rPr lang="en-IE" dirty="0" err="1"/>
              <a:t>Benchspace</a:t>
            </a:r>
            <a:r>
              <a:rPr lang="en-IE" dirty="0"/>
              <a:t> who do the build out and they are only placed where a co located business or organisation can manage and maintain with city council support.</a:t>
            </a:r>
          </a:p>
          <a:p>
            <a:endParaRPr lang="en-IE" dirty="0"/>
          </a:p>
          <a:p>
            <a:r>
              <a:rPr lang="en-IE" dirty="0"/>
              <a:t>As you can see the parklets are attractive, serve a double purpose and have been very well received by everyone.</a:t>
            </a:r>
          </a:p>
        </p:txBody>
      </p:sp>
      <p:sp>
        <p:nvSpPr>
          <p:cNvPr id="4" name="Slide Number Placeholder 3"/>
          <p:cNvSpPr>
            <a:spLocks noGrp="1"/>
          </p:cNvSpPr>
          <p:nvPr>
            <p:ph type="sldNum" sz="quarter" idx="5"/>
          </p:nvPr>
        </p:nvSpPr>
        <p:spPr/>
        <p:txBody>
          <a:bodyPr/>
          <a:lstStyle/>
          <a:p>
            <a:fld id="{9164143D-B53C-487B-9ED5-F953EC34F49E}" type="slidenum">
              <a:rPr lang="en-IE" smtClean="0"/>
              <a:t>9</a:t>
            </a:fld>
            <a:endParaRPr lang="en-IE"/>
          </a:p>
        </p:txBody>
      </p:sp>
    </p:spTree>
    <p:extLst>
      <p:ext uri="{BB962C8B-B14F-4D97-AF65-F5344CB8AC3E}">
        <p14:creationId xmlns:p14="http://schemas.microsoft.com/office/powerpoint/2010/main" val="3039679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B24AEBC-3948-4367-B9C3-EA950BE2D499}" type="datetimeFigureOut">
              <a:rPr lang="en-GB" smtClean="0"/>
              <a:t>06/10/2021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6D6596-2819-4842-88C5-B85D2FEF1EBE}" type="slidenum">
              <a:rPr lang="en-GB" smtClean="0"/>
              <a:t>‹#›</a:t>
            </a:fld>
            <a:endParaRPr lang="en-GB"/>
          </a:p>
        </p:txBody>
      </p:sp>
    </p:spTree>
    <p:extLst>
      <p:ext uri="{BB962C8B-B14F-4D97-AF65-F5344CB8AC3E}">
        <p14:creationId xmlns:p14="http://schemas.microsoft.com/office/powerpoint/2010/main" val="411019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B24AEBC-3948-4367-B9C3-EA950BE2D499}" type="datetimeFigureOut">
              <a:rPr lang="en-GB" smtClean="0"/>
              <a:t>06/10/2021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6D6596-2819-4842-88C5-B85D2FEF1EBE}" type="slidenum">
              <a:rPr lang="en-GB" smtClean="0"/>
              <a:t>‹#›</a:t>
            </a:fld>
            <a:endParaRPr lang="en-GB"/>
          </a:p>
        </p:txBody>
      </p:sp>
    </p:spTree>
    <p:extLst>
      <p:ext uri="{BB962C8B-B14F-4D97-AF65-F5344CB8AC3E}">
        <p14:creationId xmlns:p14="http://schemas.microsoft.com/office/powerpoint/2010/main" val="2335725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B24AEBC-3948-4367-B9C3-EA950BE2D499}" type="datetimeFigureOut">
              <a:rPr lang="en-GB" smtClean="0"/>
              <a:t>06/10/2021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6D6596-2819-4842-88C5-B85D2FEF1EBE}" type="slidenum">
              <a:rPr lang="en-GB" smtClean="0"/>
              <a:t>‹#›</a:t>
            </a:fld>
            <a:endParaRPr lang="en-GB"/>
          </a:p>
        </p:txBody>
      </p:sp>
    </p:spTree>
    <p:extLst>
      <p:ext uri="{BB962C8B-B14F-4D97-AF65-F5344CB8AC3E}">
        <p14:creationId xmlns:p14="http://schemas.microsoft.com/office/powerpoint/2010/main" val="1149210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B24AEBC-3948-4367-B9C3-EA950BE2D499}" type="datetimeFigureOut">
              <a:rPr lang="en-GB" smtClean="0"/>
              <a:t>06/10/2021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6D6596-2819-4842-88C5-B85D2FEF1EBE}" type="slidenum">
              <a:rPr lang="en-GB" smtClean="0"/>
              <a:t>‹#›</a:t>
            </a:fld>
            <a:endParaRPr lang="en-GB"/>
          </a:p>
        </p:txBody>
      </p:sp>
    </p:spTree>
    <p:extLst>
      <p:ext uri="{BB962C8B-B14F-4D97-AF65-F5344CB8AC3E}">
        <p14:creationId xmlns:p14="http://schemas.microsoft.com/office/powerpoint/2010/main" val="1077601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B24AEBC-3948-4367-B9C3-EA950BE2D499}" type="datetimeFigureOut">
              <a:rPr lang="en-GB" smtClean="0"/>
              <a:t>06/10/2021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6D6596-2819-4842-88C5-B85D2FEF1EBE}" type="slidenum">
              <a:rPr lang="en-GB" smtClean="0"/>
              <a:t>‹#›</a:t>
            </a:fld>
            <a:endParaRPr lang="en-GB"/>
          </a:p>
        </p:txBody>
      </p:sp>
    </p:spTree>
    <p:extLst>
      <p:ext uri="{BB962C8B-B14F-4D97-AF65-F5344CB8AC3E}">
        <p14:creationId xmlns:p14="http://schemas.microsoft.com/office/powerpoint/2010/main" val="2353381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B24AEBC-3948-4367-B9C3-EA950BE2D499}" type="datetimeFigureOut">
              <a:rPr lang="en-GB" smtClean="0"/>
              <a:t>06/10/2021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6D6596-2819-4842-88C5-B85D2FEF1EBE}" type="slidenum">
              <a:rPr lang="en-GB" smtClean="0"/>
              <a:t>‹#›</a:t>
            </a:fld>
            <a:endParaRPr lang="en-GB"/>
          </a:p>
        </p:txBody>
      </p:sp>
    </p:spTree>
    <p:extLst>
      <p:ext uri="{BB962C8B-B14F-4D97-AF65-F5344CB8AC3E}">
        <p14:creationId xmlns:p14="http://schemas.microsoft.com/office/powerpoint/2010/main" val="4207918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B24AEBC-3948-4367-B9C3-EA950BE2D499}" type="datetimeFigureOut">
              <a:rPr lang="en-GB" smtClean="0"/>
              <a:t>06/10/2021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46D6596-2819-4842-88C5-B85D2FEF1EBE}" type="slidenum">
              <a:rPr lang="en-GB" smtClean="0"/>
              <a:t>‹#›</a:t>
            </a:fld>
            <a:endParaRPr lang="en-GB"/>
          </a:p>
        </p:txBody>
      </p:sp>
    </p:spTree>
    <p:extLst>
      <p:ext uri="{BB962C8B-B14F-4D97-AF65-F5344CB8AC3E}">
        <p14:creationId xmlns:p14="http://schemas.microsoft.com/office/powerpoint/2010/main" val="71236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B24AEBC-3948-4367-B9C3-EA950BE2D499}" type="datetimeFigureOut">
              <a:rPr lang="en-GB" smtClean="0"/>
              <a:t>06/10/2021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46D6596-2819-4842-88C5-B85D2FEF1EBE}" type="slidenum">
              <a:rPr lang="en-GB" smtClean="0"/>
              <a:t>‹#›</a:t>
            </a:fld>
            <a:endParaRPr lang="en-GB"/>
          </a:p>
        </p:txBody>
      </p:sp>
    </p:spTree>
    <p:extLst>
      <p:ext uri="{BB962C8B-B14F-4D97-AF65-F5344CB8AC3E}">
        <p14:creationId xmlns:p14="http://schemas.microsoft.com/office/powerpoint/2010/main" val="2773075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24AEBC-3948-4367-B9C3-EA950BE2D499}" type="datetimeFigureOut">
              <a:rPr lang="en-GB" smtClean="0"/>
              <a:t>06/10/2021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46D6596-2819-4842-88C5-B85D2FEF1EBE}" type="slidenum">
              <a:rPr lang="en-GB" smtClean="0"/>
              <a:t>‹#›</a:t>
            </a:fld>
            <a:endParaRPr lang="en-GB"/>
          </a:p>
        </p:txBody>
      </p:sp>
    </p:spTree>
    <p:extLst>
      <p:ext uri="{BB962C8B-B14F-4D97-AF65-F5344CB8AC3E}">
        <p14:creationId xmlns:p14="http://schemas.microsoft.com/office/powerpoint/2010/main" val="4073239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B24AEBC-3948-4367-B9C3-EA950BE2D499}" type="datetimeFigureOut">
              <a:rPr lang="en-GB" smtClean="0"/>
              <a:t>06/10/2021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6D6596-2819-4842-88C5-B85D2FEF1EBE}" type="slidenum">
              <a:rPr lang="en-GB" smtClean="0"/>
              <a:t>‹#›</a:t>
            </a:fld>
            <a:endParaRPr lang="en-GB"/>
          </a:p>
        </p:txBody>
      </p:sp>
    </p:spTree>
    <p:extLst>
      <p:ext uri="{BB962C8B-B14F-4D97-AF65-F5344CB8AC3E}">
        <p14:creationId xmlns:p14="http://schemas.microsoft.com/office/powerpoint/2010/main" val="1535104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B24AEBC-3948-4367-B9C3-EA950BE2D499}" type="datetimeFigureOut">
              <a:rPr lang="en-GB" smtClean="0"/>
              <a:t>06/10/2021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6D6596-2819-4842-88C5-B85D2FEF1EBE}" type="slidenum">
              <a:rPr lang="en-GB" smtClean="0"/>
              <a:t>‹#›</a:t>
            </a:fld>
            <a:endParaRPr lang="en-GB"/>
          </a:p>
        </p:txBody>
      </p:sp>
    </p:spTree>
    <p:extLst>
      <p:ext uri="{BB962C8B-B14F-4D97-AF65-F5344CB8AC3E}">
        <p14:creationId xmlns:p14="http://schemas.microsoft.com/office/powerpoint/2010/main" val="3612749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24AEBC-3948-4367-B9C3-EA950BE2D499}" type="datetimeFigureOut">
              <a:rPr lang="en-GB" smtClean="0"/>
              <a:t>06/10/2021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6D6596-2819-4842-88C5-B85D2FEF1EBE}" type="slidenum">
              <a:rPr lang="en-GB" smtClean="0"/>
              <a:t>‹#›</a:t>
            </a:fld>
            <a:endParaRPr lang="en-GB"/>
          </a:p>
        </p:txBody>
      </p:sp>
    </p:spTree>
    <p:extLst>
      <p:ext uri="{BB962C8B-B14F-4D97-AF65-F5344CB8AC3E}">
        <p14:creationId xmlns:p14="http://schemas.microsoft.com/office/powerpoint/2010/main" val="918458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2BE83B-6933-400C-90CC-9643151C6801}"/>
              </a:ext>
            </a:extLst>
          </p:cNvPr>
          <p:cNvSpPr txBox="1"/>
          <p:nvPr/>
        </p:nvSpPr>
        <p:spPr>
          <a:xfrm>
            <a:off x="106532" y="2072081"/>
            <a:ext cx="5228866" cy="3600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800" b="1" i="0" u="none" strike="noStrike" kern="1200" cap="none" spc="0" normalizeH="0" baseline="0" noProof="0" dirty="0">
                <a:ln>
                  <a:noFill/>
                </a:ln>
                <a:solidFill>
                  <a:srgbClr val="F47C46"/>
                </a:solidFill>
                <a:effectLst/>
                <a:uLnTx/>
                <a:uFillTx/>
                <a:latin typeface="Calibri" panose="020F0502020204030204"/>
                <a:ea typeface="+mn-ea"/>
                <a:cs typeface="+mn-cs"/>
              </a:rPr>
              <a:t>The Regeneration of Towns and Cities in Ireland: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800" b="1" i="0" u="none" strike="noStrike" kern="1200" cap="none" spc="0" normalizeH="0" baseline="0" noProof="0" dirty="0">
                <a:ln>
                  <a:noFill/>
                </a:ln>
                <a:solidFill>
                  <a:srgbClr val="F47C46"/>
                </a:solidFill>
                <a:effectLst/>
                <a:uLnTx/>
                <a:uFillTx/>
                <a:latin typeface="Calibri" panose="020F0502020204030204"/>
                <a:ea typeface="+mn-ea"/>
                <a:cs typeface="+mn-cs"/>
              </a:rPr>
              <a:t>The Cork Example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2400" b="1" i="0" u="none" strike="noStrike" kern="1200" cap="none" spc="0" normalizeH="0" baseline="0" noProof="0" dirty="0">
              <a:ln>
                <a:noFill/>
              </a:ln>
              <a:solidFill>
                <a:srgbClr val="F47C46"/>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dirty="0">
                <a:ln>
                  <a:noFill/>
                </a:ln>
                <a:solidFill>
                  <a:srgbClr val="00B0F0"/>
                </a:solidFill>
                <a:effectLst/>
                <a:uLnTx/>
                <a:uFillTx/>
                <a:latin typeface="Calibri" panose="020F0502020204030204"/>
                <a:ea typeface="+mn-ea"/>
                <a:cs typeface="+mn-cs"/>
              </a:rPr>
              <a:t>Adrienne Rodgers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dirty="0">
                <a:ln>
                  <a:noFill/>
                </a:ln>
                <a:solidFill>
                  <a:srgbClr val="00B0F0"/>
                </a:solidFill>
                <a:effectLst/>
                <a:uLnTx/>
                <a:uFillTx/>
                <a:latin typeface="Calibri" panose="020F0502020204030204"/>
                <a:ea typeface="+mn-ea"/>
                <a:cs typeface="+mn-cs"/>
              </a:rPr>
              <a:t>Director of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dirty="0">
                <a:ln>
                  <a:noFill/>
                </a:ln>
                <a:solidFill>
                  <a:srgbClr val="00B0F0"/>
                </a:solidFill>
                <a:effectLst/>
                <a:uLnTx/>
                <a:uFillTx/>
                <a:latin typeface="Calibri" panose="020F0502020204030204"/>
                <a:ea typeface="+mn-ea"/>
                <a:cs typeface="+mn-cs"/>
              </a:rPr>
              <a:t>Community, Culture &amp; Placemaking,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dirty="0">
                <a:ln>
                  <a:noFill/>
                </a:ln>
                <a:solidFill>
                  <a:srgbClr val="00B0F0"/>
                </a:solidFill>
                <a:effectLst/>
                <a:uLnTx/>
                <a:uFillTx/>
                <a:latin typeface="Calibri" panose="020F0502020204030204"/>
                <a:ea typeface="+mn-ea"/>
                <a:cs typeface="+mn-cs"/>
              </a:rPr>
              <a:t>Cork City Council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447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6" name="Rectangle 191">
            <a:extLst>
              <a:ext uri="{FF2B5EF4-FFF2-40B4-BE49-F238E27FC236}">
                <a16:creationId xmlns:a16="http://schemas.microsoft.com/office/drawing/2014/main" id="{E8DC6FCD-811B-436E-9FEE-FC957486CD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itting on a bench with a microphone in front of the&#10;&#10;Description automatically generated with medium confidence">
            <a:extLst>
              <a:ext uri="{FF2B5EF4-FFF2-40B4-BE49-F238E27FC236}">
                <a16:creationId xmlns:a16="http://schemas.microsoft.com/office/drawing/2014/main" id="{0DDBD225-4D3A-4925-9116-43D8A1998225}"/>
              </a:ext>
            </a:extLst>
          </p:cNvPr>
          <p:cNvPicPr>
            <a:picLocks noChangeAspect="1"/>
          </p:cNvPicPr>
          <p:nvPr/>
        </p:nvPicPr>
        <p:blipFill rotWithShape="1">
          <a:blip r:embed="rId3"/>
          <a:srcRect t="22713" r="-2" b="22714"/>
          <a:stretch/>
        </p:blipFill>
        <p:spPr>
          <a:xfrm>
            <a:off x="6189150" y="179716"/>
            <a:ext cx="5804105" cy="3167426"/>
          </a:xfrm>
          <a:prstGeom prst="rect">
            <a:avLst/>
          </a:prstGeom>
        </p:spPr>
      </p:pic>
      <p:pic>
        <p:nvPicPr>
          <p:cNvPr id="2" name="Picture 1">
            <a:extLst>
              <a:ext uri="{FF2B5EF4-FFF2-40B4-BE49-F238E27FC236}">
                <a16:creationId xmlns:a16="http://schemas.microsoft.com/office/drawing/2014/main" id="{31739F76-0EAC-4CBD-A3B8-6D86F3C8DD4D}"/>
              </a:ext>
            </a:extLst>
          </p:cNvPr>
          <p:cNvPicPr>
            <a:picLocks noChangeAspect="1"/>
          </p:cNvPicPr>
          <p:nvPr/>
        </p:nvPicPr>
        <p:blipFill rotWithShape="1">
          <a:blip r:embed="rId4"/>
          <a:srcRect t="19039" r="2" b="8121"/>
          <a:stretch/>
        </p:blipFill>
        <p:spPr>
          <a:xfrm>
            <a:off x="194046" y="213958"/>
            <a:ext cx="5797883" cy="3167426"/>
          </a:xfrm>
          <a:prstGeom prst="rect">
            <a:avLst/>
          </a:prstGeom>
        </p:spPr>
      </p:pic>
      <p:pic>
        <p:nvPicPr>
          <p:cNvPr id="2052" name="Picture 4" descr="A view of the courtyard of Elizabeth Fort during a previous market event. Picture; Larry Cummins ">
            <a:extLst>
              <a:ext uri="{FF2B5EF4-FFF2-40B4-BE49-F238E27FC236}">
                <a16:creationId xmlns:a16="http://schemas.microsoft.com/office/drawing/2014/main" id="{03530ABA-00A6-4439-9826-A2BE32FE80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 b="14543"/>
          <a:stretch/>
        </p:blipFill>
        <p:spPr bwMode="auto">
          <a:xfrm>
            <a:off x="198739" y="3510858"/>
            <a:ext cx="5804105" cy="27899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 group of people on a roof&#10;&#10;Description automatically generated with low confidence">
            <a:extLst>
              <a:ext uri="{FF2B5EF4-FFF2-40B4-BE49-F238E27FC236}">
                <a16:creationId xmlns:a16="http://schemas.microsoft.com/office/drawing/2014/main" id="{2924F729-1344-43C5-82C2-2BFB133957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9678" r="2" b="7962"/>
          <a:stretch/>
        </p:blipFill>
        <p:spPr bwMode="auto">
          <a:xfrm>
            <a:off x="6195372" y="3510858"/>
            <a:ext cx="5797883" cy="27899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172A33F-63D4-4C29-920B-590EE494810F}"/>
              </a:ext>
            </a:extLst>
          </p:cNvPr>
          <p:cNvSpPr txBox="1"/>
          <p:nvPr/>
        </p:nvSpPr>
        <p:spPr>
          <a:xfrm>
            <a:off x="2459114" y="6334780"/>
            <a:ext cx="6826928" cy="523220"/>
          </a:xfrm>
          <a:prstGeom prst="rect">
            <a:avLst/>
          </a:prstGeom>
          <a:noFill/>
        </p:spPr>
        <p:txBody>
          <a:bodyPr wrap="square" rtlCol="0">
            <a:spAutoFit/>
          </a:bodyPr>
          <a:lstStyle/>
          <a:p>
            <a:pPr algn="ctr"/>
            <a:r>
              <a:rPr lang="en-IE" sz="2800" b="1" dirty="0">
                <a:solidFill>
                  <a:srgbClr val="FF6600"/>
                </a:solidFill>
              </a:rPr>
              <a:t>Revitalising Derelict and Heritage Sites</a:t>
            </a:r>
          </a:p>
        </p:txBody>
      </p:sp>
    </p:spTree>
    <p:extLst>
      <p:ext uri="{BB962C8B-B14F-4D97-AF65-F5344CB8AC3E}">
        <p14:creationId xmlns:p14="http://schemas.microsoft.com/office/powerpoint/2010/main" val="3870475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52">
            <a:extLst>
              <a:ext uri="{FF2B5EF4-FFF2-40B4-BE49-F238E27FC236}">
                <a16:creationId xmlns:a16="http://schemas.microsoft.com/office/drawing/2014/main" id="{0EFD753D-6A49-46DD-9E82-AA6E2C62B4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4">
            <a:extLst>
              <a:ext uri="{FF2B5EF4-FFF2-40B4-BE49-F238E27FC236}">
                <a16:creationId xmlns:a16="http://schemas.microsoft.com/office/drawing/2014/main" id="{138A5824-1F4A-4EE7-BC13-5BB48FC080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4" y="321732"/>
            <a:ext cx="4568741"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0FBD90A1-9B61-4502-9AD9-EA8590972062}"/>
              </a:ext>
            </a:extLst>
          </p:cNvPr>
          <p:cNvPicPr>
            <a:picLocks noChangeAspect="1"/>
          </p:cNvPicPr>
          <p:nvPr/>
        </p:nvPicPr>
        <p:blipFill rotWithShape="1">
          <a:blip r:embed="rId3"/>
          <a:srcRect l="18689" r="12497"/>
          <a:stretch/>
        </p:blipFill>
        <p:spPr>
          <a:xfrm>
            <a:off x="5082815" y="396497"/>
            <a:ext cx="2199524" cy="1853873"/>
          </a:xfrm>
          <a:prstGeom prst="rect">
            <a:avLst/>
          </a:prstGeom>
        </p:spPr>
      </p:pic>
      <p:pic>
        <p:nvPicPr>
          <p:cNvPr id="2" name="Picture 1">
            <a:extLst>
              <a:ext uri="{FF2B5EF4-FFF2-40B4-BE49-F238E27FC236}">
                <a16:creationId xmlns:a16="http://schemas.microsoft.com/office/drawing/2014/main" id="{C88F494D-5E71-4A57-94AC-5D2D87249758}"/>
              </a:ext>
            </a:extLst>
          </p:cNvPr>
          <p:cNvPicPr>
            <a:picLocks noChangeAspect="1"/>
          </p:cNvPicPr>
          <p:nvPr/>
        </p:nvPicPr>
        <p:blipFill rotWithShape="1">
          <a:blip r:embed="rId4"/>
          <a:srcRect l="6158" r="7473" b="4"/>
          <a:stretch/>
        </p:blipFill>
        <p:spPr>
          <a:xfrm>
            <a:off x="9184597" y="325905"/>
            <a:ext cx="2193475" cy="1853874"/>
          </a:xfrm>
          <a:prstGeom prst="rect">
            <a:avLst/>
          </a:prstGeom>
        </p:spPr>
      </p:pic>
      <p:sp>
        <p:nvSpPr>
          <p:cNvPr id="5" name="TextBox 4">
            <a:extLst>
              <a:ext uri="{FF2B5EF4-FFF2-40B4-BE49-F238E27FC236}">
                <a16:creationId xmlns:a16="http://schemas.microsoft.com/office/drawing/2014/main" id="{BFC95A7A-0FAF-49C7-9FBF-3CD551D7D875}"/>
              </a:ext>
            </a:extLst>
          </p:cNvPr>
          <p:cNvSpPr txBox="1"/>
          <p:nvPr/>
        </p:nvSpPr>
        <p:spPr>
          <a:xfrm>
            <a:off x="320044" y="470517"/>
            <a:ext cx="4526865" cy="6043818"/>
          </a:xfrm>
          <a:prstGeom prst="rect">
            <a:avLst/>
          </a:prstGeom>
        </p:spPr>
        <p:txBody>
          <a:bodyPr vert="horz" lIns="91440" tIns="45720" rIns="91440" bIns="45720" rtlCol="0" anchor="t">
            <a:normAutofit fontScale="92500" lnSpcReduction="10000"/>
          </a:bodyPr>
          <a:lstStyle/>
          <a:p>
            <a:pPr algn="ctr">
              <a:lnSpc>
                <a:spcPct val="90000"/>
              </a:lnSpc>
              <a:spcAft>
                <a:spcPts val="600"/>
              </a:spcAft>
            </a:pPr>
            <a:r>
              <a:rPr lang="en-US" sz="3200" dirty="0">
                <a:solidFill>
                  <a:srgbClr val="FFFFFF"/>
                </a:solidFill>
              </a:rPr>
              <a:t>Outdoor Dining &amp; Business Supports</a:t>
            </a:r>
          </a:p>
          <a:p>
            <a:pPr>
              <a:lnSpc>
                <a:spcPct val="90000"/>
              </a:lnSpc>
              <a:spcAft>
                <a:spcPts val="600"/>
              </a:spcAft>
            </a:pPr>
            <a:endParaRPr lang="en-US" sz="2000" dirty="0">
              <a:solidFill>
                <a:srgbClr val="FFFFFF"/>
              </a:solidFill>
            </a:endParaRPr>
          </a:p>
          <a:p>
            <a:pPr marL="342900" indent="-342900">
              <a:lnSpc>
                <a:spcPct val="90000"/>
              </a:lnSpc>
              <a:spcAft>
                <a:spcPts val="600"/>
              </a:spcAft>
              <a:buFont typeface="Arial" panose="020B0604020202020204" pitchFamily="34" charset="0"/>
              <a:buChar char="•"/>
            </a:pPr>
            <a:r>
              <a:rPr lang="en-US" sz="2400" dirty="0">
                <a:solidFill>
                  <a:srgbClr val="FFFFFF"/>
                </a:solidFill>
              </a:rPr>
              <a:t>National Funding of €4,000 per Business</a:t>
            </a:r>
          </a:p>
          <a:p>
            <a:pPr>
              <a:lnSpc>
                <a:spcPct val="90000"/>
              </a:lnSpc>
              <a:spcAft>
                <a:spcPts val="600"/>
              </a:spcAft>
            </a:pPr>
            <a:endParaRPr lang="en-US" sz="2400" dirty="0">
              <a:solidFill>
                <a:srgbClr val="FFFFFF"/>
              </a:solidFill>
            </a:endParaRPr>
          </a:p>
          <a:p>
            <a:pPr marL="342900" indent="-342900">
              <a:lnSpc>
                <a:spcPct val="90000"/>
              </a:lnSpc>
              <a:spcAft>
                <a:spcPts val="600"/>
              </a:spcAft>
              <a:buFont typeface="Arial" panose="020B0604020202020204" pitchFamily="34" charset="0"/>
              <a:buChar char="•"/>
            </a:pPr>
            <a:r>
              <a:rPr lang="en-US" sz="2400" dirty="0">
                <a:solidFill>
                  <a:srgbClr val="FFFFFF"/>
                </a:solidFill>
              </a:rPr>
              <a:t>Furniture &amp; Accessories – Footpaths and Courtyards</a:t>
            </a:r>
          </a:p>
          <a:p>
            <a:pPr>
              <a:lnSpc>
                <a:spcPct val="90000"/>
              </a:lnSpc>
              <a:spcAft>
                <a:spcPts val="600"/>
              </a:spcAft>
            </a:pPr>
            <a:endParaRPr lang="en-US" sz="2400" dirty="0">
              <a:solidFill>
                <a:srgbClr val="FFFFFF"/>
              </a:solidFill>
            </a:endParaRPr>
          </a:p>
          <a:p>
            <a:pPr marL="342900" indent="-342900">
              <a:lnSpc>
                <a:spcPct val="90000"/>
              </a:lnSpc>
              <a:spcAft>
                <a:spcPts val="600"/>
              </a:spcAft>
              <a:buFont typeface="Arial" panose="020B0604020202020204" pitchFamily="34" charset="0"/>
              <a:buChar char="•"/>
            </a:pPr>
            <a:r>
              <a:rPr lang="en-US" sz="2400" dirty="0">
                <a:solidFill>
                  <a:srgbClr val="FFFFFF"/>
                </a:solidFill>
              </a:rPr>
              <a:t>Further funding from Failte Ireland to support tourism</a:t>
            </a:r>
          </a:p>
          <a:p>
            <a:pPr marL="342900" indent="-342900">
              <a:lnSpc>
                <a:spcPct val="90000"/>
              </a:lnSpc>
              <a:spcAft>
                <a:spcPts val="600"/>
              </a:spcAft>
              <a:buFont typeface="Arial" panose="020B0604020202020204" pitchFamily="34" charset="0"/>
              <a:buChar char="•"/>
            </a:pPr>
            <a:endParaRPr lang="en-US" sz="2400" dirty="0">
              <a:solidFill>
                <a:srgbClr val="FFFFFF"/>
              </a:solidFill>
            </a:endParaRPr>
          </a:p>
          <a:p>
            <a:pPr marL="342900" indent="-342900">
              <a:lnSpc>
                <a:spcPct val="90000"/>
              </a:lnSpc>
              <a:spcAft>
                <a:spcPts val="600"/>
              </a:spcAft>
              <a:buFont typeface="Arial" panose="020B0604020202020204" pitchFamily="34" charset="0"/>
              <a:buChar char="•"/>
            </a:pPr>
            <a:r>
              <a:rPr lang="en-US" sz="2400" dirty="0">
                <a:solidFill>
                  <a:srgbClr val="FFFFFF"/>
                </a:solidFill>
              </a:rPr>
              <a:t>LEO’s provided mentoring, TOV’s, Rebooting Business Training (CTRL-ALT-DELETE)</a:t>
            </a:r>
          </a:p>
          <a:p>
            <a:pPr marL="342900" indent="-342900">
              <a:lnSpc>
                <a:spcPct val="90000"/>
              </a:lnSpc>
              <a:spcAft>
                <a:spcPts val="600"/>
              </a:spcAft>
              <a:buFont typeface="Arial" panose="020B0604020202020204" pitchFamily="34" charset="0"/>
              <a:buChar char="•"/>
            </a:pPr>
            <a:endParaRPr lang="en-US" sz="2400" dirty="0">
              <a:solidFill>
                <a:srgbClr val="FFFFFF"/>
              </a:solidFill>
            </a:endParaRPr>
          </a:p>
          <a:p>
            <a:pPr marL="342900" indent="-342900">
              <a:lnSpc>
                <a:spcPct val="90000"/>
              </a:lnSpc>
              <a:spcAft>
                <a:spcPts val="600"/>
              </a:spcAft>
              <a:buFont typeface="Arial" panose="020B0604020202020204" pitchFamily="34" charset="0"/>
              <a:buChar char="•"/>
            </a:pPr>
            <a:r>
              <a:rPr lang="en-US" sz="2400" dirty="0">
                <a:solidFill>
                  <a:srgbClr val="FFFFFF"/>
                </a:solidFill>
              </a:rPr>
              <a:t>Cork City Council provided waiver on rates and re-start grants</a:t>
            </a:r>
          </a:p>
          <a:p>
            <a:pPr>
              <a:lnSpc>
                <a:spcPct val="90000"/>
              </a:lnSpc>
              <a:spcAft>
                <a:spcPts val="600"/>
              </a:spcAft>
            </a:pPr>
            <a:endParaRPr lang="en-US" sz="2000" dirty="0">
              <a:solidFill>
                <a:srgbClr val="FFFFFF"/>
              </a:solidFill>
            </a:endParaRPr>
          </a:p>
          <a:p>
            <a:pPr>
              <a:lnSpc>
                <a:spcPct val="90000"/>
              </a:lnSpc>
              <a:spcAft>
                <a:spcPts val="600"/>
              </a:spcAft>
            </a:pPr>
            <a:endParaRPr lang="en-US" sz="2000" dirty="0">
              <a:solidFill>
                <a:srgbClr val="FFFFFF"/>
              </a:solidFill>
            </a:endParaRPr>
          </a:p>
        </p:txBody>
      </p:sp>
      <p:pic>
        <p:nvPicPr>
          <p:cNvPr id="3" name="Picture 2" descr="A picture containing sky, outdoor, old, road&#10;&#10;Description automatically generated">
            <a:extLst>
              <a:ext uri="{FF2B5EF4-FFF2-40B4-BE49-F238E27FC236}">
                <a16:creationId xmlns:a16="http://schemas.microsoft.com/office/drawing/2014/main" id="{A9BF0D50-FE97-4683-901D-FCD1762D2F1B}"/>
              </a:ext>
            </a:extLst>
          </p:cNvPr>
          <p:cNvPicPr>
            <a:picLocks noChangeAspect="1"/>
          </p:cNvPicPr>
          <p:nvPr/>
        </p:nvPicPr>
        <p:blipFill rotWithShape="1">
          <a:blip r:embed="rId5"/>
          <a:srcRect l="19684" r="26332" b="-2"/>
          <a:stretch/>
        </p:blipFill>
        <p:spPr>
          <a:xfrm>
            <a:off x="5108192" y="2451222"/>
            <a:ext cx="2195025" cy="1850097"/>
          </a:xfrm>
          <a:prstGeom prst="rect">
            <a:avLst/>
          </a:prstGeom>
        </p:spPr>
      </p:pic>
      <p:pic>
        <p:nvPicPr>
          <p:cNvPr id="6" name="Picture 5">
            <a:extLst>
              <a:ext uri="{FF2B5EF4-FFF2-40B4-BE49-F238E27FC236}">
                <a16:creationId xmlns:a16="http://schemas.microsoft.com/office/drawing/2014/main" id="{46B10A9F-869F-47E9-B8C8-975E3082D97E}"/>
              </a:ext>
            </a:extLst>
          </p:cNvPr>
          <p:cNvPicPr>
            <a:picLocks noChangeAspect="1"/>
          </p:cNvPicPr>
          <p:nvPr/>
        </p:nvPicPr>
        <p:blipFill rotWithShape="1">
          <a:blip r:embed="rId6"/>
          <a:srcRect r="11649" b="-3"/>
          <a:stretch/>
        </p:blipFill>
        <p:spPr>
          <a:xfrm>
            <a:off x="9205194" y="2503952"/>
            <a:ext cx="2179374" cy="1850097"/>
          </a:xfrm>
          <a:prstGeom prst="rect">
            <a:avLst/>
          </a:prstGeom>
        </p:spPr>
      </p:pic>
      <p:pic>
        <p:nvPicPr>
          <p:cNvPr id="4" name="Picture 3" descr="A picture containing green&#10;&#10;Description automatically generated">
            <a:extLst>
              <a:ext uri="{FF2B5EF4-FFF2-40B4-BE49-F238E27FC236}">
                <a16:creationId xmlns:a16="http://schemas.microsoft.com/office/drawing/2014/main" id="{4BB4B6AD-810E-4A93-9634-79DFC4E0A109}"/>
              </a:ext>
            </a:extLst>
          </p:cNvPr>
          <p:cNvPicPr>
            <a:picLocks noChangeAspect="1"/>
          </p:cNvPicPr>
          <p:nvPr/>
        </p:nvPicPr>
        <p:blipFill rotWithShape="1">
          <a:blip r:embed="rId7"/>
          <a:srcRect l="19525" r="6356" b="3"/>
          <a:stretch/>
        </p:blipFill>
        <p:spPr>
          <a:xfrm>
            <a:off x="5158288" y="4644984"/>
            <a:ext cx="2208105" cy="1869351"/>
          </a:xfrm>
          <a:prstGeom prst="rect">
            <a:avLst/>
          </a:prstGeom>
        </p:spPr>
      </p:pic>
      <p:pic>
        <p:nvPicPr>
          <p:cNvPr id="21" name="Picture 20">
            <a:extLst>
              <a:ext uri="{FF2B5EF4-FFF2-40B4-BE49-F238E27FC236}">
                <a16:creationId xmlns:a16="http://schemas.microsoft.com/office/drawing/2014/main" id="{B94581DD-55EC-4CEF-9A50-E5AECE6A29C6}"/>
              </a:ext>
            </a:extLst>
          </p:cNvPr>
          <p:cNvPicPr>
            <a:picLocks noChangeAspect="1"/>
          </p:cNvPicPr>
          <p:nvPr/>
        </p:nvPicPr>
        <p:blipFill rotWithShape="1">
          <a:blip r:embed="rId8"/>
          <a:srcRect t="11387" r="-3" b="20884"/>
          <a:stretch/>
        </p:blipFill>
        <p:spPr>
          <a:xfrm>
            <a:off x="9171873" y="4649694"/>
            <a:ext cx="2218924" cy="1878513"/>
          </a:xfrm>
          <a:prstGeom prst="rect">
            <a:avLst/>
          </a:prstGeom>
        </p:spPr>
      </p:pic>
      <p:sp>
        <p:nvSpPr>
          <p:cNvPr id="7" name="Rectangle: Rounded Corners 6">
            <a:extLst>
              <a:ext uri="{FF2B5EF4-FFF2-40B4-BE49-F238E27FC236}">
                <a16:creationId xmlns:a16="http://schemas.microsoft.com/office/drawing/2014/main" id="{BE4A1E44-A0B8-4039-94A1-D8D2E850AD1E}"/>
              </a:ext>
            </a:extLst>
          </p:cNvPr>
          <p:cNvSpPr/>
          <p:nvPr/>
        </p:nvSpPr>
        <p:spPr>
          <a:xfrm>
            <a:off x="7366393" y="321732"/>
            <a:ext cx="1763604" cy="62064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IE" dirty="0">
              <a:solidFill>
                <a:schemeClr val="bg1">
                  <a:lumMod val="95000"/>
                </a:schemeClr>
              </a:solidFill>
            </a:endParaRPr>
          </a:p>
        </p:txBody>
      </p:sp>
      <p:sp>
        <p:nvSpPr>
          <p:cNvPr id="9" name="TextBox 8">
            <a:extLst>
              <a:ext uri="{FF2B5EF4-FFF2-40B4-BE49-F238E27FC236}">
                <a16:creationId xmlns:a16="http://schemas.microsoft.com/office/drawing/2014/main" id="{CE80C09E-183E-4969-8D78-A85F13B4CFF7}"/>
              </a:ext>
            </a:extLst>
          </p:cNvPr>
          <p:cNvSpPr txBox="1"/>
          <p:nvPr/>
        </p:nvSpPr>
        <p:spPr>
          <a:xfrm>
            <a:off x="7366393" y="541538"/>
            <a:ext cx="1706586" cy="4524315"/>
          </a:xfrm>
          <a:prstGeom prst="rect">
            <a:avLst/>
          </a:prstGeom>
          <a:noFill/>
        </p:spPr>
        <p:txBody>
          <a:bodyPr wrap="square" rtlCol="0">
            <a:spAutoFit/>
          </a:bodyPr>
          <a:lstStyle/>
          <a:p>
            <a:pPr algn="ctr"/>
            <a:r>
              <a:rPr lang="en-IE" b="1" dirty="0"/>
              <a:t>1000 Spaces</a:t>
            </a:r>
          </a:p>
          <a:p>
            <a:pPr algn="ctr"/>
            <a:endParaRPr lang="en-IE" b="1" dirty="0"/>
          </a:p>
          <a:p>
            <a:pPr algn="ctr"/>
            <a:r>
              <a:rPr lang="en-IE" b="1" dirty="0"/>
              <a:t>1.3km</a:t>
            </a:r>
          </a:p>
          <a:p>
            <a:pPr algn="ctr"/>
            <a:r>
              <a:rPr lang="en-IE" b="1" dirty="0"/>
              <a:t>Pedestrianised</a:t>
            </a:r>
          </a:p>
          <a:p>
            <a:pPr algn="ctr"/>
            <a:endParaRPr lang="en-IE" b="1" dirty="0"/>
          </a:p>
          <a:p>
            <a:pPr algn="ctr"/>
            <a:r>
              <a:rPr lang="en-IE" b="1" dirty="0"/>
              <a:t>17 streets</a:t>
            </a:r>
          </a:p>
          <a:p>
            <a:pPr algn="ctr"/>
            <a:endParaRPr lang="en-IE" b="1" dirty="0"/>
          </a:p>
          <a:p>
            <a:pPr algn="ctr"/>
            <a:r>
              <a:rPr lang="en-IE" b="1" dirty="0"/>
              <a:t>Planting</a:t>
            </a:r>
          </a:p>
          <a:p>
            <a:pPr algn="ctr"/>
            <a:endParaRPr lang="en-IE" b="1" dirty="0"/>
          </a:p>
          <a:p>
            <a:pPr algn="ctr"/>
            <a:r>
              <a:rPr lang="en-IE" b="1" dirty="0"/>
              <a:t>Greening of the City Grants</a:t>
            </a:r>
          </a:p>
          <a:p>
            <a:pPr algn="ctr"/>
            <a:endParaRPr lang="en-IE" b="1" dirty="0"/>
          </a:p>
          <a:p>
            <a:pPr algn="ctr"/>
            <a:r>
              <a:rPr lang="en-IE" b="1" dirty="0"/>
              <a:t>4.1km cycle lanes</a:t>
            </a:r>
          </a:p>
          <a:p>
            <a:pPr algn="ctr"/>
            <a:endParaRPr lang="en-IE" b="1" dirty="0"/>
          </a:p>
          <a:p>
            <a:pPr algn="ctr"/>
            <a:r>
              <a:rPr lang="en-IE" b="1" dirty="0"/>
              <a:t>50 bike racks</a:t>
            </a:r>
          </a:p>
        </p:txBody>
      </p:sp>
    </p:spTree>
    <p:extLst>
      <p:ext uri="{BB962C8B-B14F-4D97-AF65-F5344CB8AC3E}">
        <p14:creationId xmlns:p14="http://schemas.microsoft.com/office/powerpoint/2010/main" val="4050925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2" descr="Projection Mapping | New Media Art | Education | LIMELIGHT">
            <a:extLst>
              <a:ext uri="{FF2B5EF4-FFF2-40B4-BE49-F238E27FC236}">
                <a16:creationId xmlns:a16="http://schemas.microsoft.com/office/drawing/2014/main" id="{FEA124B8-29BB-489B-9259-7546811CD2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0055" y="4083376"/>
            <a:ext cx="3475148" cy="2312553"/>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1">
            <a:extLst>
              <a:ext uri="{FF2B5EF4-FFF2-40B4-BE49-F238E27FC236}">
                <a16:creationId xmlns:a16="http://schemas.microsoft.com/office/drawing/2014/main" id="{9DC36FFD-4BC9-4167-90AB-E6CE092ADBAF}"/>
              </a:ext>
            </a:extLst>
          </p:cNvPr>
          <p:cNvSpPr txBox="1">
            <a:spLocks/>
          </p:cNvSpPr>
          <p:nvPr/>
        </p:nvSpPr>
        <p:spPr>
          <a:xfrm>
            <a:off x="3688138" y="1139509"/>
            <a:ext cx="8347864" cy="5307589"/>
          </a:xfrm>
          <a:prstGeom prst="rect">
            <a:avLst/>
          </a:prstGeom>
        </p:spPr>
        <p:txBody>
          <a:bodyPr vert="horz" lIns="91440" tIns="45720" rIns="91440" bIns="45720" rtlCol="0">
            <a:normAutofit/>
          </a:bodyPr>
          <a:lstStyle>
            <a:lvl1pPr marL="342900" indent="-342900" algn="l" defTabSz="457189" rtl="0" eaLnBrk="1" latinLnBrk="0" hangingPunct="1">
              <a:spcBef>
                <a:spcPts val="0"/>
              </a:spcBef>
              <a:spcAft>
                <a:spcPts val="600"/>
              </a:spcAft>
              <a:buFont typeface="Courier New" panose="02070309020205020404" pitchFamily="49" charset="0"/>
              <a:buChar char="o"/>
              <a:defRPr sz="2500" kern="1200" baseline="0">
                <a:solidFill>
                  <a:schemeClr val="tx1"/>
                </a:solidFill>
                <a:latin typeface="+mn-lt"/>
                <a:ea typeface="+mn-ea"/>
                <a:cs typeface="+mn-cs"/>
              </a:defRPr>
            </a:lvl1pPr>
            <a:lvl2pPr marL="800089" indent="-342900" algn="l" defTabSz="457189" rtl="0" eaLnBrk="1" latinLnBrk="0" hangingPunct="1">
              <a:spcBef>
                <a:spcPts val="0"/>
              </a:spcBef>
              <a:spcAft>
                <a:spcPts val="600"/>
              </a:spcAft>
              <a:buFont typeface="Arial" panose="020B0604020202020204" pitchFamily="34" charset="0"/>
              <a:buChar char="•"/>
              <a:defRPr sz="2200" kern="1200" baseline="0">
                <a:solidFill>
                  <a:schemeClr val="tx1"/>
                </a:solidFill>
                <a:latin typeface="+mn-lt"/>
                <a:ea typeface="+mn-ea"/>
                <a:cs typeface="+mn-cs"/>
              </a:defRPr>
            </a:lvl2pPr>
            <a:lvl3pPr marL="1200127" indent="-285750" algn="l" defTabSz="457189" rtl="0" eaLnBrk="1" latinLnBrk="0" hangingPunct="1">
              <a:spcBef>
                <a:spcPts val="0"/>
              </a:spcBef>
              <a:spcAft>
                <a:spcPts val="600"/>
              </a:spcAft>
              <a:buFont typeface="Wingdings" panose="05000000000000000000" pitchFamily="2" charset="2"/>
              <a:buChar char="§"/>
              <a:defRPr sz="1800" kern="1200" baseline="0">
                <a:solidFill>
                  <a:schemeClr val="tx1"/>
                </a:solidFill>
                <a:latin typeface="+mn-lt"/>
                <a:ea typeface="+mn-ea"/>
                <a:cs typeface="+mn-cs"/>
              </a:defRPr>
            </a:lvl3pPr>
            <a:lvl4pPr marL="1371566"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754"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600"/>
              </a:spcAft>
              <a:buClrTx/>
              <a:buSzTx/>
              <a:buFont typeface="Courier New" panose="02070309020205020404" pitchFamily="49" charset="0"/>
              <a:buNone/>
              <a:tabLst/>
              <a:defRPr/>
            </a:pPr>
            <a:r>
              <a:rPr kumimoji="0" lang="en-GB" sz="2500" b="0" i="0" u="none" strike="noStrike" kern="1200" cap="none" spc="0" normalizeH="0" baseline="0" noProof="0" dirty="0">
                <a:ln>
                  <a:noFill/>
                </a:ln>
                <a:solidFill>
                  <a:sysClr val="windowText" lastClr="000000"/>
                </a:solidFill>
                <a:effectLst/>
                <a:uLnTx/>
                <a:uFillTx/>
                <a:latin typeface="Calibri"/>
                <a:ea typeface="+mn-ea"/>
                <a:cs typeface="+mn-cs"/>
              </a:rPr>
              <a:t>	</a:t>
            </a:r>
            <a:endParaRPr kumimoji="0" lang="en-GB" sz="18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457189" rtl="0" eaLnBrk="1" fontAlgn="auto" latinLnBrk="0" hangingPunct="1">
              <a:lnSpc>
                <a:spcPct val="100000"/>
              </a:lnSpc>
              <a:spcBef>
                <a:spcPts val="0"/>
              </a:spcBef>
              <a:spcAft>
                <a:spcPts val="600"/>
              </a:spcAft>
              <a:buClrTx/>
              <a:buSzTx/>
              <a:buFont typeface="Courier New" panose="02070309020205020404" pitchFamily="49" charset="0"/>
              <a:buChar char="o"/>
              <a:tabLst/>
              <a:defRPr/>
            </a:pPr>
            <a:endParaRPr kumimoji="0" lang="en-IE" sz="25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4" name="Picture 3" descr="A picture containing building, road&#10;&#10;Description automatically generated">
            <a:extLst>
              <a:ext uri="{FF2B5EF4-FFF2-40B4-BE49-F238E27FC236}">
                <a16:creationId xmlns:a16="http://schemas.microsoft.com/office/drawing/2014/main" id="{4F9E4D66-BFCC-41CF-A7F9-28442AD51AE4}"/>
              </a:ext>
            </a:extLst>
          </p:cNvPr>
          <p:cNvPicPr>
            <a:picLocks noChangeAspect="1"/>
          </p:cNvPicPr>
          <p:nvPr/>
        </p:nvPicPr>
        <p:blipFill>
          <a:blip r:embed="rId5"/>
          <a:stretch>
            <a:fillRect/>
          </a:stretch>
        </p:blipFill>
        <p:spPr>
          <a:xfrm>
            <a:off x="155998" y="1364820"/>
            <a:ext cx="5032234" cy="1822672"/>
          </a:xfrm>
          <a:prstGeom prst="rect">
            <a:avLst/>
          </a:prstGeom>
        </p:spPr>
      </p:pic>
      <p:pic>
        <p:nvPicPr>
          <p:cNvPr id="7" name="Picture 4" descr="View-1">
            <a:extLst>
              <a:ext uri="{FF2B5EF4-FFF2-40B4-BE49-F238E27FC236}">
                <a16:creationId xmlns:a16="http://schemas.microsoft.com/office/drawing/2014/main" id="{1DD243C9-E20A-4517-BB79-1563A3396C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069" y="3944033"/>
            <a:ext cx="3176389" cy="23270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3CE1E79F-CC37-4908-BF7A-B60FCB67AE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1339440"/>
            <a:ext cx="4616387" cy="1822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EEB21AC-9DEB-450C-8AFA-6B6457D9E13C}"/>
              </a:ext>
            </a:extLst>
          </p:cNvPr>
          <p:cNvSpPr txBox="1"/>
          <p:nvPr/>
        </p:nvSpPr>
        <p:spPr>
          <a:xfrm>
            <a:off x="250470" y="3291901"/>
            <a:ext cx="4937761" cy="461665"/>
          </a:xfrm>
          <a:prstGeom prst="rect">
            <a:avLst/>
          </a:prstGeom>
          <a:noFill/>
          <a:ln w="57150">
            <a:solidFill>
              <a:srgbClr val="FF6600"/>
            </a:solid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IE" sz="2400" b="1" i="0" u="none" strike="noStrike" kern="0" cap="none" spc="0" normalizeH="0" baseline="0" noProof="0" dirty="0">
                <a:ln>
                  <a:noFill/>
                </a:ln>
                <a:solidFill>
                  <a:prstClr val="black"/>
                </a:solidFill>
                <a:effectLst/>
                <a:uLnTx/>
                <a:uFillTx/>
              </a:rPr>
              <a:t>URDF – Grand Parade Quarter €46m</a:t>
            </a:r>
          </a:p>
        </p:txBody>
      </p:sp>
      <p:sp>
        <p:nvSpPr>
          <p:cNvPr id="10" name="TextBox 9">
            <a:extLst>
              <a:ext uri="{FF2B5EF4-FFF2-40B4-BE49-F238E27FC236}">
                <a16:creationId xmlns:a16="http://schemas.microsoft.com/office/drawing/2014/main" id="{74CC3583-C4C7-499E-ABDD-DBE2291E8FF9}"/>
              </a:ext>
            </a:extLst>
          </p:cNvPr>
          <p:cNvSpPr txBox="1"/>
          <p:nvPr/>
        </p:nvSpPr>
        <p:spPr>
          <a:xfrm>
            <a:off x="7862070" y="3224684"/>
            <a:ext cx="1695634" cy="646331"/>
          </a:xfrm>
          <a:prstGeom prst="rect">
            <a:avLst/>
          </a:prstGeom>
          <a:noFill/>
          <a:ln w="76200">
            <a:solidFill>
              <a:srgbClr val="FF6600"/>
            </a:solidFill>
          </a:ln>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IE" sz="2400" b="1" i="0" u="none" strike="noStrike" kern="0" cap="none" spc="0" normalizeH="0" baseline="0" noProof="0" dirty="0">
                <a:ln>
                  <a:noFill/>
                </a:ln>
                <a:solidFill>
                  <a:prstClr val="black"/>
                </a:solidFill>
                <a:effectLst/>
                <a:uLnTx/>
                <a:uFillTx/>
              </a:rPr>
              <a:t>Wayfinding</a:t>
            </a:r>
            <a:r>
              <a:rPr kumimoji="0" lang="en-IE" sz="3600" b="0" i="0" u="none" strike="noStrike" kern="0" cap="none" spc="0" normalizeH="0" baseline="0" noProof="0" dirty="0">
                <a:ln>
                  <a:noFill/>
                </a:ln>
                <a:solidFill>
                  <a:prstClr val="black"/>
                </a:solidFill>
                <a:effectLst/>
                <a:uLnTx/>
                <a:uFillTx/>
              </a:rPr>
              <a:t> </a:t>
            </a:r>
          </a:p>
        </p:txBody>
      </p:sp>
      <p:sp>
        <p:nvSpPr>
          <p:cNvPr id="11" name="TextBox 10">
            <a:extLst>
              <a:ext uri="{FF2B5EF4-FFF2-40B4-BE49-F238E27FC236}">
                <a16:creationId xmlns:a16="http://schemas.microsoft.com/office/drawing/2014/main" id="{7632EC8B-8DE2-49DE-9ED7-B756B84E2040}"/>
              </a:ext>
            </a:extLst>
          </p:cNvPr>
          <p:cNvSpPr txBox="1"/>
          <p:nvPr/>
        </p:nvSpPr>
        <p:spPr>
          <a:xfrm>
            <a:off x="4180204" y="4090982"/>
            <a:ext cx="2897943" cy="461665"/>
          </a:xfrm>
          <a:prstGeom prst="rect">
            <a:avLst/>
          </a:prstGeom>
          <a:noFill/>
          <a:ln w="57150">
            <a:solidFill>
              <a:srgbClr val="FF6600"/>
            </a:solid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IE" sz="2400" b="1" i="0" u="none" strike="noStrike" kern="0" cap="none" spc="0" normalizeH="0" baseline="0" noProof="0" dirty="0">
                <a:ln>
                  <a:noFill/>
                </a:ln>
                <a:solidFill>
                  <a:prstClr val="black"/>
                </a:solidFill>
                <a:effectLst/>
                <a:uLnTx/>
                <a:uFillTx/>
              </a:rPr>
              <a:t>City Centre Strategy </a:t>
            </a:r>
          </a:p>
        </p:txBody>
      </p:sp>
      <p:sp>
        <p:nvSpPr>
          <p:cNvPr id="12" name="TextBox 11">
            <a:extLst>
              <a:ext uri="{FF2B5EF4-FFF2-40B4-BE49-F238E27FC236}">
                <a16:creationId xmlns:a16="http://schemas.microsoft.com/office/drawing/2014/main" id="{E1101C7E-B99C-4395-B27A-18ECE202F57D}"/>
              </a:ext>
            </a:extLst>
          </p:cNvPr>
          <p:cNvSpPr txBox="1"/>
          <p:nvPr/>
        </p:nvSpPr>
        <p:spPr>
          <a:xfrm>
            <a:off x="4135902" y="5124923"/>
            <a:ext cx="3176389" cy="830997"/>
          </a:xfrm>
          <a:prstGeom prst="rect">
            <a:avLst/>
          </a:prstGeom>
          <a:noFill/>
          <a:ln w="57150">
            <a:solidFill>
              <a:srgbClr val="FF6600"/>
            </a:solidFill>
          </a:ln>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IE" sz="2400" b="1" i="0" u="none" strike="noStrike" kern="0" cap="none" spc="0" normalizeH="0" baseline="0" noProof="0" dirty="0">
                <a:ln>
                  <a:noFill/>
                </a:ln>
                <a:solidFill>
                  <a:prstClr val="black"/>
                </a:solidFill>
                <a:effectLst/>
                <a:uLnTx/>
                <a:uFillTx/>
              </a:rPr>
              <a:t>City Development Plan 2022 - 2028</a:t>
            </a:r>
          </a:p>
        </p:txBody>
      </p:sp>
    </p:spTree>
    <p:extLst>
      <p:ext uri="{BB962C8B-B14F-4D97-AF65-F5344CB8AC3E}">
        <p14:creationId xmlns:p14="http://schemas.microsoft.com/office/powerpoint/2010/main" val="4218488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68391C-0666-49E9-9957-EE395AA7DFF7}"/>
              </a:ext>
            </a:extLst>
          </p:cNvPr>
          <p:cNvSpPr txBox="1"/>
          <p:nvPr/>
        </p:nvSpPr>
        <p:spPr>
          <a:xfrm>
            <a:off x="603316" y="2347274"/>
            <a:ext cx="10228081" cy="4062651"/>
          </a:xfrm>
          <a:prstGeom prst="rect">
            <a:avLst/>
          </a:prstGeom>
          <a:noFill/>
        </p:spPr>
        <p:txBody>
          <a:bodyPr wrap="square" rtlCol="0">
            <a:spAutoFit/>
          </a:bodyPr>
          <a:lstStyle/>
          <a:p>
            <a:pPr marL="285750" indent="-285750">
              <a:buFont typeface="Arial" panose="020B0604020202020204" pitchFamily="34" charset="0"/>
              <a:buChar char="•"/>
            </a:pPr>
            <a:r>
              <a:rPr lang="en-IE" sz="2400" dirty="0"/>
              <a:t>Relationships built during the pandemic will be maintained and developed</a:t>
            </a:r>
          </a:p>
          <a:p>
            <a:pPr marL="285750" indent="-285750">
              <a:buFont typeface="Arial" panose="020B0604020202020204" pitchFamily="34" charset="0"/>
              <a:buChar char="•"/>
            </a:pPr>
            <a:r>
              <a:rPr lang="en-IE" sz="2400" dirty="0"/>
              <a:t>Internal cross directorate working groups</a:t>
            </a:r>
          </a:p>
          <a:p>
            <a:pPr marL="285750" indent="-285750">
              <a:buFont typeface="Arial" panose="020B0604020202020204" pitchFamily="34" charset="0"/>
              <a:buChar char="•"/>
            </a:pPr>
            <a:r>
              <a:rPr lang="en-IE" sz="2400" dirty="0"/>
              <a:t>Community Response Forum Network</a:t>
            </a:r>
          </a:p>
          <a:p>
            <a:pPr marL="285750" indent="-285750">
              <a:buFont typeface="Arial" panose="020B0604020202020204" pitchFamily="34" charset="0"/>
              <a:buChar char="•"/>
            </a:pPr>
            <a:r>
              <a:rPr lang="en-IE" sz="2400" dirty="0"/>
              <a:t>Playmaking and Placemaking fundamental in our approach to development</a:t>
            </a:r>
          </a:p>
          <a:p>
            <a:pPr marL="285750" indent="-285750">
              <a:buFont typeface="Arial" panose="020B0604020202020204" pitchFamily="34" charset="0"/>
              <a:buChar char="•"/>
            </a:pPr>
            <a:r>
              <a:rPr lang="en-IE" sz="2400" dirty="0"/>
              <a:t>Digital Transformation &amp; Blended approach</a:t>
            </a:r>
          </a:p>
          <a:p>
            <a:pPr marL="285750" indent="-285750">
              <a:buFont typeface="Arial" panose="020B0604020202020204" pitchFamily="34" charset="0"/>
              <a:buChar char="•"/>
            </a:pPr>
            <a:r>
              <a:rPr lang="en-IE" sz="2400" dirty="0"/>
              <a:t>Sports on the Green</a:t>
            </a:r>
          </a:p>
          <a:p>
            <a:pPr marL="285750" indent="-285750">
              <a:buFont typeface="Arial" panose="020B0604020202020204" pitchFamily="34" charset="0"/>
              <a:buChar char="•"/>
            </a:pPr>
            <a:r>
              <a:rPr lang="en-IE" sz="2400" dirty="0"/>
              <a:t>Street Art Toolkit</a:t>
            </a:r>
          </a:p>
          <a:p>
            <a:pPr marL="285750" indent="-285750">
              <a:buFont typeface="Arial" panose="020B0604020202020204" pitchFamily="34" charset="0"/>
              <a:buChar char="•"/>
            </a:pPr>
            <a:r>
              <a:rPr lang="en-IE" sz="2400" dirty="0"/>
              <a:t>Greenways and Pedestrianisation</a:t>
            </a:r>
          </a:p>
          <a:p>
            <a:pPr marL="285750" indent="-285750">
              <a:buFont typeface="Arial" panose="020B0604020202020204" pitchFamily="34" charset="0"/>
              <a:buChar char="•"/>
            </a:pPr>
            <a:r>
              <a:rPr lang="en-IE" sz="2400" dirty="0"/>
              <a:t>Outdoor Dining</a:t>
            </a:r>
          </a:p>
          <a:p>
            <a:pPr marL="285750" indent="-285750">
              <a:buFont typeface="Arial" panose="020B0604020202020204" pitchFamily="34" charset="0"/>
              <a:buChar char="•"/>
            </a:pPr>
            <a:r>
              <a:rPr lang="en-IE" sz="2400" dirty="0"/>
              <a:t>Agility</a:t>
            </a:r>
          </a:p>
          <a:p>
            <a:endParaRPr lang="en-IE" dirty="0"/>
          </a:p>
        </p:txBody>
      </p:sp>
      <p:sp>
        <p:nvSpPr>
          <p:cNvPr id="3" name="TextBox 2">
            <a:extLst>
              <a:ext uri="{FF2B5EF4-FFF2-40B4-BE49-F238E27FC236}">
                <a16:creationId xmlns:a16="http://schemas.microsoft.com/office/drawing/2014/main" id="{72121F92-6A17-4412-8E9C-82CE15BFF335}"/>
              </a:ext>
            </a:extLst>
          </p:cNvPr>
          <p:cNvSpPr txBox="1"/>
          <p:nvPr/>
        </p:nvSpPr>
        <p:spPr>
          <a:xfrm>
            <a:off x="2083324" y="1414917"/>
            <a:ext cx="6381946" cy="769441"/>
          </a:xfrm>
          <a:prstGeom prst="rect">
            <a:avLst/>
          </a:prstGeom>
          <a:noFill/>
        </p:spPr>
        <p:txBody>
          <a:bodyPr wrap="square" rtlCol="0">
            <a:spAutoFit/>
          </a:bodyPr>
          <a:lstStyle/>
          <a:p>
            <a:pPr algn="ctr"/>
            <a:r>
              <a:rPr lang="en-IE" sz="4400" b="1" dirty="0"/>
              <a:t>Never waste a good crisis!</a:t>
            </a:r>
          </a:p>
        </p:txBody>
      </p:sp>
    </p:spTree>
    <p:extLst>
      <p:ext uri="{BB962C8B-B14F-4D97-AF65-F5344CB8AC3E}">
        <p14:creationId xmlns:p14="http://schemas.microsoft.com/office/powerpoint/2010/main" val="1962316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88294908-8B00-4F58-BBBA-20F71A40AA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8">
            <a:extLst>
              <a:ext uri="{FF2B5EF4-FFF2-40B4-BE49-F238E27FC236}">
                <a16:creationId xmlns:a16="http://schemas.microsoft.com/office/drawing/2014/main" id="{4364C879-1404-4203-8E9D-CC5DE0A621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10">
            <a:extLst>
              <a:ext uri="{FF2B5EF4-FFF2-40B4-BE49-F238E27FC236}">
                <a16:creationId xmlns:a16="http://schemas.microsoft.com/office/drawing/2014/main" id="{84617302-4B0D-4351-A6BB-6F0930D943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2">
            <a:extLst>
              <a:ext uri="{FF2B5EF4-FFF2-40B4-BE49-F238E27FC236}">
                <a16:creationId xmlns:a16="http://schemas.microsoft.com/office/drawing/2014/main" id="{DA2C7802-C2E0-4218-8F89-8DD7CCD2CD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ectangle 14">
            <a:extLst>
              <a:ext uri="{FF2B5EF4-FFF2-40B4-BE49-F238E27FC236}">
                <a16:creationId xmlns:a16="http://schemas.microsoft.com/office/drawing/2014/main" id="{A6D7111A-21E5-4EE9-8A78-10E5530F01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6">
            <a:extLst>
              <a:ext uri="{FF2B5EF4-FFF2-40B4-BE49-F238E27FC236}">
                <a16:creationId xmlns:a16="http://schemas.microsoft.com/office/drawing/2014/main" id="{A3969E80-A77B-49FC-9122-D89AFD5EE1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Rectangle 18">
            <a:extLst>
              <a:ext uri="{FF2B5EF4-FFF2-40B4-BE49-F238E27FC236}">
                <a16:creationId xmlns:a16="http://schemas.microsoft.com/office/drawing/2014/main" id="{1849CA57-76BD-4CF2-80BA-D7A46A01B7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0" name="Freeform: Shape 20">
            <a:extLst>
              <a:ext uri="{FF2B5EF4-FFF2-40B4-BE49-F238E27FC236}">
                <a16:creationId xmlns:a16="http://schemas.microsoft.com/office/drawing/2014/main" id="{35E9085E-E730-4768-83D4-6CB7E98971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7BFB015B-1C16-42F2-98DF-F79518BE7E0E}"/>
              </a:ext>
            </a:extLst>
          </p:cNvPr>
          <p:cNvSpPr txBox="1"/>
          <p:nvPr/>
        </p:nvSpPr>
        <p:spPr>
          <a:xfrm>
            <a:off x="3204642" y="2353641"/>
            <a:ext cx="5782716" cy="2150719"/>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9600" b="1" kern="1200" dirty="0">
                <a:solidFill>
                  <a:srgbClr val="FF6600"/>
                </a:solidFill>
                <a:latin typeface="+mj-lt"/>
                <a:ea typeface="+mj-ea"/>
                <a:cs typeface="+mj-cs"/>
              </a:rPr>
              <a:t>Thank You</a:t>
            </a:r>
          </a:p>
        </p:txBody>
      </p:sp>
      <p:sp>
        <p:nvSpPr>
          <p:cNvPr id="23" name="Freeform: Shape 22">
            <a:extLst>
              <a:ext uri="{FF2B5EF4-FFF2-40B4-BE49-F238E27FC236}">
                <a16:creationId xmlns:a16="http://schemas.microsoft.com/office/drawing/2014/main" id="{973272FE-A474-4CAE-8CA2-BCC8B476C3F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E07981EA-05A6-437C-88D7-B377B92B03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15E3C750-986E-4769-B1AE-49289FBEE7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66551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B50AAE-16AA-4A58-9774-F53A9F1CF300}"/>
              </a:ext>
            </a:extLst>
          </p:cNvPr>
          <p:cNvSpPr/>
          <p:nvPr/>
        </p:nvSpPr>
        <p:spPr>
          <a:xfrm>
            <a:off x="705853" y="1863623"/>
            <a:ext cx="10684042" cy="2805063"/>
          </a:xfrm>
          <a:prstGeom prst="rect">
            <a:avLst/>
          </a:prstGeom>
          <a:ln>
            <a:solidFill>
              <a:srgbClr val="00B0F0"/>
            </a:solidFill>
          </a:ln>
        </p:spPr>
        <p:txBody>
          <a:bodyPr wrap="square">
            <a:spAutoFit/>
          </a:bodyPr>
          <a:lstStyle/>
          <a:p>
            <a:pPr algn="ctr">
              <a:lnSpc>
                <a:spcPct val="150000"/>
              </a:lnSpc>
            </a:pPr>
            <a:r>
              <a:rPr lang="en-US" sz="2400" b="1" dirty="0">
                <a:solidFill>
                  <a:srgbClr val="0EAEDC"/>
                </a:solidFill>
                <a:latin typeface="Verdana"/>
                <a:cs typeface="Segoe UI"/>
              </a:rPr>
              <a:t>Cork City – Strategic Vision </a:t>
            </a:r>
          </a:p>
          <a:p>
            <a:pPr>
              <a:lnSpc>
                <a:spcPct val="150000"/>
              </a:lnSpc>
            </a:pPr>
            <a:endParaRPr lang="en-US" sz="2400" b="1" dirty="0">
              <a:solidFill>
                <a:srgbClr val="0EAEDC"/>
              </a:solidFill>
              <a:latin typeface="Verdana"/>
              <a:cs typeface="Segoe UI"/>
            </a:endParaRPr>
          </a:p>
          <a:p>
            <a:pPr>
              <a:lnSpc>
                <a:spcPct val="150000"/>
              </a:lnSpc>
            </a:pPr>
            <a:r>
              <a:rPr lang="en-IE" sz="2400" b="1" dirty="0">
                <a:solidFill>
                  <a:srgbClr val="00B0F0"/>
                </a:solidFill>
              </a:rPr>
              <a:t>With a population of over 210,000 and ambitious growth targets over the next 20 years, Cork City is an emerging international centre of scale and a national driver of economic and population growth while also acting as a counter balance to Dublin.</a:t>
            </a:r>
          </a:p>
        </p:txBody>
      </p:sp>
    </p:spTree>
    <p:extLst>
      <p:ext uri="{BB962C8B-B14F-4D97-AF65-F5344CB8AC3E}">
        <p14:creationId xmlns:p14="http://schemas.microsoft.com/office/powerpoint/2010/main" val="3825618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14">
            <a:extLst>
              <a:ext uri="{FF2B5EF4-FFF2-40B4-BE49-F238E27FC236}">
                <a16:creationId xmlns:a16="http://schemas.microsoft.com/office/drawing/2014/main" id="{8EF01375-10D4-469E-BB62-39ED6166DF2D}"/>
              </a:ext>
            </a:extLst>
          </p:cNvPr>
          <p:cNvSpPr/>
          <p:nvPr/>
        </p:nvSpPr>
        <p:spPr>
          <a:xfrm>
            <a:off x="2895602" y="1346199"/>
            <a:ext cx="4763512" cy="4064001"/>
          </a:xfrm>
          <a:prstGeom prst="rect">
            <a:avLst/>
          </a:prstGeom>
          <a:blipFill>
            <a:blip r:embed="rId4"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 name="object 11">
            <a:extLst>
              <a:ext uri="{FF2B5EF4-FFF2-40B4-BE49-F238E27FC236}">
                <a16:creationId xmlns:a16="http://schemas.microsoft.com/office/drawing/2014/main" id="{04204AD2-6F20-4154-ABBE-560F10847AF8}"/>
              </a:ext>
            </a:extLst>
          </p:cNvPr>
          <p:cNvSpPr/>
          <p:nvPr/>
        </p:nvSpPr>
        <p:spPr>
          <a:xfrm>
            <a:off x="0" y="1346200"/>
            <a:ext cx="2895602" cy="4064001"/>
          </a:xfrm>
          <a:prstGeom prst="rect">
            <a:avLst/>
          </a:prstGeom>
          <a:blipFill>
            <a:blip r:embed="rId5"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 name="object 10">
            <a:extLst>
              <a:ext uri="{FF2B5EF4-FFF2-40B4-BE49-F238E27FC236}">
                <a16:creationId xmlns:a16="http://schemas.microsoft.com/office/drawing/2014/main" id="{27E8A5B3-6303-46C9-AD6F-A1591D8EC7A9}"/>
              </a:ext>
            </a:extLst>
          </p:cNvPr>
          <p:cNvSpPr/>
          <p:nvPr/>
        </p:nvSpPr>
        <p:spPr>
          <a:xfrm>
            <a:off x="7659114" y="1346199"/>
            <a:ext cx="4276339" cy="2374902"/>
          </a:xfrm>
          <a:prstGeom prst="rect">
            <a:avLst/>
          </a:prstGeom>
          <a:blipFill>
            <a:blip r:embed="rId6"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 name="object 12">
            <a:extLst>
              <a:ext uri="{FF2B5EF4-FFF2-40B4-BE49-F238E27FC236}">
                <a16:creationId xmlns:a16="http://schemas.microsoft.com/office/drawing/2014/main" id="{84406D4D-5CD2-42D6-98C6-65E957F5FD69}"/>
              </a:ext>
            </a:extLst>
          </p:cNvPr>
          <p:cNvSpPr/>
          <p:nvPr/>
        </p:nvSpPr>
        <p:spPr>
          <a:xfrm>
            <a:off x="7659115" y="3721100"/>
            <a:ext cx="4276338" cy="1689100"/>
          </a:xfrm>
          <a:prstGeom prst="rect">
            <a:avLst/>
          </a:prstGeom>
          <a:blipFill>
            <a:blip r:embed="rId7" cstate="print"/>
            <a:stretch>
              <a:fillRect/>
            </a:stretch>
          </a:blipFill>
        </p:spPr>
        <p:txBody>
          <a:bodyPr wrap="square" lIns="0" tIns="0" rIns="0" bIns="0" rtlCol="0"/>
          <a:lstStyle/>
          <a:p>
            <a:endParaRPr/>
          </a:p>
        </p:txBody>
      </p:sp>
      <p:sp>
        <p:nvSpPr>
          <p:cNvPr id="2" name="TextBox 1">
            <a:extLst>
              <a:ext uri="{FF2B5EF4-FFF2-40B4-BE49-F238E27FC236}">
                <a16:creationId xmlns:a16="http://schemas.microsoft.com/office/drawing/2014/main" id="{CB6974AF-2906-4317-A4CF-2B435200C4E2}"/>
              </a:ext>
            </a:extLst>
          </p:cNvPr>
          <p:cNvSpPr txBox="1"/>
          <p:nvPr/>
        </p:nvSpPr>
        <p:spPr>
          <a:xfrm>
            <a:off x="1816100" y="5613400"/>
            <a:ext cx="8051800" cy="523220"/>
          </a:xfrm>
          <a:prstGeom prst="rect">
            <a:avLst/>
          </a:prstGeom>
          <a:noFill/>
        </p:spPr>
        <p:txBody>
          <a:bodyPr wrap="square" rtlCol="0">
            <a:spAutoFit/>
          </a:bodyPr>
          <a:lstStyle/>
          <a:p>
            <a:pPr algn="ctr"/>
            <a:r>
              <a:rPr lang="en-IE" sz="2800" b="1" dirty="0">
                <a:solidFill>
                  <a:srgbClr val="00B0F0"/>
                </a:solidFill>
              </a:rPr>
              <a:t>WE MADE IT WORK!</a:t>
            </a:r>
          </a:p>
        </p:txBody>
      </p:sp>
    </p:spTree>
    <p:extLst>
      <p:ext uri="{BB962C8B-B14F-4D97-AF65-F5344CB8AC3E}">
        <p14:creationId xmlns:p14="http://schemas.microsoft.com/office/powerpoint/2010/main" val="1544563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181FC64-B306-4821-98E2-780662EFC4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eiryo"/>
            </a:endParaRPr>
          </a:p>
        </p:txBody>
      </p:sp>
      <p:pic>
        <p:nvPicPr>
          <p:cNvPr id="3" name="Picture 2">
            <a:extLst>
              <a:ext uri="{FF2B5EF4-FFF2-40B4-BE49-F238E27FC236}">
                <a16:creationId xmlns:a16="http://schemas.microsoft.com/office/drawing/2014/main" id="{DB6712DE-629F-43AF-9A8F-427E15B82B91}"/>
              </a:ext>
            </a:extLst>
          </p:cNvPr>
          <p:cNvPicPr>
            <a:picLocks noChangeAspect="1"/>
          </p:cNvPicPr>
          <p:nvPr/>
        </p:nvPicPr>
        <p:blipFill rotWithShape="1">
          <a:blip r:embed="rId3"/>
          <a:srcRect t="6045" r="-1" b="-1"/>
          <a:stretch/>
        </p:blipFill>
        <p:spPr>
          <a:xfrm>
            <a:off x="20" y="4613843"/>
            <a:ext cx="3604040" cy="2251810"/>
          </a:xfrm>
          <a:custGeom>
            <a:avLst/>
            <a:gdLst/>
            <a:ahLst/>
            <a:cxnLst/>
            <a:rect l="l" t="t" r="r" b="b"/>
            <a:pathLst>
              <a:path w="3604060" h="6858000">
                <a:moveTo>
                  <a:pt x="0" y="0"/>
                </a:moveTo>
                <a:lnTo>
                  <a:pt x="3604060" y="0"/>
                </a:lnTo>
                <a:lnTo>
                  <a:pt x="3604060" y="6858000"/>
                </a:lnTo>
                <a:lnTo>
                  <a:pt x="0" y="6858000"/>
                </a:lnTo>
                <a:close/>
              </a:path>
            </a:pathLst>
          </a:custGeom>
        </p:spPr>
      </p:pic>
      <p:pic>
        <p:nvPicPr>
          <p:cNvPr id="4" name="Picture 3">
            <a:extLst>
              <a:ext uri="{FF2B5EF4-FFF2-40B4-BE49-F238E27FC236}">
                <a16:creationId xmlns:a16="http://schemas.microsoft.com/office/drawing/2014/main" id="{ECECD922-A9C6-4965-81E5-4B829BDC56EB}"/>
              </a:ext>
            </a:extLst>
          </p:cNvPr>
          <p:cNvPicPr>
            <a:picLocks noChangeAspect="1"/>
          </p:cNvPicPr>
          <p:nvPr/>
        </p:nvPicPr>
        <p:blipFill rotWithShape="1">
          <a:blip r:embed="rId4"/>
          <a:srcRect l="15354" r="24852" b="-2"/>
          <a:stretch/>
        </p:blipFill>
        <p:spPr>
          <a:xfrm>
            <a:off x="3649780" y="-1"/>
            <a:ext cx="6143205" cy="6858000"/>
          </a:xfrm>
          <a:custGeom>
            <a:avLst/>
            <a:gdLst/>
            <a:ahLst/>
            <a:cxnLst/>
            <a:rect l="l" t="t" r="r" b="b"/>
            <a:pathLst>
              <a:path w="6105573" h="6858000">
                <a:moveTo>
                  <a:pt x="0" y="0"/>
                </a:moveTo>
                <a:lnTo>
                  <a:pt x="5225842" y="0"/>
                </a:lnTo>
                <a:lnTo>
                  <a:pt x="5203718" y="14997"/>
                </a:lnTo>
                <a:cubicBezTo>
                  <a:pt x="4176555" y="754641"/>
                  <a:pt x="3602819" y="2093192"/>
                  <a:pt x="3602819" y="3621656"/>
                </a:cubicBezTo>
                <a:cubicBezTo>
                  <a:pt x="3602819" y="4969131"/>
                  <a:pt x="4531544" y="5602839"/>
                  <a:pt x="5477169" y="6374814"/>
                </a:cubicBezTo>
                <a:cubicBezTo>
                  <a:pt x="5649372" y="6515397"/>
                  <a:pt x="5819999" y="6653108"/>
                  <a:pt x="5993817" y="6780599"/>
                </a:cubicBezTo>
                <a:lnTo>
                  <a:pt x="6105573" y="6858000"/>
                </a:lnTo>
                <a:lnTo>
                  <a:pt x="0" y="6858000"/>
                </a:lnTo>
                <a:close/>
              </a:path>
            </a:pathLst>
          </a:custGeom>
        </p:spPr>
      </p:pic>
      <p:sp>
        <p:nvSpPr>
          <p:cNvPr id="13" name="Freeform: Shape 12">
            <a:extLst>
              <a:ext uri="{FF2B5EF4-FFF2-40B4-BE49-F238E27FC236}">
                <a16:creationId xmlns:a16="http://schemas.microsoft.com/office/drawing/2014/main" id="{5871FC61-DD4E-47D4-81FD-8A7E7D12B3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5" name="Freeform: Shape 14">
            <a:extLst>
              <a:ext uri="{FF2B5EF4-FFF2-40B4-BE49-F238E27FC236}">
                <a16:creationId xmlns:a16="http://schemas.microsoft.com/office/drawing/2014/main" id="{14AD4771-F05A-449C-B34D-2AA5A7303B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824" y="0"/>
            <a:ext cx="5046176" cy="6858000"/>
          </a:xfrm>
          <a:custGeom>
            <a:avLst/>
            <a:gdLst>
              <a:gd name="connsiteX0" fmla="*/ 1655021 w 5046176"/>
              <a:gd name="connsiteY0" fmla="*/ 0 h 6858000"/>
              <a:gd name="connsiteX1" fmla="*/ 2769807 w 5046176"/>
              <a:gd name="connsiteY1" fmla="*/ 0 h 6858000"/>
              <a:gd name="connsiteX2" fmla="*/ 3296760 w 5046176"/>
              <a:gd name="connsiteY2" fmla="*/ 0 h 6858000"/>
              <a:gd name="connsiteX3" fmla="*/ 3565354 w 5046176"/>
              <a:gd name="connsiteY3" fmla="*/ 0 h 6858000"/>
              <a:gd name="connsiteX4" fmla="*/ 4634078 w 5046176"/>
              <a:gd name="connsiteY4" fmla="*/ 0 h 6858000"/>
              <a:gd name="connsiteX5" fmla="*/ 4803660 w 5046176"/>
              <a:gd name="connsiteY5" fmla="*/ 0 h 6858000"/>
              <a:gd name="connsiteX6" fmla="*/ 4998409 w 5046176"/>
              <a:gd name="connsiteY6" fmla="*/ 0 h 6858000"/>
              <a:gd name="connsiteX7" fmla="*/ 5046176 w 5046176"/>
              <a:gd name="connsiteY7" fmla="*/ 0 h 6858000"/>
              <a:gd name="connsiteX8" fmla="*/ 5046176 w 5046176"/>
              <a:gd name="connsiteY8" fmla="*/ 6858000 h 6858000"/>
              <a:gd name="connsiteX9" fmla="*/ 4998409 w 5046176"/>
              <a:gd name="connsiteY9" fmla="*/ 6858000 h 6858000"/>
              <a:gd name="connsiteX10" fmla="*/ 4803660 w 5046176"/>
              <a:gd name="connsiteY10" fmla="*/ 6858000 h 6858000"/>
              <a:gd name="connsiteX11" fmla="*/ 4634078 w 5046176"/>
              <a:gd name="connsiteY11" fmla="*/ 6858000 h 6858000"/>
              <a:gd name="connsiteX12" fmla="*/ 3565354 w 5046176"/>
              <a:gd name="connsiteY12" fmla="*/ 6858000 h 6858000"/>
              <a:gd name="connsiteX13" fmla="*/ 3296760 w 5046176"/>
              <a:gd name="connsiteY13" fmla="*/ 6858000 h 6858000"/>
              <a:gd name="connsiteX14" fmla="*/ 2769807 w 5046176"/>
              <a:gd name="connsiteY14" fmla="*/ 6858000 h 6858000"/>
              <a:gd name="connsiteX15" fmla="*/ 2552096 w 5046176"/>
              <a:gd name="connsiteY15" fmla="*/ 6858000 h 6858000"/>
              <a:gd name="connsiteX16" fmla="*/ 2438136 w 5046176"/>
              <a:gd name="connsiteY16" fmla="*/ 6780599 h 6858000"/>
              <a:gd name="connsiteX17" fmla="*/ 1911303 w 5046176"/>
              <a:gd name="connsiteY17" fmla="*/ 6374814 h 6858000"/>
              <a:gd name="connsiteX18" fmla="*/ 0 w 5046176"/>
              <a:gd name="connsiteY18" fmla="*/ 3621656 h 6858000"/>
              <a:gd name="connsiteX19" fmla="*/ 1632461 w 5046176"/>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6176" h="6858000">
                <a:moveTo>
                  <a:pt x="1655021" y="0"/>
                </a:moveTo>
                <a:lnTo>
                  <a:pt x="2769807" y="0"/>
                </a:lnTo>
                <a:lnTo>
                  <a:pt x="3296760" y="0"/>
                </a:lnTo>
                <a:lnTo>
                  <a:pt x="3565354" y="0"/>
                </a:lnTo>
                <a:lnTo>
                  <a:pt x="4634078" y="0"/>
                </a:lnTo>
                <a:lnTo>
                  <a:pt x="4803660" y="0"/>
                </a:lnTo>
                <a:lnTo>
                  <a:pt x="4998409" y="0"/>
                </a:lnTo>
                <a:lnTo>
                  <a:pt x="5046176" y="0"/>
                </a:lnTo>
                <a:lnTo>
                  <a:pt x="5046176" y="6858000"/>
                </a:lnTo>
                <a:lnTo>
                  <a:pt x="4998409" y="6858000"/>
                </a:lnTo>
                <a:lnTo>
                  <a:pt x="4803660" y="6858000"/>
                </a:lnTo>
                <a:lnTo>
                  <a:pt x="4634078" y="6858000"/>
                </a:lnTo>
                <a:lnTo>
                  <a:pt x="3565354" y="6858000"/>
                </a:lnTo>
                <a:lnTo>
                  <a:pt x="3296760" y="6858000"/>
                </a:lnTo>
                <a:lnTo>
                  <a:pt x="2769807" y="6858000"/>
                </a:lnTo>
                <a:lnTo>
                  <a:pt x="2552096" y="6858000"/>
                </a:lnTo>
                <a:lnTo>
                  <a:pt x="2438136" y="6780599"/>
                </a:lnTo>
                <a:cubicBezTo>
                  <a:pt x="2260892" y="6653108"/>
                  <a:pt x="2086901" y="6515397"/>
                  <a:pt x="1911303" y="6374814"/>
                </a:cubicBezTo>
                <a:cubicBezTo>
                  <a:pt x="947035" y="5602839"/>
                  <a:pt x="0" y="4969131"/>
                  <a:pt x="0" y="3621656"/>
                </a:cubicBezTo>
                <a:cubicBezTo>
                  <a:pt x="0" y="2093192"/>
                  <a:pt x="585047" y="754641"/>
                  <a:pt x="1632461"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7" name="Freeform: Shape 16">
            <a:extLst>
              <a:ext uri="{FF2B5EF4-FFF2-40B4-BE49-F238E27FC236}">
                <a16:creationId xmlns:a16="http://schemas.microsoft.com/office/drawing/2014/main" id="{829A1E2C-5AC8-40FC-99E9-832069D397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7873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 name="Picture 2">
            <a:extLst>
              <a:ext uri="{FF2B5EF4-FFF2-40B4-BE49-F238E27FC236}">
                <a16:creationId xmlns:a16="http://schemas.microsoft.com/office/drawing/2014/main" id="{FDF04ACC-DFAC-4E7E-B097-7EC7075B78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74" r="-1" b="2930"/>
          <a:stretch/>
        </p:blipFill>
        <p:spPr bwMode="auto">
          <a:xfrm>
            <a:off x="20" y="-1"/>
            <a:ext cx="3604040" cy="22518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9B40A44-945E-47FB-9CB3-64CEEC4C8C66}"/>
              </a:ext>
            </a:extLst>
          </p:cNvPr>
          <p:cNvPicPr>
            <a:picLocks noChangeAspect="1"/>
          </p:cNvPicPr>
          <p:nvPr/>
        </p:nvPicPr>
        <p:blipFill rotWithShape="1">
          <a:blip r:embed="rId6"/>
          <a:srcRect l="10751" r="5" b="5"/>
          <a:stretch/>
        </p:blipFill>
        <p:spPr>
          <a:xfrm>
            <a:off x="20" y="2294348"/>
            <a:ext cx="3604040" cy="2271489"/>
          </a:xfrm>
          <a:prstGeom prst="rect">
            <a:avLst/>
          </a:prstGeom>
        </p:spPr>
      </p:pic>
      <p:sp>
        <p:nvSpPr>
          <p:cNvPr id="6" name="TextBox 5">
            <a:extLst>
              <a:ext uri="{FF2B5EF4-FFF2-40B4-BE49-F238E27FC236}">
                <a16:creationId xmlns:a16="http://schemas.microsoft.com/office/drawing/2014/main" id="{D57D2A40-8503-496B-90B9-268F50BD0C9E}"/>
              </a:ext>
            </a:extLst>
          </p:cNvPr>
          <p:cNvSpPr txBox="1"/>
          <p:nvPr/>
        </p:nvSpPr>
        <p:spPr>
          <a:xfrm>
            <a:off x="7305600" y="1910685"/>
            <a:ext cx="5046175" cy="3036628"/>
          </a:xfrm>
          <a:prstGeom prst="rect">
            <a:avLst/>
          </a:prstGeom>
        </p:spPr>
        <p:txBody>
          <a:bodyPr vert="horz" lIns="91440" tIns="45720" rIns="91440" bIns="45720" rtlCol="0">
            <a:normAutofit/>
          </a:bodyPr>
          <a:lstStyle/>
          <a:p>
            <a:pPr marL="342900" indent="-342900">
              <a:lnSpc>
                <a:spcPct val="90000"/>
              </a:lnSpc>
              <a:spcAft>
                <a:spcPts val="600"/>
              </a:spcAft>
              <a:buFont typeface="Arial" panose="020B0604020202020204" pitchFamily="34" charset="0"/>
              <a:buChar char="•"/>
            </a:pPr>
            <a:r>
              <a:rPr lang="en-US" sz="2400" b="1" dirty="0">
                <a:solidFill>
                  <a:schemeClr val="accent1">
                    <a:lumMod val="75000"/>
                  </a:schemeClr>
                </a:solidFill>
              </a:rPr>
              <a:t>Play Packs for young and old based on URBACT Playful Paradigm Project</a:t>
            </a:r>
          </a:p>
          <a:p>
            <a:pPr marL="342900" indent="-342900">
              <a:spcAft>
                <a:spcPts val="600"/>
              </a:spcAft>
              <a:buFont typeface="Arial" panose="020B0604020202020204" pitchFamily="34" charset="0"/>
              <a:buChar char="•"/>
            </a:pPr>
            <a:r>
              <a:rPr lang="en-US" sz="2400" b="1" dirty="0">
                <a:solidFill>
                  <a:schemeClr val="accent1">
                    <a:lumMod val="75000"/>
                  </a:schemeClr>
                </a:solidFill>
              </a:rPr>
              <a:t>Animation of Streets for people to view from their own homes</a:t>
            </a:r>
          </a:p>
          <a:p>
            <a:pPr marL="342900" indent="-342900">
              <a:lnSpc>
                <a:spcPct val="150000"/>
              </a:lnSpc>
              <a:spcAft>
                <a:spcPts val="600"/>
              </a:spcAft>
              <a:buFont typeface="Arial" panose="020B0604020202020204" pitchFamily="34" charset="0"/>
              <a:buChar char="•"/>
            </a:pPr>
            <a:r>
              <a:rPr lang="en-US" sz="2400" b="1" dirty="0">
                <a:solidFill>
                  <a:schemeClr val="accent1">
                    <a:lumMod val="75000"/>
                  </a:schemeClr>
                </a:solidFill>
              </a:rPr>
              <a:t>Sports on the Green</a:t>
            </a:r>
          </a:p>
        </p:txBody>
      </p:sp>
      <p:sp>
        <p:nvSpPr>
          <p:cNvPr id="7" name="TextBox 6">
            <a:extLst>
              <a:ext uri="{FF2B5EF4-FFF2-40B4-BE49-F238E27FC236}">
                <a16:creationId xmlns:a16="http://schemas.microsoft.com/office/drawing/2014/main" id="{BBEC7AB0-E010-455E-A501-B6A465AAB2A4}"/>
              </a:ext>
            </a:extLst>
          </p:cNvPr>
          <p:cNvSpPr txBox="1"/>
          <p:nvPr/>
        </p:nvSpPr>
        <p:spPr>
          <a:xfrm>
            <a:off x="8721567" y="203351"/>
            <a:ext cx="3470433" cy="461665"/>
          </a:xfrm>
          <a:prstGeom prst="rect">
            <a:avLst/>
          </a:prstGeom>
          <a:noFill/>
        </p:spPr>
        <p:txBody>
          <a:bodyPr wrap="square" rtlCol="0">
            <a:spAutoFit/>
          </a:bodyPr>
          <a:lstStyle/>
          <a:p>
            <a:r>
              <a:rPr lang="en-IE" sz="2400" b="1" dirty="0">
                <a:solidFill>
                  <a:schemeClr val="accent1">
                    <a:lumMod val="75000"/>
                  </a:schemeClr>
                </a:solidFill>
              </a:rPr>
              <a:t>New Ways of Working</a:t>
            </a:r>
          </a:p>
        </p:txBody>
      </p:sp>
    </p:spTree>
    <p:extLst>
      <p:ext uri="{BB962C8B-B14F-4D97-AF65-F5344CB8AC3E}">
        <p14:creationId xmlns:p14="http://schemas.microsoft.com/office/powerpoint/2010/main" val="2673280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30">
            <a:extLst>
              <a:ext uri="{FF2B5EF4-FFF2-40B4-BE49-F238E27FC236}">
                <a16:creationId xmlns:a16="http://schemas.microsoft.com/office/drawing/2014/main" id="{928F64C6-FE22-4FC1-A763-DFCC514811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627BA17-293D-4F01-90FF-EB4D57F45E19}"/>
              </a:ext>
            </a:extLst>
          </p:cNvPr>
          <p:cNvSpPr txBox="1"/>
          <p:nvPr/>
        </p:nvSpPr>
        <p:spPr>
          <a:xfrm>
            <a:off x="4603468" y="4741948"/>
            <a:ext cx="6829520" cy="86203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kern="1200" dirty="0">
                <a:solidFill>
                  <a:srgbClr val="FFFFFF"/>
                </a:solidFill>
                <a:latin typeface="+mj-lt"/>
                <a:ea typeface="+mj-ea"/>
                <a:cs typeface="+mj-cs"/>
              </a:rPr>
              <a:t>Culture Night</a:t>
            </a:r>
          </a:p>
        </p:txBody>
      </p:sp>
      <p:pic>
        <p:nvPicPr>
          <p:cNvPr id="5" name="Picture 4" descr="A picture containing tree, outdoor&#10;&#10;Description automatically generated">
            <a:extLst>
              <a:ext uri="{FF2B5EF4-FFF2-40B4-BE49-F238E27FC236}">
                <a16:creationId xmlns:a16="http://schemas.microsoft.com/office/drawing/2014/main" id="{8EE337B3-88CC-47D0-95E8-0F8640076C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649" y="321734"/>
            <a:ext cx="3069543" cy="2010551"/>
          </a:xfrm>
          <a:prstGeom prst="rect">
            <a:avLst/>
          </a:prstGeom>
        </p:spPr>
      </p:pic>
      <p:pic>
        <p:nvPicPr>
          <p:cNvPr id="3" name="Picture 2" descr="A picture containing person, outdoor, cellphone, sport&#10;&#10;Description automatically generated">
            <a:extLst>
              <a:ext uri="{FF2B5EF4-FFF2-40B4-BE49-F238E27FC236}">
                <a16:creationId xmlns:a16="http://schemas.microsoft.com/office/drawing/2014/main" id="{E91594C9-B57C-4631-8570-D787D7DE0C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39700" y="2422097"/>
            <a:ext cx="2950628" cy="2013804"/>
          </a:xfrm>
          <a:prstGeom prst="rect">
            <a:avLst/>
          </a:prstGeom>
        </p:spPr>
      </p:pic>
      <p:pic>
        <p:nvPicPr>
          <p:cNvPr id="11" name="Picture 10" descr="A person standing in front of a sign&#10;&#10;Description automatically generated with low confidence">
            <a:extLst>
              <a:ext uri="{FF2B5EF4-FFF2-40B4-BE49-F238E27FC236}">
                <a16:creationId xmlns:a16="http://schemas.microsoft.com/office/drawing/2014/main" id="{5C59D296-B042-4874-9320-400916004E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8393" y="321732"/>
            <a:ext cx="2281784" cy="4111323"/>
          </a:xfrm>
          <a:prstGeom prst="rect">
            <a:avLst/>
          </a:prstGeom>
        </p:spPr>
      </p:pic>
      <p:pic>
        <p:nvPicPr>
          <p:cNvPr id="9" name="Picture 8" descr="A group of girls dancing&#10;&#10;Description automatically generated with low confidence">
            <a:extLst>
              <a:ext uri="{FF2B5EF4-FFF2-40B4-BE49-F238E27FC236}">
                <a16:creationId xmlns:a16="http://schemas.microsoft.com/office/drawing/2014/main" id="{6449C9FB-4DC5-40EF-A831-EFCA406683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6176" y="1024362"/>
            <a:ext cx="3797984" cy="2706063"/>
          </a:xfrm>
          <a:prstGeom prst="rect">
            <a:avLst/>
          </a:prstGeom>
        </p:spPr>
      </p:pic>
      <p:cxnSp>
        <p:nvCxnSpPr>
          <p:cNvPr id="29" name="Straight Connector 32">
            <a:extLst>
              <a:ext uri="{FF2B5EF4-FFF2-40B4-BE49-F238E27FC236}">
                <a16:creationId xmlns:a16="http://schemas.microsoft.com/office/drawing/2014/main" id="{5C34627B-48E6-4F4D-B843-97717A86B49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ree, outdoor, grass, person&#10;&#10;Description automatically generated">
            <a:extLst>
              <a:ext uri="{FF2B5EF4-FFF2-40B4-BE49-F238E27FC236}">
                <a16:creationId xmlns:a16="http://schemas.microsoft.com/office/drawing/2014/main" id="{60ABEA9C-9960-4032-8A40-9CDF3692C2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983" y="4525715"/>
            <a:ext cx="3012061" cy="2010551"/>
          </a:xfrm>
          <a:prstGeom prst="rect">
            <a:avLst/>
          </a:prstGeom>
        </p:spPr>
      </p:pic>
      <p:sp>
        <p:nvSpPr>
          <p:cNvPr id="4" name="TextBox 3">
            <a:extLst>
              <a:ext uri="{FF2B5EF4-FFF2-40B4-BE49-F238E27FC236}">
                <a16:creationId xmlns:a16="http://schemas.microsoft.com/office/drawing/2014/main" id="{382AF8A3-EEB2-4993-AEB9-5DC4E3834D90}"/>
              </a:ext>
            </a:extLst>
          </p:cNvPr>
          <p:cNvSpPr txBox="1"/>
          <p:nvPr/>
        </p:nvSpPr>
        <p:spPr>
          <a:xfrm>
            <a:off x="5225554" y="5748899"/>
            <a:ext cx="5610687" cy="707886"/>
          </a:xfrm>
          <a:prstGeom prst="rect">
            <a:avLst/>
          </a:prstGeom>
          <a:noFill/>
        </p:spPr>
        <p:txBody>
          <a:bodyPr wrap="square" rtlCol="0">
            <a:spAutoFit/>
          </a:bodyPr>
          <a:lstStyle/>
          <a:p>
            <a:pPr algn="ctr"/>
            <a:r>
              <a:rPr lang="en-IE" sz="4000" b="1" dirty="0">
                <a:solidFill>
                  <a:schemeClr val="bg2"/>
                </a:solidFill>
                <a:latin typeface="+mj-lt"/>
              </a:rPr>
              <a:t>A City Of Festivals</a:t>
            </a:r>
          </a:p>
        </p:txBody>
      </p:sp>
    </p:spTree>
    <p:extLst>
      <p:ext uri="{BB962C8B-B14F-4D97-AF65-F5344CB8AC3E}">
        <p14:creationId xmlns:p14="http://schemas.microsoft.com/office/powerpoint/2010/main" val="374372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8ABFE404-8D65-4573-A3EF-6DF477936B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 name="Google Shape;194;p6">
            <a:extLst>
              <a:ext uri="{FF2B5EF4-FFF2-40B4-BE49-F238E27FC236}">
                <a16:creationId xmlns:a16="http://schemas.microsoft.com/office/drawing/2014/main" id="{F0522CA7-0023-403D-9C6A-20C3E3DC6C9B}"/>
              </a:ext>
            </a:extLst>
          </p:cNvPr>
          <p:cNvPicPr preferRelativeResize="0"/>
          <p:nvPr/>
        </p:nvPicPr>
        <p:blipFill rotWithShape="1">
          <a:blip r:embed="rId3"/>
          <a:srcRect t="12794" r="-2" b="-2"/>
          <a:stretch/>
        </p:blipFill>
        <p:spPr>
          <a:xfrm>
            <a:off x="134472" y="370320"/>
            <a:ext cx="4338913" cy="5878080"/>
          </a:xfrm>
          <a:prstGeom prst="rect">
            <a:avLst/>
          </a:prstGeom>
          <a:noFill/>
        </p:spPr>
      </p:pic>
      <p:pic>
        <p:nvPicPr>
          <p:cNvPr id="8" name="Picture 7" descr="A picture containing text, graffiti, colorful&#10;&#10;Description automatically generated">
            <a:extLst>
              <a:ext uri="{FF2B5EF4-FFF2-40B4-BE49-F238E27FC236}">
                <a16:creationId xmlns:a16="http://schemas.microsoft.com/office/drawing/2014/main" id="{F56AC8D6-8D5D-4BAA-984B-428DE4D5B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737" r="-2" b="-2"/>
          <a:stretch/>
        </p:blipFill>
        <p:spPr>
          <a:xfrm>
            <a:off x="4719344" y="325497"/>
            <a:ext cx="6798905" cy="4676809"/>
          </a:xfrm>
          <a:prstGeom prst="rect">
            <a:avLst/>
          </a:prstGeom>
        </p:spPr>
      </p:pic>
      <p:cxnSp>
        <p:nvCxnSpPr>
          <p:cNvPr id="62" name="Straight Connector 61">
            <a:extLst>
              <a:ext uri="{FF2B5EF4-FFF2-40B4-BE49-F238E27FC236}">
                <a16:creationId xmlns:a16="http://schemas.microsoft.com/office/drawing/2014/main" id="{AF5191F1-A1C8-4AEE-8007-DF304E42B15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8C7227D-9154-4F02-8C3F-843DB1D2D4D5}"/>
              </a:ext>
            </a:extLst>
          </p:cNvPr>
          <p:cNvSpPr txBox="1"/>
          <p:nvPr/>
        </p:nvSpPr>
        <p:spPr>
          <a:xfrm>
            <a:off x="283772" y="6386489"/>
            <a:ext cx="6725232" cy="202381"/>
          </a:xfrm>
          <a:prstGeom prst="rect">
            <a:avLst/>
          </a:prstGeom>
        </p:spPr>
        <p:txBody>
          <a:bodyPr vert="horz" lIns="91440" tIns="45720" rIns="91440" bIns="45720" rtlCol="0" anchor="ctr">
            <a:normAutofit fontScale="55000" lnSpcReduction="20000"/>
          </a:bodyPr>
          <a:lstStyle/>
          <a:p>
            <a:pPr marL="0" marR="0" lvl="0" indent="-228600" fontAlgn="auto">
              <a:lnSpc>
                <a:spcPct val="90000"/>
              </a:lnSpc>
              <a:spcBef>
                <a:spcPts val="0"/>
              </a:spcBef>
              <a:spcAft>
                <a:spcPts val="600"/>
              </a:spcAft>
              <a:buClr>
                <a:srgbClr val="000000"/>
              </a:buClr>
              <a:buSzTx/>
              <a:buFont typeface="Arial" panose="020B0604020202020204" pitchFamily="34" charset="0"/>
              <a:buChar char="•"/>
              <a:tabLst/>
              <a:defRPr/>
            </a:pPr>
            <a:r>
              <a:rPr kumimoji="0" lang="en-US" sz="1700" b="0" i="0" u="none" strike="noStrike" cap="none" spc="0" normalizeH="0" baseline="0" noProof="0">
                <a:ln>
                  <a:noFill/>
                </a:ln>
                <a:effectLst/>
                <a:uLnTx/>
                <a:uFillTx/>
                <a:sym typeface="Arial"/>
              </a:rPr>
              <a:t>An Puc by Aches. Photo by Claire Keogh, courtesy of Ardú</a:t>
            </a:r>
            <a:endParaRPr kumimoji="0" lang="en-US" sz="1700" b="0" i="0" u="none" strike="noStrike" cap="none" spc="0" normalizeH="0" baseline="0" noProof="0" dirty="0">
              <a:ln>
                <a:noFill/>
              </a:ln>
              <a:effectLst/>
              <a:uLnTx/>
              <a:uFillTx/>
              <a:sym typeface="Arial"/>
            </a:endParaRPr>
          </a:p>
        </p:txBody>
      </p:sp>
      <p:sp>
        <p:nvSpPr>
          <p:cNvPr id="3" name="TextBox 2">
            <a:extLst>
              <a:ext uri="{FF2B5EF4-FFF2-40B4-BE49-F238E27FC236}">
                <a16:creationId xmlns:a16="http://schemas.microsoft.com/office/drawing/2014/main" id="{9632E712-B3F4-4C7D-B881-943FFA1337B6}"/>
              </a:ext>
            </a:extLst>
          </p:cNvPr>
          <p:cNvSpPr txBox="1"/>
          <p:nvPr/>
        </p:nvSpPr>
        <p:spPr>
          <a:xfrm>
            <a:off x="6710088" y="4146666"/>
            <a:ext cx="4195480" cy="2123658"/>
          </a:xfrm>
          <a:prstGeom prst="rect">
            <a:avLst/>
          </a:prstGeom>
          <a:noFill/>
        </p:spPr>
        <p:txBody>
          <a:bodyPr wrap="square" rtlCol="0">
            <a:spAutoFit/>
          </a:bodyPr>
          <a:lstStyle/>
          <a:p>
            <a:r>
              <a:rPr lang="en-IE" sz="6600" dirty="0"/>
              <a:t>                       ARDÚ</a:t>
            </a:r>
          </a:p>
        </p:txBody>
      </p:sp>
    </p:spTree>
    <p:extLst>
      <p:ext uri="{BB962C8B-B14F-4D97-AF65-F5344CB8AC3E}">
        <p14:creationId xmlns:p14="http://schemas.microsoft.com/office/powerpoint/2010/main" val="26819142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4" name="Rectangle 93">
            <a:extLst>
              <a:ext uri="{FF2B5EF4-FFF2-40B4-BE49-F238E27FC236}">
                <a16:creationId xmlns:a16="http://schemas.microsoft.com/office/drawing/2014/main" id="{BF494AE6-A88C-448B-B1B7-80259E6F4F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 Computer-generated image- An artist's impression of the planned Marina Park.">
            <a:extLst>
              <a:ext uri="{FF2B5EF4-FFF2-40B4-BE49-F238E27FC236}">
                <a16:creationId xmlns:a16="http://schemas.microsoft.com/office/drawing/2014/main" id="{79B448B2-DB4B-4442-A994-4458D33892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32" r="11691" b="3"/>
          <a:stretch/>
        </p:blipFill>
        <p:spPr bwMode="auto">
          <a:xfrm>
            <a:off x="257893" y="246724"/>
            <a:ext cx="3084025" cy="30214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ree, outdoor, person, road&#10;&#10;Description automatically generated">
            <a:extLst>
              <a:ext uri="{FF2B5EF4-FFF2-40B4-BE49-F238E27FC236}">
                <a16:creationId xmlns:a16="http://schemas.microsoft.com/office/drawing/2014/main" id="{7ADE4794-EA93-4CEF-92C0-577F77E2EB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228" r="18878" b="-3"/>
          <a:stretch/>
        </p:blipFill>
        <p:spPr>
          <a:xfrm>
            <a:off x="305154" y="3713895"/>
            <a:ext cx="3084025" cy="2821701"/>
          </a:xfrm>
          <a:prstGeom prst="rect">
            <a:avLst/>
          </a:prstGeom>
        </p:spPr>
      </p:pic>
      <p:pic>
        <p:nvPicPr>
          <p:cNvPr id="2" name="Picture 1">
            <a:extLst>
              <a:ext uri="{FF2B5EF4-FFF2-40B4-BE49-F238E27FC236}">
                <a16:creationId xmlns:a16="http://schemas.microsoft.com/office/drawing/2014/main" id="{C2DC2218-6841-4D65-94FA-F9FD4D940234}"/>
              </a:ext>
            </a:extLst>
          </p:cNvPr>
          <p:cNvPicPr>
            <a:picLocks noChangeAspect="1"/>
          </p:cNvPicPr>
          <p:nvPr/>
        </p:nvPicPr>
        <p:blipFill rotWithShape="1">
          <a:blip r:embed="rId5"/>
          <a:srcRect l="19355" r="14880" b="-2"/>
          <a:stretch/>
        </p:blipFill>
        <p:spPr>
          <a:xfrm>
            <a:off x="3598286" y="265173"/>
            <a:ext cx="4043250" cy="6096821"/>
          </a:xfrm>
          <a:prstGeom prst="rect">
            <a:avLst/>
          </a:prstGeom>
        </p:spPr>
      </p:pic>
      <p:pic>
        <p:nvPicPr>
          <p:cNvPr id="8" name="Content Placeholder 8">
            <a:extLst>
              <a:ext uri="{FF2B5EF4-FFF2-40B4-BE49-F238E27FC236}">
                <a16:creationId xmlns:a16="http://schemas.microsoft.com/office/drawing/2014/main" id="{8CECEA38-1B79-46E6-8817-28315D1502EC}"/>
              </a:ext>
            </a:extLst>
          </p:cNvPr>
          <p:cNvPicPr>
            <a:picLocks noChangeAspect="1"/>
          </p:cNvPicPr>
          <p:nvPr/>
        </p:nvPicPr>
        <p:blipFill rotWithShape="1">
          <a:blip r:embed="rId6"/>
          <a:srcRect l="13597" r="21429"/>
          <a:stretch/>
        </p:blipFill>
        <p:spPr>
          <a:xfrm>
            <a:off x="7897906" y="321732"/>
            <a:ext cx="4036201" cy="5979074"/>
          </a:xfrm>
          <a:prstGeom prst="rect">
            <a:avLst/>
          </a:prstGeom>
        </p:spPr>
      </p:pic>
      <p:sp>
        <p:nvSpPr>
          <p:cNvPr id="9" name="TextBox 8">
            <a:extLst>
              <a:ext uri="{FF2B5EF4-FFF2-40B4-BE49-F238E27FC236}">
                <a16:creationId xmlns:a16="http://schemas.microsoft.com/office/drawing/2014/main" id="{E79EE1DE-4DE5-4D95-853C-20B9F0B74334}"/>
              </a:ext>
            </a:extLst>
          </p:cNvPr>
          <p:cNvSpPr txBox="1"/>
          <p:nvPr/>
        </p:nvSpPr>
        <p:spPr>
          <a:xfrm>
            <a:off x="5034966" y="6361994"/>
            <a:ext cx="1941922" cy="461665"/>
          </a:xfrm>
          <a:prstGeom prst="rect">
            <a:avLst/>
          </a:prstGeom>
          <a:noFill/>
        </p:spPr>
        <p:txBody>
          <a:bodyPr wrap="square" rtlCol="0">
            <a:spAutoFit/>
          </a:bodyPr>
          <a:lstStyle/>
          <a:p>
            <a:r>
              <a:rPr lang="en-IE" sz="2400" b="1" dirty="0"/>
              <a:t>Walking</a:t>
            </a:r>
          </a:p>
        </p:txBody>
      </p:sp>
      <p:sp>
        <p:nvSpPr>
          <p:cNvPr id="10" name="TextBox 9">
            <a:extLst>
              <a:ext uri="{FF2B5EF4-FFF2-40B4-BE49-F238E27FC236}">
                <a16:creationId xmlns:a16="http://schemas.microsoft.com/office/drawing/2014/main" id="{F9C99BC1-8DDF-4E43-B029-98D9FE2FC3CE}"/>
              </a:ext>
            </a:extLst>
          </p:cNvPr>
          <p:cNvSpPr txBox="1"/>
          <p:nvPr/>
        </p:nvSpPr>
        <p:spPr>
          <a:xfrm>
            <a:off x="9229230" y="6348570"/>
            <a:ext cx="1507900" cy="461665"/>
          </a:xfrm>
          <a:prstGeom prst="rect">
            <a:avLst/>
          </a:prstGeom>
          <a:noFill/>
        </p:spPr>
        <p:txBody>
          <a:bodyPr wrap="square" rtlCol="0">
            <a:spAutoFit/>
          </a:bodyPr>
          <a:lstStyle/>
          <a:p>
            <a:r>
              <a:rPr lang="en-IE" sz="2400" b="1" dirty="0"/>
              <a:t>Cycling</a:t>
            </a:r>
          </a:p>
        </p:txBody>
      </p:sp>
      <p:sp>
        <p:nvSpPr>
          <p:cNvPr id="11" name="TextBox 10">
            <a:extLst>
              <a:ext uri="{FF2B5EF4-FFF2-40B4-BE49-F238E27FC236}">
                <a16:creationId xmlns:a16="http://schemas.microsoft.com/office/drawing/2014/main" id="{AA2E2752-9730-40D7-9EEE-E0528067BEB3}"/>
              </a:ext>
            </a:extLst>
          </p:cNvPr>
          <p:cNvSpPr txBox="1"/>
          <p:nvPr/>
        </p:nvSpPr>
        <p:spPr>
          <a:xfrm>
            <a:off x="1309709" y="6465966"/>
            <a:ext cx="1763427" cy="461665"/>
          </a:xfrm>
          <a:prstGeom prst="rect">
            <a:avLst/>
          </a:prstGeom>
          <a:noFill/>
        </p:spPr>
        <p:txBody>
          <a:bodyPr wrap="square" rtlCol="0">
            <a:spAutoFit/>
          </a:bodyPr>
          <a:lstStyle/>
          <a:p>
            <a:r>
              <a:rPr lang="en-IE" sz="2400" b="1" dirty="0"/>
              <a:t>Playing</a:t>
            </a:r>
          </a:p>
        </p:txBody>
      </p:sp>
      <p:sp>
        <p:nvSpPr>
          <p:cNvPr id="12" name="TextBox 11">
            <a:extLst>
              <a:ext uri="{FF2B5EF4-FFF2-40B4-BE49-F238E27FC236}">
                <a16:creationId xmlns:a16="http://schemas.microsoft.com/office/drawing/2014/main" id="{390C3F5D-78E1-464D-8565-1029F4CC5700}"/>
              </a:ext>
            </a:extLst>
          </p:cNvPr>
          <p:cNvSpPr txBox="1"/>
          <p:nvPr/>
        </p:nvSpPr>
        <p:spPr>
          <a:xfrm>
            <a:off x="547419" y="3284021"/>
            <a:ext cx="2632654" cy="461665"/>
          </a:xfrm>
          <a:prstGeom prst="rect">
            <a:avLst/>
          </a:prstGeom>
          <a:noFill/>
        </p:spPr>
        <p:txBody>
          <a:bodyPr wrap="square" rtlCol="0">
            <a:spAutoFit/>
          </a:bodyPr>
          <a:lstStyle/>
          <a:p>
            <a:r>
              <a:rPr lang="en-IE" sz="2400" b="1" dirty="0"/>
              <a:t>New Marina Park</a:t>
            </a:r>
          </a:p>
        </p:txBody>
      </p:sp>
    </p:spTree>
    <p:extLst>
      <p:ext uri="{BB962C8B-B14F-4D97-AF65-F5344CB8AC3E}">
        <p14:creationId xmlns:p14="http://schemas.microsoft.com/office/powerpoint/2010/main" val="1298533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A4B931-B7F0-403E-9F40-8A4054A04F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12192000" cy="68584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3">
            <a:extLst>
              <a:ext uri="{FF2B5EF4-FFF2-40B4-BE49-F238E27FC236}">
                <a16:creationId xmlns:a16="http://schemas.microsoft.com/office/drawing/2014/main" id="{4CEAF602-346E-4A18-BDCE-F489E035CF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4">
            <a:extLst>
              <a:ext uri="{FF2B5EF4-FFF2-40B4-BE49-F238E27FC236}">
                <a16:creationId xmlns:a16="http://schemas.microsoft.com/office/drawing/2014/main" id="{F74A1337-596D-453E-B873-BCF1760EE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2">
            <a:extLst>
              <a:ext uri="{FF2B5EF4-FFF2-40B4-BE49-F238E27FC236}">
                <a16:creationId xmlns:a16="http://schemas.microsoft.com/office/drawing/2014/main" id="{819D041E-4F7D-445B-9C58-142AEE30D47B}"/>
              </a:ext>
            </a:extLst>
          </p:cNvPr>
          <p:cNvSpPr txBox="1">
            <a:spLocks/>
          </p:cNvSpPr>
          <p:nvPr/>
        </p:nvSpPr>
        <p:spPr>
          <a:xfrm>
            <a:off x="236825" y="1375206"/>
            <a:ext cx="4948428" cy="3593110"/>
          </a:xfrm>
          <a:prstGeom prst="rect">
            <a:avLst/>
          </a:prstGeom>
        </p:spPr>
        <p:txBody>
          <a:bodyPr vert="horz" lIns="91440" tIns="45720" rIns="91440" bIns="45720" rtlCol="0" anchor="t">
            <a:normAutofit fontScale="92500" lnSpcReduction="10000"/>
          </a:bodyPr>
          <a:lstStyle>
            <a:lvl1pPr algn="l" defTabSz="457189" rtl="0" eaLnBrk="1" latinLnBrk="0" hangingPunct="1">
              <a:spcBef>
                <a:spcPct val="0"/>
              </a:spcBef>
              <a:buNone/>
              <a:defRPr sz="4400" b="1" kern="1200">
                <a:solidFill>
                  <a:schemeClr val="bg1"/>
                </a:solidFill>
                <a:latin typeface="+mj-lt"/>
                <a:ea typeface="+mj-ea"/>
                <a:cs typeface="+mj-cs"/>
              </a:defRPr>
            </a:lvl1pPr>
          </a:lstStyle>
          <a:p>
            <a:pPr marL="0" marR="0" lvl="0" indent="0" algn="ctr" defTabSz="914400" fontAlgn="auto">
              <a:lnSpc>
                <a:spcPct val="90000"/>
              </a:lnSpc>
              <a:spcAft>
                <a:spcPts val="600"/>
              </a:spcAft>
              <a:buClrTx/>
              <a:buSzTx/>
              <a:tabLst/>
              <a:defRPr/>
            </a:pPr>
            <a:r>
              <a:rPr kumimoji="0" lang="en-US" sz="5400" b="1" i="0" u="none" strike="noStrike" cap="none" spc="0" normalizeH="0" baseline="0" noProof="0" dirty="0">
                <a:ln>
                  <a:noFill/>
                </a:ln>
                <a:solidFill>
                  <a:schemeClr val="tx1"/>
                </a:solidFill>
                <a:effectLst/>
                <a:uLnTx/>
                <a:uFillTx/>
              </a:rPr>
              <a:t>Collaborating </a:t>
            </a:r>
          </a:p>
          <a:p>
            <a:pPr marL="0" marR="0" lvl="0" indent="0" algn="ctr" defTabSz="914400" fontAlgn="auto">
              <a:lnSpc>
                <a:spcPct val="90000"/>
              </a:lnSpc>
              <a:spcAft>
                <a:spcPts val="600"/>
              </a:spcAft>
              <a:buClrTx/>
              <a:buSzTx/>
              <a:tabLst/>
              <a:defRPr/>
            </a:pPr>
            <a:r>
              <a:rPr kumimoji="0" lang="en-US" sz="5400" b="1" i="0" u="none" strike="noStrike" cap="none" spc="0" normalizeH="0" baseline="0" noProof="0" dirty="0">
                <a:ln>
                  <a:noFill/>
                </a:ln>
                <a:solidFill>
                  <a:schemeClr val="tx1"/>
                </a:solidFill>
                <a:effectLst/>
                <a:uLnTx/>
                <a:uFillTx/>
              </a:rPr>
              <a:t>and </a:t>
            </a:r>
          </a:p>
          <a:p>
            <a:pPr marL="0" marR="0" lvl="0" indent="0" algn="ctr" defTabSz="914400" fontAlgn="auto">
              <a:lnSpc>
                <a:spcPct val="90000"/>
              </a:lnSpc>
              <a:spcAft>
                <a:spcPts val="600"/>
              </a:spcAft>
              <a:buClrTx/>
              <a:buSzTx/>
              <a:tabLst/>
              <a:defRPr/>
            </a:pPr>
            <a:r>
              <a:rPr kumimoji="0" lang="en-US" sz="5400" b="1" i="0" u="none" strike="noStrike" cap="none" spc="0" normalizeH="0" baseline="0" noProof="0" dirty="0">
                <a:ln>
                  <a:noFill/>
                </a:ln>
                <a:solidFill>
                  <a:schemeClr val="tx1"/>
                </a:solidFill>
                <a:effectLst/>
                <a:uLnTx/>
                <a:uFillTx/>
              </a:rPr>
              <a:t>Communicating </a:t>
            </a:r>
          </a:p>
          <a:p>
            <a:pPr marL="0" marR="0" lvl="0" indent="0" algn="ctr" defTabSz="914400" fontAlgn="auto">
              <a:lnSpc>
                <a:spcPct val="90000"/>
              </a:lnSpc>
              <a:spcAft>
                <a:spcPts val="600"/>
              </a:spcAft>
              <a:buClrTx/>
              <a:buSzTx/>
              <a:tabLst/>
              <a:defRPr/>
            </a:pPr>
            <a:r>
              <a:rPr kumimoji="0" lang="en-US" sz="5400" b="1" i="0" u="none" strike="noStrike" cap="none" spc="0" normalizeH="0" baseline="0" noProof="0" dirty="0">
                <a:ln>
                  <a:noFill/>
                </a:ln>
                <a:solidFill>
                  <a:schemeClr val="tx1"/>
                </a:solidFill>
                <a:effectLst/>
                <a:uLnTx/>
                <a:uFillTx/>
              </a:rPr>
              <a:t>the </a:t>
            </a:r>
          </a:p>
          <a:p>
            <a:pPr marL="0" marR="0" lvl="0" indent="0" algn="ctr" defTabSz="914400" fontAlgn="auto">
              <a:lnSpc>
                <a:spcPct val="90000"/>
              </a:lnSpc>
              <a:spcAft>
                <a:spcPts val="600"/>
              </a:spcAft>
              <a:buClrTx/>
              <a:buSzTx/>
              <a:tabLst/>
              <a:defRPr/>
            </a:pPr>
            <a:r>
              <a:rPr kumimoji="0" lang="en-US" sz="5400" b="1" i="0" u="none" strike="noStrike" cap="none" spc="0" normalizeH="0" baseline="0" noProof="0" dirty="0">
                <a:ln>
                  <a:noFill/>
                </a:ln>
                <a:solidFill>
                  <a:schemeClr val="tx1"/>
                </a:solidFill>
                <a:effectLst/>
                <a:uLnTx/>
                <a:uFillTx/>
              </a:rPr>
              <a:t>Objectives</a:t>
            </a:r>
          </a:p>
        </p:txBody>
      </p:sp>
      <p:pic>
        <p:nvPicPr>
          <p:cNvPr id="4" name="Picture 3" descr="A picture containing schematic&#10;&#10;Description automatically generated">
            <a:extLst>
              <a:ext uri="{FF2B5EF4-FFF2-40B4-BE49-F238E27FC236}">
                <a16:creationId xmlns:a16="http://schemas.microsoft.com/office/drawing/2014/main" id="{A8F4CFF4-FA37-4593-9878-88E42A7DE247}"/>
              </a:ext>
            </a:extLst>
          </p:cNvPr>
          <p:cNvPicPr>
            <a:picLocks noChangeAspect="1"/>
          </p:cNvPicPr>
          <p:nvPr/>
        </p:nvPicPr>
        <p:blipFill>
          <a:blip r:embed="rId3"/>
          <a:stretch>
            <a:fillRect/>
          </a:stretch>
        </p:blipFill>
        <p:spPr>
          <a:xfrm>
            <a:off x="7302571" y="321721"/>
            <a:ext cx="4513836" cy="1388006"/>
          </a:xfrm>
          <a:prstGeom prst="rect">
            <a:avLst/>
          </a:prstGeom>
        </p:spPr>
      </p:pic>
      <p:pic>
        <p:nvPicPr>
          <p:cNvPr id="5" name="Picture 4" descr="A close up of a sign&#10;&#10;Description automatically generated">
            <a:extLst>
              <a:ext uri="{FF2B5EF4-FFF2-40B4-BE49-F238E27FC236}">
                <a16:creationId xmlns:a16="http://schemas.microsoft.com/office/drawing/2014/main" id="{0AECFE59-E18E-447A-BD0D-A0D2B097B756}"/>
              </a:ext>
            </a:extLst>
          </p:cNvPr>
          <p:cNvPicPr>
            <a:picLocks noChangeAspect="1"/>
          </p:cNvPicPr>
          <p:nvPr/>
        </p:nvPicPr>
        <p:blipFill>
          <a:blip r:embed="rId4"/>
          <a:stretch>
            <a:fillRect/>
          </a:stretch>
        </p:blipFill>
        <p:spPr>
          <a:xfrm>
            <a:off x="7955086" y="1916033"/>
            <a:ext cx="3787195" cy="1297115"/>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64E6B2F7-0E46-4A47-87FF-FBBA2F374106}"/>
              </a:ext>
            </a:extLst>
          </p:cNvPr>
          <p:cNvPicPr>
            <a:picLocks noChangeAspect="1"/>
          </p:cNvPicPr>
          <p:nvPr/>
        </p:nvPicPr>
        <p:blipFill>
          <a:blip r:embed="rId5"/>
          <a:stretch>
            <a:fillRect/>
          </a:stretch>
        </p:blipFill>
        <p:spPr>
          <a:xfrm>
            <a:off x="9227437" y="3419454"/>
            <a:ext cx="2103048" cy="1388013"/>
          </a:xfrm>
          <a:prstGeom prst="rect">
            <a:avLst/>
          </a:prstGeom>
        </p:spPr>
      </p:pic>
      <p:pic>
        <p:nvPicPr>
          <p:cNvPr id="3" name="Picture 2" descr="Logo, company name&#10;&#10;Description automatically generated">
            <a:extLst>
              <a:ext uri="{FF2B5EF4-FFF2-40B4-BE49-F238E27FC236}">
                <a16:creationId xmlns:a16="http://schemas.microsoft.com/office/drawing/2014/main" id="{2D29B4DE-5A66-45C6-BD11-007DA8320D42}"/>
              </a:ext>
            </a:extLst>
          </p:cNvPr>
          <p:cNvPicPr>
            <a:picLocks noChangeAspect="1"/>
          </p:cNvPicPr>
          <p:nvPr/>
        </p:nvPicPr>
        <p:blipFill>
          <a:blip r:embed="rId6"/>
          <a:stretch>
            <a:fillRect/>
          </a:stretch>
        </p:blipFill>
        <p:spPr>
          <a:xfrm>
            <a:off x="9599885" y="4968316"/>
            <a:ext cx="2079406" cy="1388004"/>
          </a:xfrm>
          <a:prstGeom prst="rect">
            <a:avLst/>
          </a:prstGeom>
        </p:spPr>
      </p:pic>
    </p:spTree>
    <p:extLst>
      <p:ext uri="{BB962C8B-B14F-4D97-AF65-F5344CB8AC3E}">
        <p14:creationId xmlns:p14="http://schemas.microsoft.com/office/powerpoint/2010/main" val="305111951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7" name="Rectangle 70">
            <a:extLst>
              <a:ext uri="{FF2B5EF4-FFF2-40B4-BE49-F238E27FC236}">
                <a16:creationId xmlns:a16="http://schemas.microsoft.com/office/drawing/2014/main" id="{6C2997EE-0889-44C3-AC0D-18F26AC9AA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MK09092020_Parklet-Partners_Cork-City-Council_0003">
            <a:extLst>
              <a:ext uri="{FF2B5EF4-FFF2-40B4-BE49-F238E27FC236}">
                <a16:creationId xmlns:a16="http://schemas.microsoft.com/office/drawing/2014/main" id="{2EB5BD60-4E89-421D-BF81-AE7E09CD5D2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471" r="-3" b="-3"/>
          <a:stretch/>
        </p:blipFill>
        <p:spPr bwMode="auto">
          <a:xfrm>
            <a:off x="5631198"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130F34A-9AC3-4A1D-8CF6-337432D59F8E}"/>
              </a:ext>
            </a:extLst>
          </p:cNvPr>
          <p:cNvPicPr>
            <a:picLocks noChangeAspect="1"/>
          </p:cNvPicPr>
          <p:nvPr/>
        </p:nvPicPr>
        <p:blipFill rotWithShape="1">
          <a:blip r:embed="rId4"/>
          <a:srcRect t="4921" b="14906"/>
          <a:stretch/>
        </p:blipFill>
        <p:spPr>
          <a:xfrm>
            <a:off x="4190976" y="3959612"/>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3" name="Picture 2">
            <a:extLst>
              <a:ext uri="{FF2B5EF4-FFF2-40B4-BE49-F238E27FC236}">
                <a16:creationId xmlns:a16="http://schemas.microsoft.com/office/drawing/2014/main" id="{6BECE0E8-D252-4F94-9FEA-A46332C1D363}"/>
              </a:ext>
            </a:extLst>
          </p:cNvPr>
          <p:cNvPicPr/>
          <p:nvPr/>
        </p:nvPicPr>
        <p:blipFill rotWithShape="1">
          <a:blip r:embed="rId5" cstate="print">
            <a:extLst>
              <a:ext uri="{28A0092B-C50C-407E-A947-70E740481C1C}">
                <a14:useLocalDpi xmlns:a14="http://schemas.microsoft.com/office/drawing/2010/main" val="0"/>
              </a:ext>
            </a:extLst>
          </a:blip>
          <a:srcRect l="10161" r="7784"/>
          <a:stretch/>
        </p:blipFill>
        <p:spPr bwMode="auto">
          <a:xfrm>
            <a:off x="20" y="8888"/>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p:spPr>
      </p:pic>
      <p:sp>
        <p:nvSpPr>
          <p:cNvPr id="6" name="Oval 5">
            <a:extLst>
              <a:ext uri="{FF2B5EF4-FFF2-40B4-BE49-F238E27FC236}">
                <a16:creationId xmlns:a16="http://schemas.microsoft.com/office/drawing/2014/main" id="{02364DD4-5012-43E5-AA1C-459BADDC7B57}"/>
              </a:ext>
            </a:extLst>
          </p:cNvPr>
          <p:cNvSpPr/>
          <p:nvPr/>
        </p:nvSpPr>
        <p:spPr>
          <a:xfrm>
            <a:off x="4640706" y="0"/>
            <a:ext cx="2272909" cy="1242874"/>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IE" sz="2800" b="0" i="0" u="none" strike="noStrike" kern="0" cap="none" spc="0" normalizeH="0" baseline="0" noProof="0" dirty="0">
                <a:ln>
                  <a:noFill/>
                </a:ln>
                <a:solidFill>
                  <a:prstClr val="white"/>
                </a:solidFill>
                <a:effectLst/>
                <a:uLnTx/>
                <a:uFillTx/>
                <a:latin typeface="Calibri"/>
                <a:ea typeface="+mn-ea"/>
                <a:cs typeface="+mn-cs"/>
              </a:rPr>
              <a:t>Urban Parklets</a:t>
            </a:r>
          </a:p>
        </p:txBody>
      </p:sp>
    </p:spTree>
    <p:extLst>
      <p:ext uri="{BB962C8B-B14F-4D97-AF65-F5344CB8AC3E}">
        <p14:creationId xmlns:p14="http://schemas.microsoft.com/office/powerpoint/2010/main" val="121698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B3B7F3A28A1842911455581821A162" ma:contentTypeVersion="3" ma:contentTypeDescription="Create a new document." ma:contentTypeScope="" ma:versionID="b99eba562b564fdffcdcf7ba157dbcb8">
  <xsd:schema xmlns:xsd="http://www.w3.org/2001/XMLSchema" xmlns:xs="http://www.w3.org/2001/XMLSchema" xmlns:p="http://schemas.microsoft.com/office/2006/metadata/properties" xmlns:ns1="http://schemas.microsoft.com/sharepoint/v3" xmlns:ns2="59bc4542-95a4-46f8-a0b1-d1dd263652a2" targetNamespace="http://schemas.microsoft.com/office/2006/metadata/properties" ma:root="true" ma:fieldsID="494fe04f44ec92e107794455929ce918" ns1:_="" ns2:_="">
    <xsd:import namespace="http://schemas.microsoft.com/sharepoint/v3"/>
    <xsd:import namespace="59bc4542-95a4-46f8-a0b1-d1dd263652a2"/>
    <xsd:element name="properties">
      <xsd:complexType>
        <xsd:sequence>
          <xsd:element name="documentManagement">
            <xsd:complexType>
              <xsd:all>
                <xsd:element ref="ns1:PublishingStartDate" minOccurs="0"/>
                <xsd:element ref="ns1:PublishingExpirationDate" minOccurs="0"/>
                <xsd:element ref="ns2:Gdynia"/>
                <xsd:element ref="ns2:Present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9bc4542-95a4-46f8-a0b1-d1dd263652a2" elementFormDefault="qualified">
    <xsd:import namespace="http://schemas.microsoft.com/office/2006/documentManagement/types"/>
    <xsd:import namespace="http://schemas.microsoft.com/office/infopath/2007/PartnerControls"/>
    <xsd:element name="Gdynia" ma:index="10" ma:displayName="Gdynia" ma:default="Gdynia" ma:format="RadioButtons" ma:indexed="true" ma:internalName="Gdynia">
      <xsd:simpleType>
        <xsd:restriction base="dms:Choice">
          <xsd:enumeration value="Gdynia"/>
          <xsd:enumeration value="No Gdynia"/>
        </xsd:restriction>
      </xsd:simpleType>
    </xsd:element>
    <xsd:element name="Presentation" ma:index="11" nillable="true" ma:displayName="Presentation" ma:internalName="Presentatio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resentation xmlns="59bc4542-95a4-46f8-a0b1-d1dd263652a2" xsi:nil="true"/>
    <Gdynia xmlns="59bc4542-95a4-46f8-a0b1-d1dd263652a2">Gdynia</Gdynia>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1E809B5E-39FA-4684-BD6A-EA7B21F8400E}"/>
</file>

<file path=customXml/itemProps2.xml><?xml version="1.0" encoding="utf-8"?>
<ds:datastoreItem xmlns:ds="http://schemas.openxmlformats.org/officeDocument/2006/customXml" ds:itemID="{6F54F30F-1E86-4F45-8DE2-49F6EE24B784}"/>
</file>

<file path=customXml/itemProps3.xml><?xml version="1.0" encoding="utf-8"?>
<ds:datastoreItem xmlns:ds="http://schemas.openxmlformats.org/officeDocument/2006/customXml" ds:itemID="{7AE9102B-6274-4C34-9474-7D1AE7B764BF}"/>
</file>

<file path=docProps/app.xml><?xml version="1.0" encoding="utf-8"?>
<Properties xmlns="http://schemas.openxmlformats.org/officeDocument/2006/extended-properties" xmlns:vt="http://schemas.openxmlformats.org/officeDocument/2006/docPropsVTypes">
  <TotalTime>746</TotalTime>
  <Words>2264</Words>
  <Application>Microsoft Office PowerPoint</Application>
  <PresentationFormat>Widescreen</PresentationFormat>
  <Paragraphs>207</Paragraphs>
  <Slides>14</Slides>
  <Notes>14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Arial</vt:lpstr>
      <vt:lpstr>Calibri</vt:lpstr>
      <vt:lpstr>Calibri Light</vt:lpstr>
      <vt:lpstr>Courier New</vt:lpstr>
      <vt:lpstr>Meiryo</vt:lpstr>
      <vt:lpstr>Noto Sans Symbols</vt:lpstr>
      <vt:lpstr>palanquin</vt:lpstr>
      <vt:lpstr>Segoe UI</vt:lpstr>
      <vt:lpstr>Times New Roman</vt:lpstr>
      <vt:lpstr>Tw Cen MT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CAMBY Sophie (REGIO)</dc:creator>
  <cp:lastModifiedBy>Endrik Marfia</cp:lastModifiedBy>
  <cp:revision>12</cp:revision>
  <dcterms:created xsi:type="dcterms:W3CDTF">2020-01-27T14:56:49Z</dcterms:created>
  <dcterms:modified xsi:type="dcterms:W3CDTF">2021-10-06T12:10:49Z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0x01010030B3B7F3A28A1842911455581821A162</vt:lpwstr>
  </property>
</Properties>
</file>