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8" r:id="rId6"/>
    <p:sldId id="267" r:id="rId7"/>
    <p:sldId id="261" r:id="rId8"/>
    <p:sldId id="262" r:id="rId9"/>
    <p:sldId id="259" r:id="rId10"/>
    <p:sldId id="263" r:id="rId11"/>
    <p:sldId id="265" r:id="rId12"/>
    <p:sldId id="264" r:id="rId13"/>
    <p:sldId id="266" r:id="rId14"/>
    <p:sldId id="268" r:id="rId15"/>
    <p:sldId id="269" r:id="rId16"/>
    <p:sldId id="260"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87213-9108-4FE3-BCCE-A805344DF222}" v="181" dt="2018-06-04T04:44:39.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9"/>
    <p:restoredTop sz="93358" autoAdjust="0"/>
  </p:normalViewPr>
  <p:slideViewPr>
    <p:cSldViewPr snapToGrid="0" snapToObjects="1">
      <p:cViewPr varScale="1">
        <p:scale>
          <a:sx n="68" d="100"/>
          <a:sy n="68" d="100"/>
        </p:scale>
        <p:origin x="10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0B1555-5DB6-4041-8DEA-5AE9F22D5872}" type="datetimeFigureOut">
              <a:rPr lang="nl-NL" smtClean="0"/>
              <a:t>4-6-2018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3940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0B1555-5DB6-4041-8DEA-5AE9F22D5872}" type="datetimeFigureOut">
              <a:rPr lang="nl-NL" smtClean="0"/>
              <a:t>4-6-2018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35205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0B1555-5DB6-4041-8DEA-5AE9F22D5872}" type="datetimeFigureOut">
              <a:rPr lang="nl-NL" smtClean="0"/>
              <a:t>4-6-2018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49018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0B1555-5DB6-4041-8DEA-5AE9F22D5872}" type="datetimeFigureOut">
              <a:rPr lang="nl-NL" smtClean="0"/>
              <a:t>4-6-2018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8061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B60B1555-5DB6-4041-8DEA-5AE9F22D5872}" type="datetimeFigureOut">
              <a:rPr lang="nl-NL" smtClean="0"/>
              <a:t>4-6-2018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30641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0B1555-5DB6-4041-8DEA-5AE9F22D5872}" type="datetimeFigureOut">
              <a:rPr lang="nl-NL" smtClean="0"/>
              <a:t>4-6-2018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04814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0B1555-5DB6-4041-8DEA-5AE9F22D5872}" type="datetimeFigureOut">
              <a:rPr lang="nl-NL" smtClean="0"/>
              <a:t>4-6-2018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42447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B60B1555-5DB6-4041-8DEA-5AE9F22D5872}" type="datetimeFigureOut">
              <a:rPr lang="nl-NL" smtClean="0"/>
              <a:t>4-6-2018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20681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1555-5DB6-4041-8DEA-5AE9F22D5872}" type="datetimeFigureOut">
              <a:rPr lang="nl-NL" smtClean="0"/>
              <a:t>4-6-2018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35603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60B1555-5DB6-4041-8DEA-5AE9F22D5872}" type="datetimeFigureOut">
              <a:rPr lang="nl-NL" smtClean="0"/>
              <a:t>4-6-2018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184838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B60B1555-5DB6-4041-8DEA-5AE9F22D5872}" type="datetimeFigureOut">
              <a:rPr lang="nl-NL" smtClean="0"/>
              <a:t>4-6-2018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60EA2E-10D9-0E4A-9BDC-1487EA18E2ED}" type="slidenum">
              <a:rPr lang="nl-NL" smtClean="0"/>
              <a:t>‹nr.›</a:t>
            </a:fld>
            <a:endParaRPr lang="nl-NL"/>
          </a:p>
        </p:txBody>
      </p:sp>
    </p:spTree>
    <p:extLst>
      <p:ext uri="{BB962C8B-B14F-4D97-AF65-F5344CB8AC3E}">
        <p14:creationId xmlns:p14="http://schemas.microsoft.com/office/powerpoint/2010/main" val="37790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1555-5DB6-4041-8DEA-5AE9F22D5872}" type="datetimeFigureOut">
              <a:rPr lang="nl-NL" smtClean="0"/>
              <a:t>4-6-2018</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0EA2E-10D9-0E4A-9BDC-1487EA18E2ED}" type="slidenum">
              <a:rPr lang="nl-NL" smtClean="0"/>
              <a:t>‹nr.›</a:t>
            </a:fld>
            <a:endParaRPr lang="nl-NL"/>
          </a:p>
        </p:txBody>
      </p:sp>
    </p:spTree>
    <p:extLst>
      <p:ext uri="{BB962C8B-B14F-4D97-AF65-F5344CB8AC3E}">
        <p14:creationId xmlns:p14="http://schemas.microsoft.com/office/powerpoint/2010/main" val="284425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mailto:roel.daenen@faro.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el 1"/>
          <p:cNvSpPr>
            <a:spLocks noGrp="1"/>
          </p:cNvSpPr>
          <p:nvPr>
            <p:ph type="ctrTitle"/>
          </p:nvPr>
        </p:nvSpPr>
        <p:spPr>
          <a:xfrm>
            <a:off x="685800" y="1122363"/>
            <a:ext cx="7772400" cy="3078576"/>
          </a:xfrm>
        </p:spPr>
        <p:txBody>
          <a:bodyPr>
            <a:normAutofit fontScale="90000"/>
          </a:bodyPr>
          <a:lstStyle/>
          <a:p>
            <a:r>
              <a:rPr lang="nl-NL" dirty="0" err="1">
                <a:latin typeface="Bahnschrift Condensed" panose="020B0502040204020203" pitchFamily="34" charset="0"/>
                <a:cs typeface="Calibri"/>
              </a:rPr>
              <a:t>Safeguarding</a:t>
            </a:r>
            <a:r>
              <a:rPr lang="nl-NL" dirty="0">
                <a:latin typeface="Bahnschrift Condensed" panose="020B0502040204020203" pitchFamily="34" charset="0"/>
                <a:cs typeface="Calibri"/>
              </a:rPr>
              <a:t> the </a:t>
            </a:r>
            <a:r>
              <a:rPr lang="nl-NL" dirty="0" err="1">
                <a:latin typeface="Bahnschrift Condensed" panose="020B0502040204020203" pitchFamily="34" charset="0"/>
                <a:cs typeface="Calibri"/>
              </a:rPr>
              <a:t>cultural</a:t>
            </a:r>
            <a:r>
              <a:rPr lang="nl-NL" dirty="0">
                <a:latin typeface="Bahnschrift Condensed" panose="020B0502040204020203" pitchFamily="34" charset="0"/>
                <a:cs typeface="Calibri"/>
              </a:rPr>
              <a:t> </a:t>
            </a:r>
            <a:r>
              <a:rPr lang="nl-NL" dirty="0" err="1">
                <a:latin typeface="Bahnschrift Condensed" panose="020B0502040204020203" pitchFamily="34" charset="0"/>
                <a:cs typeface="Calibri"/>
              </a:rPr>
              <a:t>heritage</a:t>
            </a:r>
            <a:r>
              <a:rPr lang="nl-NL" dirty="0">
                <a:latin typeface="Bahnschrift Condensed" panose="020B0502040204020203" pitchFamily="34" charset="0"/>
                <a:cs typeface="Calibri"/>
              </a:rPr>
              <a:t> of </a:t>
            </a:r>
            <a:r>
              <a:rPr lang="nl-NL" dirty="0" err="1">
                <a:latin typeface="Bahnschrift Condensed" panose="020B0502040204020203" pitchFamily="34" charset="0"/>
                <a:cs typeface="Calibri"/>
              </a:rPr>
              <a:t>Flanders</a:t>
            </a:r>
            <a:r>
              <a:rPr lang="nl-NL" dirty="0">
                <a:latin typeface="Bahnschrift Condensed" panose="020B0502040204020203" pitchFamily="34" charset="0"/>
                <a:cs typeface="Calibri"/>
              </a:rPr>
              <a:t>:</a:t>
            </a:r>
            <a:br>
              <a:rPr lang="nl-NL" dirty="0">
                <a:latin typeface="Bahnschrift Condensed" panose="020B0502040204020203" pitchFamily="34" charset="0"/>
                <a:cs typeface="Calibri"/>
              </a:rPr>
            </a:br>
            <a:r>
              <a:rPr lang="nl-NL" dirty="0">
                <a:latin typeface="Arial Rounded MT Bold" panose="020F0704030504030204" pitchFamily="34" charset="0"/>
                <a:cs typeface="Calibri"/>
              </a:rPr>
              <a:t>een zaak van iedereen</a:t>
            </a:r>
          </a:p>
        </p:txBody>
      </p:sp>
      <p:sp>
        <p:nvSpPr>
          <p:cNvPr id="3" name="Ondertitel 2"/>
          <p:cNvSpPr>
            <a:spLocks noGrp="1"/>
          </p:cNvSpPr>
          <p:nvPr>
            <p:ph type="subTitle" idx="1"/>
          </p:nvPr>
        </p:nvSpPr>
        <p:spPr>
          <a:xfrm>
            <a:off x="1143000" y="4953760"/>
            <a:ext cx="6858000" cy="1655762"/>
          </a:xfrm>
        </p:spPr>
        <p:txBody>
          <a:bodyPr vert="horz" lIns="91440" tIns="45720" rIns="91440" bIns="45720" rtlCol="0" anchor="t">
            <a:normAutofit/>
          </a:bodyPr>
          <a:lstStyle/>
          <a:p>
            <a:r>
              <a:rPr lang="nl-NL" sz="2000" dirty="0">
                <a:cs typeface="Calibri"/>
              </a:rPr>
              <a:t>European Alliance Group – European </a:t>
            </a:r>
            <a:r>
              <a:rPr lang="nl-NL" sz="2000" dirty="0" err="1">
                <a:cs typeface="Calibri"/>
              </a:rPr>
              <a:t>Committee</a:t>
            </a:r>
            <a:r>
              <a:rPr lang="nl-NL" sz="2000" dirty="0">
                <a:cs typeface="Calibri"/>
              </a:rPr>
              <a:t> of the </a:t>
            </a:r>
            <a:r>
              <a:rPr lang="nl-NL" sz="2000" dirty="0" err="1">
                <a:cs typeface="Calibri"/>
              </a:rPr>
              <a:t>Regions</a:t>
            </a:r>
            <a:br>
              <a:rPr lang="nl-NL" dirty="0">
                <a:cs typeface="Calibri"/>
              </a:rPr>
            </a:br>
            <a:r>
              <a:rPr lang="nl-NL" sz="1800" dirty="0">
                <a:cs typeface="Calibri"/>
              </a:rPr>
              <a:t>Brussel, 4 juni 2018 | </a:t>
            </a:r>
            <a:r>
              <a:rPr lang="nl-NL" sz="1800" b="1" dirty="0">
                <a:cs typeface="Calibri"/>
              </a:rPr>
              <a:t>Roel Daenen</a:t>
            </a:r>
          </a:p>
        </p:txBody>
      </p:sp>
      <p:sp>
        <p:nvSpPr>
          <p:cNvPr id="4" name="Tekstvak 3"/>
          <p:cNvSpPr txBox="1"/>
          <p:nvPr/>
        </p:nvSpPr>
        <p:spPr>
          <a:xfrm>
            <a:off x="1527717" y="936702"/>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29757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FB51E-ACDA-4D97-AEDB-BE800E123C4E}"/>
              </a:ext>
            </a:extLst>
          </p:cNvPr>
          <p:cNvSpPr>
            <a:spLocks noGrp="1"/>
          </p:cNvSpPr>
          <p:nvPr>
            <p:ph type="title"/>
          </p:nvPr>
        </p:nvSpPr>
        <p:spPr/>
        <p:txBody>
          <a:bodyPr/>
          <a:lstStyle/>
          <a:p>
            <a:pPr algn="ctr"/>
            <a:r>
              <a:rPr lang="nl-NL" dirty="0">
                <a:latin typeface="Arial Rounded MT Bold" panose="020F0704030504030204" pitchFamily="34" charset="0"/>
              </a:rPr>
              <a:t>Resultaten</a:t>
            </a:r>
          </a:p>
        </p:txBody>
      </p:sp>
      <p:sp>
        <p:nvSpPr>
          <p:cNvPr id="3" name="Tijdelijke aanduiding voor inhoud 2">
            <a:extLst>
              <a:ext uri="{FF2B5EF4-FFF2-40B4-BE49-F238E27FC236}">
                <a16:creationId xmlns:a16="http://schemas.microsoft.com/office/drawing/2014/main" id="{73D7EDF4-AFFA-4C98-977E-207DF00368FF}"/>
              </a:ext>
            </a:extLst>
          </p:cNvPr>
          <p:cNvSpPr>
            <a:spLocks noGrp="1"/>
          </p:cNvSpPr>
          <p:nvPr>
            <p:ph idx="1"/>
          </p:nvPr>
        </p:nvSpPr>
        <p:spPr/>
        <p:txBody>
          <a:bodyPr/>
          <a:lstStyle/>
          <a:p>
            <a:r>
              <a:rPr lang="nl-NL" dirty="0"/>
              <a:t>250.000 bezoekers / jaar</a:t>
            </a:r>
          </a:p>
          <a:p>
            <a:r>
              <a:rPr lang="nl-NL" dirty="0"/>
              <a:t>2018: 700+ activiteiten door 500+ organisaties</a:t>
            </a:r>
          </a:p>
          <a:p>
            <a:r>
              <a:rPr lang="nl-NL" dirty="0"/>
              <a:t>Waarvan 2/3 uit de cultureel-erfgoedsector, en 1/3 van buiten de sector</a:t>
            </a:r>
          </a:p>
          <a:p>
            <a:r>
              <a:rPr lang="nl-NL" dirty="0"/>
              <a:t>2/3 van de steden en gemeenten in Vlaanderen (Brussel incl.) doet mee</a:t>
            </a:r>
          </a:p>
          <a:p>
            <a:r>
              <a:rPr lang="nl-NL" dirty="0"/>
              <a:t>Typologie van het aanbod: tentoonstellingen, maar evengoed workshops, film- en theatervoorstellingen, demonstraties, concerten…</a:t>
            </a:r>
          </a:p>
        </p:txBody>
      </p:sp>
    </p:spTree>
    <p:extLst>
      <p:ext uri="{BB962C8B-B14F-4D97-AF65-F5344CB8AC3E}">
        <p14:creationId xmlns:p14="http://schemas.microsoft.com/office/powerpoint/2010/main" val="28013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38D23-9C80-44E3-8AED-A38EACC2DD6E}"/>
              </a:ext>
            </a:extLst>
          </p:cNvPr>
          <p:cNvSpPr>
            <a:spLocks noGrp="1"/>
          </p:cNvSpPr>
          <p:nvPr>
            <p:ph type="title"/>
          </p:nvPr>
        </p:nvSpPr>
        <p:spPr/>
        <p:txBody>
          <a:bodyPr/>
          <a:lstStyle/>
          <a:p>
            <a:pPr algn="ctr"/>
            <a:r>
              <a:rPr lang="nl-NL" dirty="0">
                <a:latin typeface="Arial Rounded MT Bold" panose="020F0704030504030204" pitchFamily="34" charset="0"/>
              </a:rPr>
              <a:t>Belangrijke bron</a:t>
            </a:r>
          </a:p>
        </p:txBody>
      </p:sp>
      <p:sp>
        <p:nvSpPr>
          <p:cNvPr id="3" name="Tijdelijke aanduiding voor inhoud 2">
            <a:extLst>
              <a:ext uri="{FF2B5EF4-FFF2-40B4-BE49-F238E27FC236}">
                <a16:creationId xmlns:a16="http://schemas.microsoft.com/office/drawing/2014/main" id="{A420EAB4-01D1-4C42-A6DA-AA2964285E2E}"/>
              </a:ext>
            </a:extLst>
          </p:cNvPr>
          <p:cNvSpPr>
            <a:spLocks noGrp="1"/>
          </p:cNvSpPr>
          <p:nvPr>
            <p:ph idx="1"/>
          </p:nvPr>
        </p:nvSpPr>
        <p:spPr>
          <a:xfrm>
            <a:off x="628650" y="1463040"/>
            <a:ext cx="7886700" cy="4713923"/>
          </a:xfrm>
        </p:spPr>
        <p:txBody>
          <a:bodyPr>
            <a:normAutofit/>
          </a:bodyPr>
          <a:lstStyle/>
          <a:p>
            <a:pPr fontAlgn="base"/>
            <a:r>
              <a:rPr lang="nl-BE" sz="3600" b="1" dirty="0"/>
              <a:t>Faro Conventie</a:t>
            </a:r>
            <a:r>
              <a:rPr lang="nl-BE" sz="3600" dirty="0"/>
              <a:t> </a:t>
            </a:r>
            <a:r>
              <a:rPr lang="nl-BE" dirty="0"/>
              <a:t>(</a:t>
            </a:r>
            <a:r>
              <a:rPr lang="nl-BE" i="1" dirty="0"/>
              <a:t>Council of Europe Framework </a:t>
            </a:r>
            <a:r>
              <a:rPr lang="nl-BE" i="1" dirty="0" err="1"/>
              <a:t>Convention</a:t>
            </a:r>
            <a:r>
              <a:rPr lang="nl-BE" i="1" dirty="0"/>
              <a:t> on the Value of </a:t>
            </a:r>
            <a:r>
              <a:rPr lang="nl-BE" i="1" dirty="0" err="1"/>
              <a:t>Cultural</a:t>
            </a:r>
            <a:r>
              <a:rPr lang="nl-BE" i="1" dirty="0"/>
              <a:t> Heritage </a:t>
            </a:r>
            <a:r>
              <a:rPr lang="nl-BE" i="1" dirty="0" err="1"/>
              <a:t>for</a:t>
            </a:r>
            <a:r>
              <a:rPr lang="nl-BE" i="1" dirty="0"/>
              <a:t> Society</a:t>
            </a:r>
            <a:r>
              <a:rPr lang="nl-BE" sz="1800" dirty="0"/>
              <a:t>), die </a:t>
            </a:r>
            <a:r>
              <a:rPr lang="nl-BE" sz="1800" dirty="0" err="1"/>
              <a:t>verderbouwt</a:t>
            </a:r>
            <a:r>
              <a:rPr lang="nl-BE" sz="1800" dirty="0"/>
              <a:t> op: de  Europese Culturele Conventie (1954), de Conventie voor de Bescherming van Architecturaal Erfgoed van Europa (1985), de Europese Conventie over de Bescherming van het Archeologisch Erfgoed (1992, herwerkt) en de Europese Conventie over het Landschap (2000). (juni 2012)</a:t>
            </a:r>
          </a:p>
          <a:p>
            <a:pPr fontAlgn="base"/>
            <a:r>
              <a:rPr lang="nl-BE" dirty="0"/>
              <a:t>Concreet:</a:t>
            </a:r>
          </a:p>
          <a:p>
            <a:pPr lvl="1" fontAlgn="base"/>
            <a:r>
              <a:rPr lang="nl-BE" dirty="0"/>
              <a:t>Nadruk op participatie (i.t.t. experts/top down processen)</a:t>
            </a:r>
          </a:p>
          <a:p>
            <a:pPr lvl="1" fontAlgn="base"/>
            <a:r>
              <a:rPr lang="nl-BE" dirty="0"/>
              <a:t>Andere terreinen (toerisme, welzijn, integratie) en thema’s (onderwijs, jeugd) mee in het bad trekken</a:t>
            </a:r>
          </a:p>
          <a:p>
            <a:pPr lvl="1" fontAlgn="base"/>
            <a:r>
              <a:rPr lang="nl-BE" dirty="0"/>
              <a:t>Heel de gemeenschap wordt betrokken en uitgenodigd.</a:t>
            </a:r>
          </a:p>
          <a:p>
            <a:pPr lvl="1" fontAlgn="base"/>
            <a:endParaRPr lang="nl-BE" dirty="0"/>
          </a:p>
          <a:p>
            <a:endParaRPr lang="nl-NL" dirty="0"/>
          </a:p>
        </p:txBody>
      </p:sp>
    </p:spTree>
    <p:extLst>
      <p:ext uri="{BB962C8B-B14F-4D97-AF65-F5344CB8AC3E}">
        <p14:creationId xmlns:p14="http://schemas.microsoft.com/office/powerpoint/2010/main" val="93508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49CBD-62F9-4A55-AE1F-DF08F6D1AAD2}"/>
              </a:ext>
            </a:extLst>
          </p:cNvPr>
          <p:cNvSpPr>
            <a:spLocks noGrp="1"/>
          </p:cNvSpPr>
          <p:nvPr>
            <p:ph type="title"/>
          </p:nvPr>
        </p:nvSpPr>
        <p:spPr/>
        <p:txBody>
          <a:bodyPr/>
          <a:lstStyle/>
          <a:p>
            <a:endParaRPr lang="nl-NL"/>
          </a:p>
        </p:txBody>
      </p:sp>
      <p:pic>
        <p:nvPicPr>
          <p:cNvPr id="7170" name="Picture 2" descr="Image result for eendracht maakt macht">
            <a:extLst>
              <a:ext uri="{FF2B5EF4-FFF2-40B4-BE49-F238E27FC236}">
                <a16:creationId xmlns:a16="http://schemas.microsoft.com/office/drawing/2014/main" id="{32A7865A-A8BA-4F0A-B476-2F5214E50B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9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https://faro.be/sites/default/files/styles/round/public/medewerkers/2017_01_10%20FARO%20portret10425_0.jpg?itok=L3rCB3u4">
            <a:extLst>
              <a:ext uri="{FF2B5EF4-FFF2-40B4-BE49-F238E27FC236}">
                <a16:creationId xmlns:a16="http://schemas.microsoft.com/office/drawing/2014/main" id="{5CFC5448-9C62-4C05-95C8-41460885F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55" y="1660573"/>
            <a:ext cx="1601667" cy="1601667"/>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4D123336-AA00-4B50-BBBA-3FDF098ED150}"/>
              </a:ext>
            </a:extLst>
          </p:cNvPr>
          <p:cNvSpPr/>
          <p:nvPr/>
        </p:nvSpPr>
        <p:spPr>
          <a:xfrm>
            <a:off x="2468880" y="2138240"/>
            <a:ext cx="5226148" cy="646331"/>
          </a:xfrm>
          <a:prstGeom prst="rect">
            <a:avLst/>
          </a:prstGeom>
        </p:spPr>
        <p:txBody>
          <a:bodyPr wrap="square">
            <a:spAutoFit/>
          </a:bodyPr>
          <a:lstStyle/>
          <a:p>
            <a:r>
              <a:rPr lang="nl-NL" dirty="0">
                <a:solidFill>
                  <a:srgbClr val="000000"/>
                </a:solidFill>
                <a:latin typeface="Bahnschrift Condensed" panose="020B0502040204020203" pitchFamily="34" charset="0"/>
              </a:rPr>
              <a:t>Manager communicatie, pers en partnerships | hoofdredacteur faro</a:t>
            </a:r>
          </a:p>
          <a:p>
            <a:r>
              <a:rPr lang="nl-NL" dirty="0">
                <a:solidFill>
                  <a:srgbClr val="000000"/>
                </a:solidFill>
                <a:latin typeface="Bahnschrift Condensed" panose="020B0502040204020203" pitchFamily="34" charset="0"/>
                <a:hlinkClick r:id="rId4"/>
              </a:rPr>
              <a:t>roel.daenen@faro.be</a:t>
            </a:r>
            <a:r>
              <a:rPr lang="nl-NL" dirty="0">
                <a:solidFill>
                  <a:srgbClr val="000000"/>
                </a:solidFill>
                <a:latin typeface="Bahnschrift Condensed" panose="020B0502040204020203" pitchFamily="34" charset="0"/>
              </a:rPr>
              <a:t> | T 02 213 10 73</a:t>
            </a:r>
            <a:endParaRPr lang="nl-NL" b="0" i="0" dirty="0">
              <a:solidFill>
                <a:srgbClr val="000000"/>
              </a:solidFill>
              <a:effectLst/>
              <a:latin typeface="Bahnschrift Condensed" panose="020B0502040204020203" pitchFamily="34" charset="0"/>
            </a:endParaRPr>
          </a:p>
        </p:txBody>
      </p:sp>
    </p:spTree>
    <p:extLst>
      <p:ext uri="{BB962C8B-B14F-4D97-AF65-F5344CB8AC3E}">
        <p14:creationId xmlns:p14="http://schemas.microsoft.com/office/powerpoint/2010/main" val="350107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A0FE529B-95A6-4BC6-AE48-69223BF833B2}"/>
              </a:ext>
            </a:extLst>
          </p:cNvPr>
          <p:cNvPicPr>
            <a:picLocks noGrp="1" noChangeAspect="1"/>
          </p:cNvPicPr>
          <p:nvPr>
            <p:ph idx="1"/>
          </p:nvPr>
        </p:nvPicPr>
        <p:blipFill>
          <a:blip r:embed="rId3"/>
          <a:stretch>
            <a:fillRect/>
          </a:stretch>
        </p:blipFill>
        <p:spPr>
          <a:xfrm>
            <a:off x="851662" y="1690690"/>
            <a:ext cx="3423202" cy="3423202"/>
          </a:xfrm>
        </p:spPr>
      </p:pic>
      <p:pic>
        <p:nvPicPr>
          <p:cNvPr id="1028" name="Picture 4" descr="Image result for erfgoeddag logo">
            <a:extLst>
              <a:ext uri="{FF2B5EF4-FFF2-40B4-BE49-F238E27FC236}">
                <a16:creationId xmlns:a16="http://schemas.microsoft.com/office/drawing/2014/main" id="{3295F5DB-6F3C-4A29-9E8B-2BCF557B9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407" y="1690689"/>
            <a:ext cx="3423202" cy="342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A7099-0870-43C8-AED0-E70C25682F29}"/>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2E6DE7E-975D-4855-8B84-A259301243AD}"/>
              </a:ext>
            </a:extLst>
          </p:cNvPr>
          <p:cNvPicPr>
            <a:picLocks noGrp="1" noChangeAspect="1"/>
          </p:cNvPicPr>
          <p:nvPr>
            <p:ph idx="1"/>
          </p:nvPr>
        </p:nvPicPr>
        <p:blipFill>
          <a:blip r:embed="rId2"/>
          <a:stretch>
            <a:fillRect/>
          </a:stretch>
        </p:blipFill>
        <p:spPr>
          <a:xfrm>
            <a:off x="0" y="0"/>
            <a:ext cx="9138699" cy="6858000"/>
          </a:xfrm>
        </p:spPr>
      </p:pic>
    </p:spTree>
    <p:extLst>
      <p:ext uri="{BB962C8B-B14F-4D97-AF65-F5344CB8AC3E}">
        <p14:creationId xmlns:p14="http://schemas.microsoft.com/office/powerpoint/2010/main" val="226063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E5CA24F-16D8-4563-A252-9DDB956E4B16}"/>
              </a:ext>
            </a:extLst>
          </p:cNvPr>
          <p:cNvSpPr>
            <a:spLocks noGrp="1"/>
          </p:cNvSpPr>
          <p:nvPr>
            <p:ph idx="1"/>
          </p:nvPr>
        </p:nvSpPr>
        <p:spPr>
          <a:xfrm>
            <a:off x="628650" y="357808"/>
            <a:ext cx="7886700" cy="6202017"/>
          </a:xfrm>
        </p:spPr>
        <p:txBody>
          <a:bodyPr>
            <a:normAutofit fontScale="85000" lnSpcReduction="10000"/>
          </a:bodyPr>
          <a:lstStyle/>
          <a:p>
            <a:r>
              <a:rPr lang="nl-BE" dirty="0"/>
              <a:t>Erfgoeddag streeft ernaar dat iedereen op </a:t>
            </a:r>
            <a:r>
              <a:rPr lang="nl-BE" b="1" dirty="0"/>
              <a:t>een eigentijdse, kwalitatieve en zinvolle manier</a:t>
            </a:r>
            <a:r>
              <a:rPr lang="nl-BE" dirty="0"/>
              <a:t> omgaat met het cultureel erfgoed in zijn dagelijkse omgeving. Het cultureel erfgoed mag  worden ontdekt als iets waardevols, dat dicht bij ieder van ons staat. </a:t>
            </a:r>
          </a:p>
          <a:p>
            <a:r>
              <a:rPr lang="nl-BE" dirty="0"/>
              <a:t>Alle initiatieven zijn erop gericht om het cultureel erfgoed </a:t>
            </a:r>
            <a:r>
              <a:rPr lang="nl-BE" b="1" dirty="0"/>
              <a:t>inzichtelijk</a:t>
            </a:r>
            <a:r>
              <a:rPr lang="nl-BE" dirty="0"/>
              <a:t> te maken en op die manier een omslag te realiseren in de publieke perceptie en benadering van erfgoed. </a:t>
            </a:r>
          </a:p>
          <a:p>
            <a:r>
              <a:rPr lang="nl-BE" dirty="0"/>
              <a:t>Erfgoeddag heeft anderzijds ook de bedoeling om de sector zelf zo goed mogelijk te laten </a:t>
            </a:r>
            <a:r>
              <a:rPr lang="nl-BE" b="1" dirty="0"/>
              <a:t>samenwerken, innoverende impulsen te cultiveren en de eigen activiteiten in een hedendaags erfgoedperspectief</a:t>
            </a:r>
            <a:r>
              <a:rPr lang="nl-BE" dirty="0"/>
              <a:t> te plaatsen. </a:t>
            </a:r>
          </a:p>
          <a:p>
            <a:r>
              <a:rPr lang="nl-BE" dirty="0"/>
              <a:t>Ook wil Erfgoeddag de </a:t>
            </a:r>
            <a:r>
              <a:rPr lang="nl-BE" b="1" dirty="0"/>
              <a:t>reflectie</a:t>
            </a:r>
            <a:r>
              <a:rPr lang="nl-BE" dirty="0"/>
              <a:t> over erfgoedontsluiting, </a:t>
            </a:r>
            <a:r>
              <a:rPr lang="nl-BE" dirty="0" err="1"/>
              <a:t>publiekswerking</a:t>
            </a:r>
            <a:r>
              <a:rPr lang="nl-BE" dirty="0"/>
              <a:t> en duurzaamheid stimuleren. </a:t>
            </a:r>
          </a:p>
          <a:p>
            <a:r>
              <a:rPr lang="nl-BE" dirty="0"/>
              <a:t>Erfgoeddag focust op het roerend (voorwerpen) en immaterieel (verhalen) cultureel erfgoed en onderscheidt zich zo van de Open Monumentendag, die zich op het onroerend erfgoed toespitst. </a:t>
            </a:r>
          </a:p>
          <a:p>
            <a:endParaRPr lang="nl-NL" dirty="0"/>
          </a:p>
        </p:txBody>
      </p:sp>
    </p:spTree>
    <p:extLst>
      <p:ext uri="{BB962C8B-B14F-4D97-AF65-F5344CB8AC3E}">
        <p14:creationId xmlns:p14="http://schemas.microsoft.com/office/powerpoint/2010/main" val="113806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6340642-BD8C-480F-9DFD-238F608E55DF}"/>
              </a:ext>
            </a:extLst>
          </p:cNvPr>
          <p:cNvSpPr>
            <a:spLocks noGrp="1"/>
          </p:cNvSpPr>
          <p:nvPr>
            <p:ph idx="1"/>
          </p:nvPr>
        </p:nvSpPr>
        <p:spPr>
          <a:xfrm>
            <a:off x="651484" y="3146067"/>
            <a:ext cx="7886700" cy="3240666"/>
          </a:xfrm>
        </p:spPr>
        <p:txBody>
          <a:bodyPr>
            <a:normAutofit lnSpcReduction="10000"/>
          </a:bodyPr>
          <a:lstStyle/>
          <a:p>
            <a:r>
              <a:rPr lang="nl-BE" dirty="0"/>
              <a:t>Wil: het begrip cultureel erfgoed ingang doen vinden bij de brede culturele sector. </a:t>
            </a:r>
          </a:p>
          <a:p>
            <a:r>
              <a:rPr lang="nl-BE" dirty="0"/>
              <a:t>Stimuleren van: </a:t>
            </a:r>
            <a:r>
              <a:rPr lang="nl-BE" b="1" dirty="0"/>
              <a:t>overleg en samenwerking</a:t>
            </a:r>
            <a:r>
              <a:rPr lang="nl-BE" dirty="0"/>
              <a:t>; kwalitatieve deelname aan de Erfgoeddag; het organiseren van kwalitatieve en creatieve activiteiten die verband houden met een vooropgesteld thema of met erfgoedzorg (behoud, beheer en collectiemanagement); originaliteit. </a:t>
            </a:r>
          </a:p>
          <a:p>
            <a:endParaRPr lang="nl-NL" dirty="0"/>
          </a:p>
        </p:txBody>
      </p:sp>
      <p:pic>
        <p:nvPicPr>
          <p:cNvPr id="4" name="Picture 4" descr="Image result for erfgoeddag logo">
            <a:extLst>
              <a:ext uri="{FF2B5EF4-FFF2-40B4-BE49-F238E27FC236}">
                <a16:creationId xmlns:a16="http://schemas.microsoft.com/office/drawing/2014/main" id="{CAB3CB47-FBC8-4189-9386-D85282131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55" y="506435"/>
            <a:ext cx="2619100" cy="241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6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 name="Tijdelijke aanduiding voor inhoud 6">
            <a:extLst>
              <a:ext uri="{FF2B5EF4-FFF2-40B4-BE49-F238E27FC236}">
                <a16:creationId xmlns:a16="http://schemas.microsoft.com/office/drawing/2014/main" id="{F2FEB2D6-D79F-45B9-B75D-E96B4DBC638A}"/>
              </a:ext>
            </a:extLst>
          </p:cNvPr>
          <p:cNvPicPr>
            <a:picLocks noGrp="1" noChangeAspect="1"/>
          </p:cNvPicPr>
          <p:nvPr>
            <p:ph idx="1"/>
          </p:nvPr>
        </p:nvPicPr>
        <p:blipFill>
          <a:blip r:embed="rId3"/>
          <a:stretch>
            <a:fillRect/>
          </a:stretch>
        </p:blipFill>
        <p:spPr>
          <a:xfrm>
            <a:off x="1563757" y="34020"/>
            <a:ext cx="5075581" cy="6693684"/>
          </a:xfrm>
        </p:spPr>
      </p:pic>
    </p:spTree>
    <p:extLst>
      <p:ext uri="{BB962C8B-B14F-4D97-AF65-F5344CB8AC3E}">
        <p14:creationId xmlns:p14="http://schemas.microsoft.com/office/powerpoint/2010/main" val="70976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88C5B-1414-4384-8633-F08BA1BA8FE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F26C587-D984-48DC-B0E7-378C5EC380F6}"/>
              </a:ext>
            </a:extLst>
          </p:cNvPr>
          <p:cNvSpPr>
            <a:spLocks noGrp="1"/>
          </p:cNvSpPr>
          <p:nvPr>
            <p:ph idx="1"/>
          </p:nvPr>
        </p:nvSpPr>
        <p:spPr/>
        <p:txBody>
          <a:bodyPr/>
          <a:lstStyle/>
          <a:p>
            <a:endParaRPr lang="nl-NL"/>
          </a:p>
        </p:txBody>
      </p:sp>
      <p:pic>
        <p:nvPicPr>
          <p:cNvPr id="3074" name="Picture 2" descr="Image result for erfgoeddag helden">
            <a:extLst>
              <a:ext uri="{FF2B5EF4-FFF2-40B4-BE49-F238E27FC236}">
                <a16:creationId xmlns:a16="http://schemas.microsoft.com/office/drawing/2014/main" id="{201F8FA3-0474-4413-B6AE-B1179DA29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116" y="0"/>
            <a:ext cx="4963768" cy="659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5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38F14-8027-470C-A69D-563F4C44B959}"/>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C8DF1B76-6F47-49FB-BDDC-F8548602C6E8}"/>
              </a:ext>
            </a:extLst>
          </p:cNvPr>
          <p:cNvPicPr>
            <a:picLocks noGrp="1" noChangeAspect="1"/>
          </p:cNvPicPr>
          <p:nvPr>
            <p:ph idx="1"/>
          </p:nvPr>
        </p:nvPicPr>
        <p:blipFill>
          <a:blip r:embed="rId2"/>
          <a:stretch>
            <a:fillRect/>
          </a:stretch>
        </p:blipFill>
        <p:spPr>
          <a:xfrm>
            <a:off x="628650" y="143758"/>
            <a:ext cx="4678018" cy="6610243"/>
          </a:xfrm>
        </p:spPr>
      </p:pic>
      <p:pic>
        <p:nvPicPr>
          <p:cNvPr id="7" name="Afbeelding 6">
            <a:extLst>
              <a:ext uri="{FF2B5EF4-FFF2-40B4-BE49-F238E27FC236}">
                <a16:creationId xmlns:a16="http://schemas.microsoft.com/office/drawing/2014/main" id="{AC0E82B9-6040-4D29-996B-E776A58D83E2}"/>
              </a:ext>
            </a:extLst>
          </p:cNvPr>
          <p:cNvPicPr>
            <a:picLocks noChangeAspect="1"/>
          </p:cNvPicPr>
          <p:nvPr/>
        </p:nvPicPr>
        <p:blipFill>
          <a:blip r:embed="rId3"/>
          <a:stretch>
            <a:fillRect/>
          </a:stretch>
        </p:blipFill>
        <p:spPr>
          <a:xfrm>
            <a:off x="5788094" y="3498574"/>
            <a:ext cx="2229395" cy="2927488"/>
          </a:xfrm>
          <a:prstGeom prst="rect">
            <a:avLst/>
          </a:prstGeom>
        </p:spPr>
      </p:pic>
    </p:spTree>
    <p:extLst>
      <p:ext uri="{BB962C8B-B14F-4D97-AF65-F5344CB8AC3E}">
        <p14:creationId xmlns:p14="http://schemas.microsoft.com/office/powerpoint/2010/main" val="316399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1888C-DA5E-4600-93B5-39D7B607082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9F3BF39-4484-4E95-878D-5897BF804C7B}"/>
              </a:ext>
            </a:extLst>
          </p:cNvPr>
          <p:cNvSpPr>
            <a:spLocks noGrp="1"/>
          </p:cNvSpPr>
          <p:nvPr>
            <p:ph idx="1"/>
          </p:nvPr>
        </p:nvSpPr>
        <p:spPr/>
        <p:txBody>
          <a:bodyPr/>
          <a:lstStyle/>
          <a:p>
            <a:endParaRPr lang="nl-NL" dirty="0"/>
          </a:p>
        </p:txBody>
      </p:sp>
      <p:pic>
        <p:nvPicPr>
          <p:cNvPr id="4098" name="Picture 2" descr="Image result for erfgoeddag zorg">
            <a:extLst>
              <a:ext uri="{FF2B5EF4-FFF2-40B4-BE49-F238E27FC236}">
                <a16:creationId xmlns:a16="http://schemas.microsoft.com/office/drawing/2014/main" id="{9E57209B-468B-4313-9A44-628AA2F1D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0"/>
            <a:ext cx="4848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60934"/>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B3B7F3A28A1842911455581821A162" ma:contentTypeVersion="3" ma:contentTypeDescription="Create a new document." ma:contentTypeScope="" ma:versionID="b99eba562b564fdffcdcf7ba157dbcb8">
  <xsd:schema xmlns:xsd="http://www.w3.org/2001/XMLSchema" xmlns:xs="http://www.w3.org/2001/XMLSchema" xmlns:p="http://schemas.microsoft.com/office/2006/metadata/properties" xmlns:ns1="http://schemas.microsoft.com/sharepoint/v3" xmlns:ns2="59bc4542-95a4-46f8-a0b1-d1dd263652a2" targetNamespace="http://schemas.microsoft.com/office/2006/metadata/properties" ma:root="true" ma:fieldsID="494fe04f44ec92e107794455929ce918" ns1:_="" ns2:_="">
    <xsd:import namespace="http://schemas.microsoft.com/sharepoint/v3"/>
    <xsd:import namespace="59bc4542-95a4-46f8-a0b1-d1dd263652a2"/>
    <xsd:element name="properties">
      <xsd:complexType>
        <xsd:sequence>
          <xsd:element name="documentManagement">
            <xsd:complexType>
              <xsd:all>
                <xsd:element ref="ns1:PublishingStartDate" minOccurs="0"/>
                <xsd:element ref="ns1:PublishingExpirationDate" minOccurs="0"/>
                <xsd:element ref="ns2:Gdynia"/>
                <xsd:element ref="ns2: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bc4542-95a4-46f8-a0b1-d1dd263652a2" elementFormDefault="qualified">
    <xsd:import namespace="http://schemas.microsoft.com/office/2006/documentManagement/types"/>
    <xsd:import namespace="http://schemas.microsoft.com/office/infopath/2007/PartnerControls"/>
    <xsd:element name="Gdynia" ma:index="10" ma:displayName="Gdynia" ma:default="Gdynia" ma:format="RadioButtons" ma:indexed="true" ma:internalName="Gdynia">
      <xsd:simpleType>
        <xsd:restriction base="dms:Choice">
          <xsd:enumeration value="Gdynia"/>
          <xsd:enumeration value="No Gdynia"/>
        </xsd:restriction>
      </xsd:simpleType>
    </xsd:element>
    <xsd:element name="Presentation" ma:index="11" nillable="true" ma:displayName="Presentation" ma:internalName="Present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sentation xmlns="59bc4542-95a4-46f8-a0b1-d1dd263652a2" xsi:nil="true"/>
    <Gdynia xmlns="59bc4542-95a4-46f8-a0b1-d1dd263652a2">Gdynia</Gdynia>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0427CD-396E-48B7-96A9-F5CC4A94CB87}"/>
</file>

<file path=customXml/itemProps2.xml><?xml version="1.0" encoding="utf-8"?>
<ds:datastoreItem xmlns:ds="http://schemas.openxmlformats.org/officeDocument/2006/customXml" ds:itemID="{812CFC49-5D34-499B-8849-81871D541B11}"/>
</file>

<file path=customXml/itemProps3.xml><?xml version="1.0" encoding="utf-8"?>
<ds:datastoreItem xmlns:ds="http://schemas.openxmlformats.org/officeDocument/2006/customXml" ds:itemID="{AC3F96DF-898B-47F9-989A-71376CFF9E9D}"/>
</file>

<file path=docProps/app.xml><?xml version="1.0" encoding="utf-8"?>
<Properties xmlns="http://schemas.openxmlformats.org/officeDocument/2006/extended-properties" xmlns:vt="http://schemas.openxmlformats.org/officeDocument/2006/docPropsVTypes">
  <Template>Office Theme</Template>
  <TotalTime>73</TotalTime>
  <Words>322</Words>
  <Application>Microsoft Office PowerPoint</Application>
  <PresentationFormat>Diavoorstelling (4:3)</PresentationFormat>
  <Paragraphs>23</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Arial Rounded MT Bold</vt:lpstr>
      <vt:lpstr>Bahnschrift Condensed</vt:lpstr>
      <vt:lpstr>Calibri</vt:lpstr>
      <vt:lpstr>Calibri Light</vt:lpstr>
      <vt:lpstr>Office-thema</vt:lpstr>
      <vt:lpstr>Safeguarding the cultural heritage of Flanders: een zaak van iedereen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Resultaten</vt:lpstr>
      <vt:lpstr>Belangrijke bron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Silke Theuwissen</dc:creator>
  <cp:lastModifiedBy>Roel Daenen</cp:lastModifiedBy>
  <cp:revision>13</cp:revision>
  <dcterms:created xsi:type="dcterms:W3CDTF">2017-04-21T12:57:27Z</dcterms:created>
  <dcterms:modified xsi:type="dcterms:W3CDTF">2018-06-04T05:32:07Z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0x01010030B3B7F3A28A1842911455581821A162</vt:lpwstr>
  </property>
</Properties>
</file>