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notesMasterIdLst>
    <p:notesMasterId r:id="rId19"/>
  </p:notesMasterIdLst>
  <p:sldIdLst>
    <p:sldId id="358" r:id="rId2"/>
    <p:sldId id="359" r:id="rId3"/>
    <p:sldId id="288" r:id="rId4"/>
    <p:sldId id="349" r:id="rId5"/>
    <p:sldId id="260" r:id="rId6"/>
    <p:sldId id="351" r:id="rId7"/>
    <p:sldId id="262" r:id="rId8"/>
    <p:sldId id="279" r:id="rId9"/>
    <p:sldId id="273" r:id="rId10"/>
    <p:sldId id="274" r:id="rId11"/>
    <p:sldId id="286" r:id="rId12"/>
    <p:sldId id="357" r:id="rId13"/>
    <p:sldId id="263" r:id="rId14"/>
    <p:sldId id="354" r:id="rId15"/>
    <p:sldId id="264" r:id="rId16"/>
    <p:sldId id="265" r:id="rId17"/>
    <p:sldId id="330" r:id="rId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B0"/>
    <a:srgbClr val="FF99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675" autoAdjust="0"/>
  </p:normalViewPr>
  <p:slideViewPr>
    <p:cSldViewPr>
      <p:cViewPr varScale="1">
        <p:scale>
          <a:sx n="65" d="100"/>
          <a:sy n="65" d="100"/>
        </p:scale>
        <p:origin x="145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39966C-84D5-4EDB-9C88-55716073EEAA}" type="datetimeFigureOut">
              <a:rPr lang="it-IT" smtClean="0"/>
              <a:t>03/06/2018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FFE289-973D-4354-8873-C3034FF51819}" type="slidenum">
              <a:rPr lang="it-IT" smtClean="0"/>
              <a:t>‹N›</a:t>
            </a:fld>
            <a:endParaRPr lang="it-IT"/>
          </a:p>
        </p:txBody>
      </p:sp>
    </p:spTree>
    <p:extLst>
      <p:ext uri="{BB962C8B-B14F-4D97-AF65-F5344CB8AC3E}">
        <p14:creationId xmlns:p14="http://schemas.microsoft.com/office/powerpoint/2010/main" val="317776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DE4897C-4541-4E39-A24D-6C0F5D8E3ED5}" type="slidenum">
              <a:rPr lang="it-IT" smtClean="0"/>
              <a:pPr/>
              <a:t>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DE4897C-4541-4E39-A24D-6C0F5D8E3ED5}" type="slidenum">
              <a:rPr lang="it-IT" smtClean="0"/>
              <a:pPr/>
              <a:t>4</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2FFE289-973D-4354-8873-C3034FF51819}" type="slidenum">
              <a:rPr lang="it-IT" smtClean="0"/>
              <a:t>5</a:t>
            </a:fld>
            <a:endParaRPr lang="it-IT"/>
          </a:p>
        </p:txBody>
      </p:sp>
    </p:spTree>
    <p:extLst>
      <p:ext uri="{BB962C8B-B14F-4D97-AF65-F5344CB8AC3E}">
        <p14:creationId xmlns:p14="http://schemas.microsoft.com/office/powerpoint/2010/main" val="63422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2FFE289-973D-4354-8873-C3034FF51819}" type="slidenum">
              <a:rPr lang="it-IT" smtClean="0"/>
              <a:t>10</a:t>
            </a:fld>
            <a:endParaRPr lang="it-IT"/>
          </a:p>
        </p:txBody>
      </p:sp>
    </p:spTree>
    <p:extLst>
      <p:ext uri="{BB962C8B-B14F-4D97-AF65-F5344CB8AC3E}">
        <p14:creationId xmlns:p14="http://schemas.microsoft.com/office/powerpoint/2010/main" val="199678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DE4897C-4541-4E39-A24D-6C0F5D8E3ED5}" type="slidenum">
              <a:rPr lang="it-IT" smtClean="0"/>
              <a:pPr/>
              <a:t>17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it-IT"/>
              <a:t>Fare clic per modificare lo stile del titolo</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A128F345-1AEC-4C5E-BC73-857557F7C6FA}" type="datetimeFigureOut">
              <a:rPr lang="it-IT" smtClean="0"/>
              <a:t>03/06/2018</a:t>
            </a:fld>
            <a:endParaRPr lang="it-IT"/>
          </a:p>
        </p:txBody>
      </p:sp>
      <p:sp>
        <p:nvSpPr>
          <p:cNvPr id="8" name="Slide Number Placeholder 7"/>
          <p:cNvSpPr>
            <a:spLocks noGrp="1"/>
          </p:cNvSpPr>
          <p:nvPr>
            <p:ph type="sldNum" sz="quarter" idx="11"/>
          </p:nvPr>
        </p:nvSpPr>
        <p:spPr/>
        <p:txBody>
          <a:bodyPr/>
          <a:lstStyle/>
          <a:p>
            <a:fld id="{922AB56F-8A5B-4BBA-BA8C-38CDD199519D}" type="slidenum">
              <a:rPr lang="it-IT" smtClean="0"/>
              <a:t>‹N›</a:t>
            </a:fld>
            <a:endParaRPr lang="it-IT"/>
          </a:p>
        </p:txBody>
      </p:sp>
      <p:sp>
        <p:nvSpPr>
          <p:cNvPr id="9" name="Footer Placeholder 8"/>
          <p:cNvSpPr>
            <a:spLocks noGrp="1"/>
          </p:cNvSpPr>
          <p:nvPr>
            <p:ph type="ftr" sz="quarter" idx="12"/>
          </p:nvPr>
        </p:nvSpPr>
        <p:spPr/>
        <p:txBody>
          <a:bodyPr/>
          <a:lstStyle/>
          <a:p>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A128F345-1AEC-4C5E-BC73-857557F7C6FA}" type="datetimeFigureOut">
              <a:rPr lang="it-IT" smtClean="0"/>
              <a:t>03/06/2018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2AB56F-8A5B-4BBA-BA8C-38CDD199519D}"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A128F345-1AEC-4C5E-BC73-857557F7C6FA}" type="datetimeFigureOut">
              <a:rPr lang="it-IT" smtClean="0"/>
              <a:t>03/06/2018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2AB56F-8A5B-4BBA-BA8C-38CDD199519D}"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10"/>
          </p:nvPr>
        </p:nvSpPr>
        <p:spPr/>
        <p:txBody>
          <a:bodyPr/>
          <a:lstStyle/>
          <a:p>
            <a:fld id="{A128F345-1AEC-4C5E-BC73-857557F7C6FA}" type="datetimeFigureOut">
              <a:rPr lang="it-IT" smtClean="0"/>
              <a:t>03/06/2018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2AB56F-8A5B-4BBA-BA8C-38CDD199519D}" type="slidenum">
              <a:rPr lang="it-IT" smtClean="0"/>
              <a:t>‹N›</a:t>
            </a:fld>
            <a:endParaRPr lang="it-IT"/>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4" y="5661248"/>
            <a:ext cx="530352" cy="101193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a:t>Fare clic per modificare lo stile del titolo</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A128F345-1AEC-4C5E-BC73-857557F7C6FA}" type="datetimeFigureOut">
              <a:rPr lang="it-IT" smtClean="0"/>
              <a:t>03/06/2018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2AB56F-8A5B-4BBA-BA8C-38CDD199519D}" type="slidenum">
              <a:rPr lang="it-IT" smtClean="0"/>
              <a:t>‹N›</a:t>
            </a:fld>
            <a:endParaRPr lang="it-IT"/>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128F345-1AEC-4C5E-BC73-857557F7C6FA}" type="datetimeFigureOut">
              <a:rPr lang="it-IT" smtClean="0"/>
              <a:t>03/06/2018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22AB56F-8A5B-4BBA-BA8C-38CDD199519D}" type="slidenum">
              <a:rPr lang="it-IT" smtClean="0"/>
              <a:t>‹N›</a:t>
            </a:fld>
            <a:endParaRPr lang="it-IT"/>
          </a:p>
        </p:txBody>
      </p:sp>
      <p:sp>
        <p:nvSpPr>
          <p:cNvPr id="9" name="Content Placeholder 8"/>
          <p:cNvSpPr>
            <a:spLocks noGrp="1"/>
          </p:cNvSpPr>
          <p:nvPr>
            <p:ph sz="quarter" idx="13"/>
          </p:nvPr>
        </p:nvSpPr>
        <p:spPr>
          <a:xfrm>
            <a:off x="365760" y="1600200"/>
            <a:ext cx="4041648" cy="452628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7" name="Date Placeholder 6"/>
          <p:cNvSpPr>
            <a:spLocks noGrp="1"/>
          </p:cNvSpPr>
          <p:nvPr>
            <p:ph type="dt" sz="half" idx="10"/>
          </p:nvPr>
        </p:nvSpPr>
        <p:spPr/>
        <p:txBody>
          <a:bodyPr/>
          <a:lstStyle/>
          <a:p>
            <a:fld id="{A128F345-1AEC-4C5E-BC73-857557F7C6FA}" type="datetimeFigureOut">
              <a:rPr lang="it-IT" smtClean="0"/>
              <a:t>03/06/2018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22AB56F-8A5B-4BBA-BA8C-38CDD199519D}" type="slidenum">
              <a:rPr lang="it-IT" smtClean="0"/>
              <a:t>‹N›</a:t>
            </a:fld>
            <a:endParaRPr lang="it-IT"/>
          </a:p>
        </p:txBody>
      </p:sp>
      <p:sp>
        <p:nvSpPr>
          <p:cNvPr id="11" name="Content Placeholder 10"/>
          <p:cNvSpPr>
            <a:spLocks noGrp="1"/>
          </p:cNvSpPr>
          <p:nvPr>
            <p:ph sz="quarter" idx="13"/>
          </p:nvPr>
        </p:nvSpPr>
        <p:spPr>
          <a:xfrm>
            <a:off x="457200" y="2212848"/>
            <a:ext cx="4041648" cy="391363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A128F345-1AEC-4C5E-BC73-857557F7C6FA}" type="datetimeFigureOut">
              <a:rPr lang="it-IT" smtClean="0"/>
              <a:t>03/06/2018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22AB56F-8A5B-4BBA-BA8C-38CDD199519D}"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8F345-1AEC-4C5E-BC73-857557F7C6FA}" type="datetimeFigureOut">
              <a:rPr lang="it-IT" smtClean="0"/>
              <a:t>03/06/2018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22AB56F-8A5B-4BBA-BA8C-38CDD199519D}"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it-IT"/>
              <a:t>Fare clic per modificare lo stile del titolo</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A128F345-1AEC-4C5E-BC73-857557F7C6FA}" type="datetimeFigureOut">
              <a:rPr lang="it-IT" smtClean="0"/>
              <a:t>03/06/2018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22AB56F-8A5B-4BBA-BA8C-38CDD199519D}"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it-IT"/>
              <a:t>Fare clic per modificare lo stile del titolo</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A128F345-1AEC-4C5E-BC73-857557F7C6FA}" type="datetimeFigureOut">
              <a:rPr lang="it-IT" smtClean="0"/>
              <a:t>03/06/2018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22AB56F-8A5B-4BBA-BA8C-38CDD199519D}"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128F345-1AEC-4C5E-BC73-857557F7C6FA}" type="datetimeFigureOut">
              <a:rPr lang="it-IT" smtClean="0"/>
              <a:t>03/06/2018</a:t>
            </a:fld>
            <a:endParaRPr lang="it-IT"/>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it-IT"/>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22AB56F-8A5B-4BBA-BA8C-38CDD199519D}" type="slidenum">
              <a:rPr lang="it-IT" smtClean="0"/>
              <a:t>‹N›</a:t>
            </a:fld>
            <a:endParaRPr lang="it-IT"/>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SAE\LOGHI\Logo Assessorato.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79512" y="5661248"/>
            <a:ext cx="528983" cy="1008112"/>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05079" y="5630670"/>
            <a:ext cx="7981512" cy="864096"/>
          </a:xfrm>
        </p:spPr>
        <p:txBody>
          <a:bodyPr/>
          <a:lstStyle/>
          <a:p>
            <a:pPr>
              <a:lnSpc>
                <a:spcPct val="100000"/>
              </a:lnSpc>
            </a:pPr>
            <a:br>
              <a:rPr lang="it-IT" sz="2400" dirty="0">
                <a:solidFill>
                  <a:srgbClr val="E6E6B0"/>
                </a:solidFill>
                <a:effectLst/>
              </a:rPr>
            </a:br>
            <a:r>
              <a:rPr lang="it-IT" sz="2400" dirty="0" err="1">
                <a:solidFill>
                  <a:schemeClr val="accent3"/>
                </a:solidFill>
                <a:effectLst/>
              </a:rPr>
              <a:t>Parc</a:t>
            </a:r>
            <a:r>
              <a:rPr lang="it-IT" sz="2400" dirty="0">
                <a:solidFill>
                  <a:schemeClr val="accent3"/>
                </a:solidFill>
                <a:effectLst/>
              </a:rPr>
              <a:t> </a:t>
            </a:r>
            <a:r>
              <a:rPr lang="it-IT" sz="2400" dirty="0" err="1">
                <a:solidFill>
                  <a:schemeClr val="accent3"/>
                </a:solidFill>
                <a:effectLst/>
              </a:rPr>
              <a:t>archéologique</a:t>
            </a:r>
            <a:r>
              <a:rPr lang="it-IT" sz="2400" dirty="0">
                <a:solidFill>
                  <a:schemeClr val="accent3"/>
                </a:solidFill>
                <a:effectLst/>
              </a:rPr>
              <a:t> et </a:t>
            </a:r>
            <a:r>
              <a:rPr lang="it-IT" sz="2400" dirty="0" err="1">
                <a:solidFill>
                  <a:schemeClr val="accent3"/>
                </a:solidFill>
                <a:effectLst/>
              </a:rPr>
              <a:t>musée</a:t>
            </a:r>
            <a:r>
              <a:rPr lang="it-IT" sz="2400" dirty="0">
                <a:solidFill>
                  <a:schemeClr val="accent3"/>
                </a:solidFill>
                <a:effectLst/>
              </a:rPr>
              <a:t> de l’aire </a:t>
            </a:r>
            <a:r>
              <a:rPr lang="it-IT" sz="2400" dirty="0" err="1">
                <a:solidFill>
                  <a:schemeClr val="accent3"/>
                </a:solidFill>
                <a:effectLst/>
              </a:rPr>
              <a:t>mègalithique</a:t>
            </a:r>
            <a:r>
              <a:rPr lang="it-IT" sz="2400" dirty="0">
                <a:solidFill>
                  <a:schemeClr val="accent3"/>
                </a:solidFill>
                <a:effectLst/>
              </a:rPr>
              <a:t> de</a:t>
            </a:r>
            <a:br>
              <a:rPr lang="it-IT" sz="2200" b="1" dirty="0">
                <a:solidFill>
                  <a:schemeClr val="accent3"/>
                </a:solidFill>
                <a:effectLst/>
                <a:latin typeface="+mn-lt"/>
                <a:ea typeface="+mn-ea"/>
                <a:cs typeface="Arial" panose="020B0604020202020204" pitchFamily="34" charset="0"/>
              </a:rPr>
            </a:br>
            <a:r>
              <a:rPr lang="it-IT" sz="2200" b="1" dirty="0">
                <a:solidFill>
                  <a:schemeClr val="accent3"/>
                </a:solidFill>
                <a:effectLst/>
                <a:latin typeface="+mn-lt"/>
                <a:ea typeface="+mn-ea"/>
                <a:cs typeface="Arial" panose="020B0604020202020204" pitchFamily="34" charset="0"/>
              </a:rPr>
              <a:t>SAINT-MARTIN-DE-CORLEANS (AOSTA)</a:t>
            </a:r>
            <a:endParaRPr lang="it-IT" sz="2200" dirty="0">
              <a:solidFill>
                <a:schemeClr val="accent3"/>
              </a:solidFill>
              <a:latin typeface="+mn-lt"/>
              <a:cs typeface="Arial" panose="020B0604020202020204" pitchFamily="34" charset="0"/>
            </a:endParaRPr>
          </a:p>
        </p:txBody>
      </p:sp>
      <p:pic>
        <p:nvPicPr>
          <p:cNvPr id="14" name="Immagin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6309320"/>
            <a:ext cx="1174879" cy="380538"/>
          </a:xfrm>
          <a:prstGeom prst="rect">
            <a:avLst/>
          </a:prstGeom>
        </p:spPr>
      </p:pic>
      <p:sp>
        <p:nvSpPr>
          <p:cNvPr id="3" name="Rettangolo 2">
            <a:extLst>
              <a:ext uri="{FF2B5EF4-FFF2-40B4-BE49-F238E27FC236}">
                <a16:creationId xmlns:a16="http://schemas.microsoft.com/office/drawing/2014/main" id="{B00AEF8A-220C-4660-8E95-FECC916D0D20}"/>
              </a:ext>
            </a:extLst>
          </p:cNvPr>
          <p:cNvSpPr/>
          <p:nvPr/>
        </p:nvSpPr>
        <p:spPr>
          <a:xfrm>
            <a:off x="406911" y="2551837"/>
            <a:ext cx="8330177" cy="1754326"/>
          </a:xfrm>
          <a:prstGeom prst="rect">
            <a:avLst/>
          </a:prstGeom>
        </p:spPr>
        <p:txBody>
          <a:bodyPr wrap="square">
            <a:spAutoFit/>
          </a:bodyPr>
          <a:lstStyle/>
          <a:p>
            <a:pPr algn="ctr">
              <a:lnSpc>
                <a:spcPct val="120000"/>
              </a:lnSpc>
              <a:spcAft>
                <a:spcPts val="0"/>
              </a:spcAft>
            </a:pPr>
            <a:r>
              <a:rPr lang="en-GB" dirty="0">
                <a:latin typeface="Times New Roman" panose="02020603050405020304" pitchFamily="18" charset="0"/>
                <a:ea typeface="Times New Roman" panose="02020603050405020304" pitchFamily="18" charset="0"/>
              </a:rPr>
              <a:t>Seminar of the European Alliance Group in the European Committee of the Regions</a:t>
            </a:r>
            <a:endParaRPr lang="it-IT" dirty="0">
              <a:latin typeface="Times New Roman" panose="02020603050405020304" pitchFamily="18" charset="0"/>
              <a:ea typeface="Times New Roman" panose="02020603050405020304" pitchFamily="18" charset="0"/>
            </a:endParaRPr>
          </a:p>
          <a:p>
            <a:pPr algn="just">
              <a:lnSpc>
                <a:spcPct val="120000"/>
              </a:lnSpc>
              <a:spcAft>
                <a:spcPts val="0"/>
              </a:spcAft>
            </a:pPr>
            <a:r>
              <a:rPr lang="en-GB" sz="800" dirty="0">
                <a:latin typeface="Times New Roman" panose="02020603050405020304" pitchFamily="18" charset="0"/>
                <a:ea typeface="Times New Roman" panose="02020603050405020304" pitchFamily="18" charset="0"/>
              </a:rPr>
              <a:t> </a:t>
            </a:r>
            <a:endParaRPr lang="it-IT" dirty="0">
              <a:latin typeface="Times New Roman" panose="02020603050405020304" pitchFamily="18" charset="0"/>
              <a:ea typeface="Times New Roman" panose="02020603050405020304" pitchFamily="18" charset="0"/>
            </a:endParaRPr>
          </a:p>
          <a:p>
            <a:pPr algn="ctr">
              <a:lnSpc>
                <a:spcPct val="120000"/>
              </a:lnSpc>
              <a:spcAft>
                <a:spcPts val="0"/>
              </a:spcAft>
            </a:pPr>
            <a:r>
              <a:rPr lang="en-GB" sz="2800" b="1" dirty="0">
                <a:latin typeface="Times New Roman" panose="02020603050405020304" pitchFamily="18" charset="0"/>
                <a:ea typeface="Times New Roman" panose="02020603050405020304" pitchFamily="18" charset="0"/>
              </a:rPr>
              <a:t>Promoting cultural and linguistic heritage of Europe</a:t>
            </a:r>
            <a:endParaRPr lang="it-IT" dirty="0">
              <a:latin typeface="Times New Roman" panose="02020603050405020304" pitchFamily="18" charset="0"/>
              <a:ea typeface="Times New Roman" panose="02020603050405020304" pitchFamily="18" charset="0"/>
            </a:endParaRPr>
          </a:p>
          <a:p>
            <a:pPr algn="ctr">
              <a:lnSpc>
                <a:spcPct val="120000"/>
              </a:lnSpc>
              <a:spcAft>
                <a:spcPts val="0"/>
              </a:spcAft>
            </a:pPr>
            <a:r>
              <a:rPr lang="en-GB" dirty="0">
                <a:latin typeface="Times New Roman" panose="02020603050405020304" pitchFamily="18" charset="0"/>
                <a:ea typeface="Times New Roman" panose="02020603050405020304" pitchFamily="18" charset="0"/>
              </a:rPr>
              <a:t>European Committee of the Regions, Brussels (Room JDE 70)</a:t>
            </a:r>
            <a:endParaRPr lang="it-IT" dirty="0">
              <a:latin typeface="Times New Roman" panose="02020603050405020304" pitchFamily="18" charset="0"/>
              <a:ea typeface="Times New Roman" panose="02020603050405020304" pitchFamily="18" charset="0"/>
            </a:endParaRPr>
          </a:p>
          <a:p>
            <a:pPr algn="ctr">
              <a:lnSpc>
                <a:spcPct val="120000"/>
              </a:lnSpc>
            </a:pPr>
            <a:r>
              <a:rPr lang="en-GB" dirty="0">
                <a:latin typeface="Times New Roman" panose="02020603050405020304" pitchFamily="18" charset="0"/>
                <a:ea typeface="Times New Roman" panose="02020603050405020304" pitchFamily="18" charset="0"/>
              </a:rPr>
              <a:t>4 June 2018</a:t>
            </a:r>
            <a:endParaRPr lang="it-IT" dirty="0">
              <a:latin typeface="Times New Roman" panose="02020603050405020304" pitchFamily="18" charset="0"/>
              <a:ea typeface="Times New Roman" panose="02020603050405020304" pitchFamily="18" charset="0"/>
            </a:endParaRPr>
          </a:p>
        </p:txBody>
      </p:sp>
      <p:pic>
        <p:nvPicPr>
          <p:cNvPr id="8" name="Picture 1" descr="C:\Users\plici\Downloads\[COMMs]\MEMORANDUM\EA background_newlogo.png">
            <a:extLst>
              <a:ext uri="{FF2B5EF4-FFF2-40B4-BE49-F238E27FC236}">
                <a16:creationId xmlns:a16="http://schemas.microsoft.com/office/drawing/2014/main" id="{C3D85722-EEDE-4078-8AD5-65F9183765C9}"/>
              </a:ext>
            </a:extLst>
          </p:cNvPr>
          <p:cNvPicPr/>
          <p:nvPr/>
        </p:nvPicPr>
        <p:blipFill rotWithShape="1">
          <a:blip r:embed="rId3">
            <a:extLst>
              <a:ext uri="{28A0092B-C50C-407E-A947-70E740481C1C}">
                <a14:useLocalDpi xmlns:a14="http://schemas.microsoft.com/office/drawing/2010/main" val="0"/>
              </a:ext>
            </a:extLst>
          </a:blip>
          <a:srcRect l="-3144" t="-1" r="3608" b="87195"/>
          <a:stretch/>
        </p:blipFill>
        <p:spPr bwMode="auto">
          <a:xfrm>
            <a:off x="683568" y="517984"/>
            <a:ext cx="7534275" cy="1371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389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201414"/>
            <a:ext cx="7992888" cy="923330"/>
          </a:xfrm>
          <a:prstGeom prst="rect">
            <a:avLst/>
          </a:prstGeom>
        </p:spPr>
        <p:txBody>
          <a:bodyPr wrap="square">
            <a:spAutoFit/>
          </a:bodyPr>
          <a:lstStyle/>
          <a:p>
            <a:r>
              <a:rPr lang="fr-FR" dirty="0"/>
              <a:t>Ces </a:t>
            </a:r>
            <a:r>
              <a:rPr lang="fr-FR" b="1" dirty="0"/>
              <a:t>stèles anthropomorphes </a:t>
            </a:r>
            <a:r>
              <a:rPr lang="fr-FR" dirty="0"/>
              <a:t>sont unanimement reconnues comme autant de chefs d’œuvre magistraux de la statuaire préhistorique, première véritable manifestation du mégalithisme dans la région. </a:t>
            </a:r>
            <a:endParaRPr lang="it-IT" dirty="0"/>
          </a:p>
        </p:txBody>
      </p:sp>
      <p:pic>
        <p:nvPicPr>
          <p:cNvPr id="9218" name="Picture 2" descr="E:\Foto_2016_Cerimoniale\Foto_2016_inaugurazione\Foto USB_2\PR3_76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596" y="1412776"/>
            <a:ext cx="8143892" cy="521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78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251520" y="44624"/>
            <a:ext cx="8712968" cy="1007393"/>
          </a:xfrm>
        </p:spPr>
        <p:txBody>
          <a:bodyPr>
            <a:noAutofit/>
          </a:bodyPr>
          <a:lstStyle/>
          <a:p>
            <a:pPr marL="0" indent="0">
              <a:lnSpc>
                <a:spcPct val="170000"/>
              </a:lnSpc>
              <a:buNone/>
            </a:pPr>
            <a:r>
              <a:rPr lang="fr-FR" sz="1600" dirty="0"/>
              <a:t>Ce site, qui se présentait à l’origine comme un </a:t>
            </a:r>
            <a:r>
              <a:rPr lang="fr-FR" sz="1600" b="1" dirty="0"/>
              <a:t>sanctuaire à ciel ouvert destiné au culte des vivants</a:t>
            </a:r>
            <a:r>
              <a:rPr lang="fr-FR" sz="1600" dirty="0"/>
              <a:t>, ne revêt une </a:t>
            </a:r>
            <a:r>
              <a:rPr lang="fr-FR" sz="1600" b="1" dirty="0"/>
              <a:t>fonction funéraire </a:t>
            </a:r>
            <a:r>
              <a:rPr lang="fr-FR" sz="1600" dirty="0"/>
              <a:t>que vers la moitié du III</a:t>
            </a:r>
            <a:r>
              <a:rPr lang="fr-FR" sz="1600" baseline="30000" dirty="0"/>
              <a:t>e</a:t>
            </a:r>
            <a:r>
              <a:rPr lang="fr-FR" sz="1600" dirty="0"/>
              <a:t> millénaire av. J.-C., devenant alors une nécropole privilégiée, avec des tombes mégalithiques monumentales de différents types.</a:t>
            </a:r>
            <a:endParaRPr lang="it-IT" sz="1600" dirty="0"/>
          </a:p>
        </p:txBody>
      </p:sp>
      <p:pic>
        <p:nvPicPr>
          <p:cNvPr id="4" name="Picture 2" descr="E:\Foto_2016_Cerimoniale\Foto_2016_inaugurazione\Foto USB_2\PR3_75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244" y="1412776"/>
            <a:ext cx="7994252" cy="533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83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16632"/>
            <a:ext cx="8712968" cy="1754326"/>
          </a:xfrm>
          <a:prstGeom prst="rect">
            <a:avLst/>
          </a:prstGeom>
        </p:spPr>
        <p:txBody>
          <a:bodyPr wrap="square">
            <a:spAutoFit/>
          </a:bodyPr>
          <a:lstStyle/>
          <a:p>
            <a:pPr algn="just" fontAlgn="base"/>
            <a:r>
              <a:rPr lang="fr-FR" dirty="0"/>
              <a:t>Les premières tombes mégalithiques, construites entièrement hors terre, furent probablement destinées aux membres des familles les plus importantes de la communauté</a:t>
            </a:r>
          </a:p>
          <a:p>
            <a:pPr algn="just" fontAlgn="base"/>
            <a:r>
              <a:rPr lang="fr-FR" dirty="0"/>
              <a:t>Le grand protagoniste est ici le </a:t>
            </a:r>
            <a:r>
              <a:rPr lang="fr-FR" b="1" dirty="0"/>
              <a:t>dolmen</a:t>
            </a:r>
            <a:r>
              <a:rPr lang="fr-FR" dirty="0"/>
              <a:t> (ou « Tombe 2 »), érigé sur une plateforme triangulaire en pierres et qui servit de sépulture collective : l’on y a en effet découvert les restes de 39 personnes</a:t>
            </a:r>
            <a:endParaRPr lang="it-IT" sz="1600" dirty="0">
              <a:solidFill>
                <a:schemeClr val="accent3">
                  <a:lumMod val="40000"/>
                  <a:lumOff val="60000"/>
                </a:schemeClr>
              </a:solidFill>
              <a:cs typeface="Arial" panose="020B0604020202020204" pitchFamily="34" charset="0"/>
            </a:endParaRPr>
          </a:p>
        </p:txBody>
      </p:sp>
      <p:pic>
        <p:nvPicPr>
          <p:cNvPr id="6" name="Picture 2" descr="E:\Foto_2016_Cerimoniale\Foto_2016_inaugurazione\scelta\606_AreaMegalitica20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91"/>
          <a:stretch/>
        </p:blipFill>
        <p:spPr bwMode="auto">
          <a:xfrm>
            <a:off x="1043608" y="1988840"/>
            <a:ext cx="7555274"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1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7299" y="44624"/>
            <a:ext cx="8959197" cy="2246769"/>
          </a:xfrm>
          <a:prstGeom prst="rect">
            <a:avLst/>
          </a:prstGeom>
        </p:spPr>
        <p:txBody>
          <a:bodyPr wrap="square">
            <a:spAutoFit/>
          </a:bodyPr>
          <a:lstStyle/>
          <a:p>
            <a:pPr algn="ctr"/>
            <a:endParaRPr lang="it-IT" sz="1600" dirty="0">
              <a:cs typeface="Arial" panose="020B0604020202020204" pitchFamily="34" charset="0"/>
            </a:endParaRPr>
          </a:p>
          <a:p>
            <a:pPr algn="ctr"/>
            <a:endParaRPr lang="it-IT" sz="1600" dirty="0">
              <a:cs typeface="Arial" panose="020B0604020202020204" pitchFamily="34" charset="0"/>
            </a:endParaRPr>
          </a:p>
          <a:p>
            <a:r>
              <a:rPr lang="fr-FR" dirty="0"/>
              <a:t>Le Parc archéologique et Musée du site mégalithique de Saint-Martin-de-</a:t>
            </a:r>
            <a:r>
              <a:rPr lang="fr-FR" dirty="0" err="1"/>
              <a:t>Corléans</a:t>
            </a:r>
            <a:r>
              <a:rPr lang="fr-FR" dirty="0"/>
              <a:t> a été construit directement sur le lieu où les monuments préhistoriques ont été découverts</a:t>
            </a:r>
          </a:p>
          <a:p>
            <a:r>
              <a:rPr lang="fr-FR" dirty="0"/>
              <a:t>Grâce à l’édifice qui les renferme et les protège, les structures retrouvées ont pu être conservées sur place et dans l’exacte position qu’elles occupaient à la fin des fouilles, ce qui confère au site une qualité unique.</a:t>
            </a:r>
            <a:endParaRPr lang="it-IT" dirty="0"/>
          </a:p>
        </p:txBody>
      </p:sp>
      <p:pic>
        <p:nvPicPr>
          <p:cNvPr id="8194" name="Picture 2" descr="E:\Foto_2016_Cerimoniale\Foto_2016_inaugurazione\scelta\050_AreaMegalitica2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99" y="1988840"/>
            <a:ext cx="528678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Contenuti\Materiali per conferenza Riccione\Per conferenza Riccione\T_II.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0940" y="1988840"/>
            <a:ext cx="3632629"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580112" y="5660490"/>
            <a:ext cx="3508128" cy="1200329"/>
          </a:xfrm>
          <a:prstGeom prst="rect">
            <a:avLst/>
          </a:prstGeom>
        </p:spPr>
        <p:txBody>
          <a:bodyPr wrap="square">
            <a:spAutoFit/>
          </a:bodyPr>
          <a:lstStyle/>
          <a:p>
            <a:r>
              <a:rPr lang="fr-FR" dirty="0"/>
              <a:t>La Tombe II (dolmen sur plateforme triangulaire) durant les fouilles, sur une photo de Franco </a:t>
            </a:r>
            <a:r>
              <a:rPr lang="fr-FR" dirty="0" err="1"/>
              <a:t>Mezzena</a:t>
            </a:r>
            <a:r>
              <a:rPr lang="fr-FR" dirty="0"/>
              <a:t>.</a:t>
            </a:r>
            <a:endParaRPr lang="it-IT" dirty="0"/>
          </a:p>
        </p:txBody>
      </p:sp>
      <p:sp>
        <p:nvSpPr>
          <p:cNvPr id="5" name="Rettangolo 4"/>
          <p:cNvSpPr/>
          <p:nvPr/>
        </p:nvSpPr>
        <p:spPr>
          <a:xfrm>
            <a:off x="1475656" y="5733256"/>
            <a:ext cx="3888432" cy="1107996"/>
          </a:xfrm>
          <a:prstGeom prst="rect">
            <a:avLst/>
          </a:prstGeom>
        </p:spPr>
        <p:txBody>
          <a:bodyPr wrap="square">
            <a:spAutoFit/>
          </a:bodyPr>
          <a:lstStyle/>
          <a:p>
            <a:r>
              <a:rPr lang="fr-FR" dirty="0"/>
              <a:t>La Tombe II (dolmen sur plateforme triangulaire) conservée sur place, protégée par la structure muséale.</a:t>
            </a:r>
            <a:endParaRPr lang="it-IT" dirty="0"/>
          </a:p>
          <a:p>
            <a:r>
              <a:rPr lang="it-IT" sz="1200" dirty="0">
                <a:latin typeface="Times New Roman" panose="02020603050405020304" pitchFamily="18" charset="0"/>
                <a:ea typeface="Dotum" panose="020B0600000101010101" pitchFamily="34" charset="-127"/>
                <a:cs typeface="Times New Roman" panose="02020603050405020304" pitchFamily="18" charset="0"/>
              </a:rPr>
              <a:t>.</a:t>
            </a:r>
            <a:endParaRPr lang="it-IT" sz="1200" b="1" dirty="0">
              <a:latin typeface="Times New Roman" panose="02020603050405020304" pitchFamily="18" charset="0"/>
              <a:ea typeface="Dotum" panose="020B0600000101010101" pitchFamily="34" charset="-127"/>
              <a:cs typeface="Times New Roman" panose="02020603050405020304" pitchFamily="18" charset="0"/>
            </a:endParaRPr>
          </a:p>
        </p:txBody>
      </p:sp>
      <p:sp>
        <p:nvSpPr>
          <p:cNvPr id="6" name="Rettangolo 5">
            <a:extLst>
              <a:ext uri="{FF2B5EF4-FFF2-40B4-BE49-F238E27FC236}">
                <a16:creationId xmlns:a16="http://schemas.microsoft.com/office/drawing/2014/main" id="{A353B730-D4D2-4BE3-BC9A-0BC13354D2FA}"/>
              </a:ext>
            </a:extLst>
          </p:cNvPr>
          <p:cNvSpPr/>
          <p:nvPr/>
        </p:nvSpPr>
        <p:spPr>
          <a:xfrm>
            <a:off x="3635896" y="44624"/>
            <a:ext cx="1326004" cy="369332"/>
          </a:xfrm>
          <a:prstGeom prst="rect">
            <a:avLst/>
          </a:prstGeom>
        </p:spPr>
        <p:txBody>
          <a:bodyPr wrap="none">
            <a:spAutoFit/>
          </a:bodyPr>
          <a:lstStyle/>
          <a:p>
            <a:r>
              <a:rPr lang="it-IT" dirty="0"/>
              <a:t>LE MUSÉE</a:t>
            </a:r>
          </a:p>
        </p:txBody>
      </p:sp>
    </p:spTree>
    <p:extLst>
      <p:ext uri="{BB962C8B-B14F-4D97-AF65-F5344CB8AC3E}">
        <p14:creationId xmlns:p14="http://schemas.microsoft.com/office/powerpoint/2010/main" val="137985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izidda\Desktop\image1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6306" y="1564590"/>
            <a:ext cx="3882584" cy="51767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zidda.AD\Gianfranco\Desktop\Foto_2017_18_05_SMdC\thumb_IMG_0193_1024 - Co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898" y="1636598"/>
            <a:ext cx="3359290" cy="517677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07504" y="37726"/>
            <a:ext cx="9036496" cy="1600438"/>
          </a:xfrm>
          <a:prstGeom prst="rect">
            <a:avLst/>
          </a:prstGeom>
        </p:spPr>
        <p:txBody>
          <a:bodyPr wrap="square">
            <a:spAutoFit/>
          </a:bodyPr>
          <a:lstStyle/>
          <a:p>
            <a:pPr algn="ctr"/>
            <a:r>
              <a:rPr lang="fr-FR" dirty="0"/>
              <a:t>LE MUSÉE</a:t>
            </a:r>
            <a:endParaRPr lang="it-IT" dirty="0"/>
          </a:p>
          <a:p>
            <a:pPr algn="ctr"/>
            <a:endParaRPr lang="it-IT" sz="800" dirty="0">
              <a:cs typeface="Arial" panose="020B0604020202020204" pitchFamily="34" charset="0"/>
            </a:endParaRPr>
          </a:p>
          <a:p>
            <a:r>
              <a:rPr lang="fr-FR" dirty="0"/>
              <a:t>Le parcours commence par une plongée en arrière dans le temps, qui part d’aujourd’hui et remonte à la préhistoire : depuis l’entrée du musée, un itinéraire semé d’images illustrant l’histoire humaine amène le visiteur jusqu’au niveau du site archéologique proprement dit, environ 6 mètres au-dessous du niveau de la route.</a:t>
            </a:r>
            <a:endParaRPr lang="it-IT" dirty="0"/>
          </a:p>
        </p:txBody>
      </p:sp>
    </p:spTree>
    <p:extLst>
      <p:ext uri="{BB962C8B-B14F-4D97-AF65-F5344CB8AC3E}">
        <p14:creationId xmlns:p14="http://schemas.microsoft.com/office/powerpoint/2010/main" val="2616639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99392"/>
            <a:ext cx="8424936" cy="1576880"/>
          </a:xfrm>
        </p:spPr>
        <p:txBody>
          <a:bodyPr>
            <a:normAutofit fontScale="92500" lnSpcReduction="20000"/>
          </a:bodyPr>
          <a:lstStyle/>
          <a:p>
            <a:pPr marL="0" indent="0" algn="just">
              <a:buNone/>
            </a:pPr>
            <a:endParaRPr lang="it-IT" sz="1800" dirty="0">
              <a:latin typeface="+mn-lt"/>
              <a:cs typeface="Arial" panose="020B0604020202020204" pitchFamily="34" charset="0"/>
            </a:endParaRPr>
          </a:p>
          <a:p>
            <a:pPr marL="0" indent="0" algn="ctr">
              <a:buNone/>
            </a:pPr>
            <a:r>
              <a:rPr lang="fr-FR" dirty="0">
                <a:latin typeface="+mn-lt"/>
              </a:rPr>
              <a:t>LE MUSÉE</a:t>
            </a:r>
          </a:p>
          <a:p>
            <a:pPr marL="0" indent="0" algn="just">
              <a:buNone/>
            </a:pPr>
            <a:r>
              <a:rPr lang="fr-FR" dirty="0">
                <a:latin typeface="+mn-lt"/>
              </a:rPr>
              <a:t>Les passerelles d’une largeur réduite que parcourt le visiteur s’élargissent quand elles débouchent sur le niveau inférieur, qui offre au regard un espace étonnant.</a:t>
            </a:r>
          </a:p>
          <a:p>
            <a:pPr marL="0" indent="0" algn="just">
              <a:buNone/>
            </a:pPr>
            <a:endParaRPr lang="it-IT" dirty="0">
              <a:latin typeface="+mn-lt"/>
            </a:endParaRPr>
          </a:p>
        </p:txBody>
      </p:sp>
      <p:pic>
        <p:nvPicPr>
          <p:cNvPr id="10242" name="Picture 2" descr="E:\Foto_2016_Cerimoniale\Foto_2016_inaugurazione\Foto USB_2\PR3_75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5" y="1700808"/>
            <a:ext cx="7444661"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51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16632"/>
            <a:ext cx="8784976" cy="2554545"/>
          </a:xfrm>
          <a:prstGeom prst="rect">
            <a:avLst/>
          </a:prstGeom>
        </p:spPr>
        <p:txBody>
          <a:bodyPr wrap="square">
            <a:spAutoFit/>
          </a:bodyPr>
          <a:lstStyle/>
          <a:p>
            <a:r>
              <a:rPr lang="fr-FR" dirty="0"/>
              <a:t>L’effet recherché à l’entrée de cette salle grandiose (cinquante mètres par cinquante) est de susciter chez le visiteur une compréhension visuelle et émotionnelle de cet ensemble monumental, en lui permettant de le percevoir immédiatement comme tel ; une impression à laquelle contribue </a:t>
            </a:r>
            <a:r>
              <a:rPr lang="fr-FR" b="1" dirty="0"/>
              <a:t>l’éclairage particulier du site, qui évolue graduellement pour rappeler la lumière des différentes heures du jour</a:t>
            </a:r>
            <a:r>
              <a:rPr lang="fr-FR" dirty="0"/>
              <a:t>.</a:t>
            </a:r>
            <a:endParaRPr lang="it-IT" dirty="0"/>
          </a:p>
          <a:p>
            <a:pPr algn="just" fontAlgn="base"/>
            <a:r>
              <a:rPr lang="fr-FR" dirty="0"/>
              <a:t>Illustration du temps qui passe, les tonalités lumineuses teintent l’atmosphère dans laquelle baignent les vestiges archéologiques, le dolmen, les stèles abattues, les plateformes et les traces de labours.</a:t>
            </a:r>
            <a:endParaRPr lang="it-IT" dirty="0"/>
          </a:p>
          <a:p>
            <a:pPr algn="just" fontAlgn="base"/>
            <a:endParaRPr lang="it-IT" sz="1600" dirty="0">
              <a:cs typeface="Arial" panose="020B0604020202020204" pitchFamily="34" charset="0"/>
            </a:endParaRPr>
          </a:p>
        </p:txBody>
      </p:sp>
      <p:pic>
        <p:nvPicPr>
          <p:cNvPr id="11266" name="Picture 2" descr="E:\Foto_2016_Cerimoniale\Foto_2016_inaugurazione\Foto USB_2\PR3_7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5893" y="2392373"/>
            <a:ext cx="6572213" cy="438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917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3" y="44624"/>
            <a:ext cx="8970997" cy="1754326"/>
          </a:xfrm>
          <a:prstGeom prst="rect">
            <a:avLst/>
          </a:prstGeom>
        </p:spPr>
        <p:txBody>
          <a:bodyPr wrap="square">
            <a:spAutoFit/>
          </a:bodyPr>
          <a:lstStyle/>
          <a:p>
            <a:pPr algn="ctr"/>
            <a:r>
              <a:rPr lang="fr-FR" dirty="0"/>
              <a:t>LE MUSÉE</a:t>
            </a:r>
            <a:endParaRPr lang="it-IT" dirty="0"/>
          </a:p>
          <a:p>
            <a:r>
              <a:rPr lang="fr-FR" dirty="0"/>
              <a:t>Le début du parcours muséal illustre les différentes phases d’utilisation du site.</a:t>
            </a:r>
            <a:endParaRPr lang="it-IT" dirty="0"/>
          </a:p>
          <a:p>
            <a:r>
              <a:rPr lang="fr-FR" dirty="0"/>
              <a:t>Celles-ci sont ensuite présentées par ordre chronologique, à partir de la plus ancienne (labour), section par section, et en explorant chacune d’elles, le visiteur peut aussi découvrir directement le site : un jeu de rappels réciproques s’instaure ainsi, créant un dialogue constant entre les monuments et le musée.</a:t>
            </a:r>
            <a:endParaRPr lang="it-IT" dirty="0"/>
          </a:p>
        </p:txBody>
      </p:sp>
      <p:pic>
        <p:nvPicPr>
          <p:cNvPr id="4098" name="Picture 2" descr="C:\Users\gizidda\Desktop\Foto per A_Grandi_SOLE 24 ORE\08_sezione_introduttiva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67"/>
          <a:stretch/>
        </p:blipFill>
        <p:spPr bwMode="auto">
          <a:xfrm>
            <a:off x="179511" y="1798950"/>
            <a:ext cx="8898989" cy="499679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39552" y="6156012"/>
            <a:ext cx="3024336" cy="369332"/>
          </a:xfrm>
          <a:prstGeom prst="rect">
            <a:avLst/>
          </a:prstGeom>
          <a:noFill/>
        </p:spPr>
        <p:txBody>
          <a:bodyPr wrap="square" rtlCol="0">
            <a:spAutoFit/>
          </a:bodyPr>
          <a:lstStyle/>
          <a:p>
            <a:r>
              <a:rPr lang="it-IT" dirty="0"/>
              <a:t>Merci pour </a:t>
            </a:r>
            <a:r>
              <a:rPr lang="it-IT" dirty="0" err="1"/>
              <a:t>votre</a:t>
            </a:r>
            <a:r>
              <a:rPr lang="it-IT" dirty="0"/>
              <a:t> </a:t>
            </a:r>
            <a:r>
              <a:rPr lang="it-IT" dirty="0" err="1"/>
              <a:t>attention</a:t>
            </a:r>
            <a:r>
              <a:rPr lang="it-IT" dirty="0"/>
              <a:t>!</a:t>
            </a:r>
          </a:p>
        </p:txBody>
      </p:sp>
    </p:spTree>
    <p:extLst>
      <p:ext uri="{BB962C8B-B14F-4D97-AF65-F5344CB8AC3E}">
        <p14:creationId xmlns:p14="http://schemas.microsoft.com/office/powerpoint/2010/main" val="1802368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90295" y="260648"/>
            <a:ext cx="7981512" cy="864096"/>
          </a:xfrm>
        </p:spPr>
        <p:txBody>
          <a:bodyPr/>
          <a:lstStyle/>
          <a:p>
            <a:pPr>
              <a:lnSpc>
                <a:spcPct val="100000"/>
              </a:lnSpc>
            </a:pPr>
            <a:br>
              <a:rPr lang="it-IT" sz="2400" dirty="0">
                <a:solidFill>
                  <a:srgbClr val="E6E6B0"/>
                </a:solidFill>
                <a:effectLst/>
              </a:rPr>
            </a:br>
            <a:r>
              <a:rPr lang="it-IT" sz="2400" dirty="0" err="1">
                <a:solidFill>
                  <a:srgbClr val="E6E6B0"/>
                </a:solidFill>
                <a:effectLst/>
              </a:rPr>
              <a:t>Parc</a:t>
            </a:r>
            <a:r>
              <a:rPr lang="it-IT" sz="2400" dirty="0">
                <a:solidFill>
                  <a:srgbClr val="E6E6B0"/>
                </a:solidFill>
                <a:effectLst/>
              </a:rPr>
              <a:t> </a:t>
            </a:r>
            <a:r>
              <a:rPr lang="it-IT" sz="2400" dirty="0" err="1">
                <a:solidFill>
                  <a:srgbClr val="E6E6B0"/>
                </a:solidFill>
                <a:effectLst/>
              </a:rPr>
              <a:t>archéologique</a:t>
            </a:r>
            <a:r>
              <a:rPr lang="it-IT" sz="2400" dirty="0">
                <a:solidFill>
                  <a:srgbClr val="E6E6B0"/>
                </a:solidFill>
                <a:effectLst/>
              </a:rPr>
              <a:t> et </a:t>
            </a:r>
            <a:r>
              <a:rPr lang="it-IT" sz="2400" dirty="0" err="1">
                <a:solidFill>
                  <a:srgbClr val="E6E6B0"/>
                </a:solidFill>
                <a:effectLst/>
              </a:rPr>
              <a:t>musée</a:t>
            </a:r>
            <a:r>
              <a:rPr lang="it-IT" sz="2400" dirty="0">
                <a:solidFill>
                  <a:srgbClr val="E6E6B0"/>
                </a:solidFill>
                <a:effectLst/>
              </a:rPr>
              <a:t> de l’aire </a:t>
            </a:r>
            <a:r>
              <a:rPr lang="it-IT" sz="2400" dirty="0" err="1">
                <a:solidFill>
                  <a:srgbClr val="E6E6B0"/>
                </a:solidFill>
                <a:effectLst/>
              </a:rPr>
              <a:t>mègalithique</a:t>
            </a:r>
            <a:r>
              <a:rPr lang="it-IT" sz="2400" dirty="0">
                <a:solidFill>
                  <a:srgbClr val="E6E6B0"/>
                </a:solidFill>
                <a:effectLst/>
              </a:rPr>
              <a:t> de</a:t>
            </a:r>
            <a:br>
              <a:rPr lang="it-IT" sz="2200" b="1" dirty="0">
                <a:solidFill>
                  <a:srgbClr val="E6E6B0"/>
                </a:solidFill>
                <a:effectLst/>
                <a:latin typeface="+mn-lt"/>
                <a:ea typeface="+mn-ea"/>
                <a:cs typeface="Arial" panose="020B0604020202020204" pitchFamily="34" charset="0"/>
              </a:rPr>
            </a:br>
            <a:r>
              <a:rPr lang="it-IT" sz="2200" b="1" dirty="0">
                <a:solidFill>
                  <a:srgbClr val="E6E6B0"/>
                </a:solidFill>
                <a:effectLst/>
                <a:latin typeface="+mn-lt"/>
                <a:ea typeface="+mn-ea"/>
                <a:cs typeface="Arial" panose="020B0604020202020204" pitchFamily="34" charset="0"/>
              </a:rPr>
              <a:t>SAINT-MARTIN-DE-CORLEANS (AOSTA)</a:t>
            </a:r>
            <a:endParaRPr lang="it-IT" sz="2200" dirty="0">
              <a:solidFill>
                <a:srgbClr val="E6E6B0"/>
              </a:solidFill>
              <a:latin typeface="+mn-lt"/>
              <a:cs typeface="Arial" panose="020B0604020202020204" pitchFamily="34" charset="0"/>
            </a:endParaRPr>
          </a:p>
        </p:txBody>
      </p:sp>
      <p:pic>
        <p:nvPicPr>
          <p:cNvPr id="14" name="Immagin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6309320"/>
            <a:ext cx="1174879" cy="380538"/>
          </a:xfrm>
          <a:prstGeom prst="rect">
            <a:avLst/>
          </a:prstGeom>
        </p:spPr>
      </p:pic>
      <p:pic>
        <p:nvPicPr>
          <p:cNvPr id="2" name="Picture 2" descr="C:\Users\gzidda.AD\Desktop\Museo archeologico AO 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536295"/>
            <a:ext cx="9103397" cy="520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8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267744" y="2965589"/>
            <a:ext cx="2016224" cy="3631763"/>
          </a:xfrm>
          <a:prstGeom prst="rect">
            <a:avLst/>
          </a:prstGeom>
        </p:spPr>
        <p:txBody>
          <a:bodyPr wrap="square">
            <a:spAutoFit/>
          </a:bodyPr>
          <a:lstStyle/>
          <a:p>
            <a:r>
              <a:rPr lang="fr-FR" dirty="0"/>
              <a:t>1969, juin : </a:t>
            </a:r>
            <a:endParaRPr lang="it-IT" dirty="0"/>
          </a:p>
          <a:p>
            <a:r>
              <a:rPr lang="fr-FR" dirty="0"/>
              <a:t>découverte de vestiges archéologiques et de stèles anthropomorphes lors d’excavations à l’Est de l’église du quartier Saint-Martin-de-</a:t>
            </a:r>
            <a:r>
              <a:rPr lang="fr-FR" dirty="0" err="1"/>
              <a:t>Corléans</a:t>
            </a:r>
            <a:r>
              <a:rPr lang="fr-FR" dirty="0"/>
              <a:t> (AOSTE)</a:t>
            </a:r>
            <a:endParaRPr lang="it-IT" dirty="0"/>
          </a:p>
          <a:p>
            <a:endParaRPr lang="it-IT" sz="1400" b="1" dirty="0">
              <a:ea typeface="Dotum" panose="020B0600000101010101" pitchFamily="34" charset="-127"/>
              <a:cs typeface="Times New Roman" panose="02020603050405020304" pitchFamily="18" charset="0"/>
            </a:endParaRPr>
          </a:p>
        </p:txBody>
      </p:sp>
      <p:pic>
        <p:nvPicPr>
          <p:cNvPr id="4" name="Picture 2" descr="E:\Contenuti\Materiali per conferenza Riccione\Per conferenza Riccione\2_general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837" y="2132856"/>
            <a:ext cx="463662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isultati immagini per 1969 allunaggio immagi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3821"/>
            <a:ext cx="3842177" cy="227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4067944" y="284469"/>
            <a:ext cx="4572000" cy="646331"/>
          </a:xfrm>
          <a:prstGeom prst="rect">
            <a:avLst/>
          </a:prstGeom>
        </p:spPr>
        <p:txBody>
          <a:bodyPr>
            <a:spAutoFit/>
          </a:bodyPr>
          <a:lstStyle/>
          <a:p>
            <a:r>
              <a:rPr lang="fr-FR" dirty="0">
                <a:ea typeface="Dotum" panose="020B0600000101010101" pitchFamily="34" charset="-127"/>
                <a:cs typeface="Times New Roman" panose="02020603050405020304" pitchFamily="18" charset="0"/>
              </a:rPr>
              <a:t>1969, 20 juillet : </a:t>
            </a:r>
          </a:p>
          <a:p>
            <a:r>
              <a:rPr lang="fr-FR" dirty="0">
                <a:ea typeface="Dotum" panose="020B0600000101010101" pitchFamily="34" charset="-127"/>
                <a:cs typeface="Times New Roman" panose="02020603050405020304" pitchFamily="18" charset="0"/>
              </a:rPr>
              <a:t>premier alunissage d’un être humain</a:t>
            </a:r>
          </a:p>
        </p:txBody>
      </p:sp>
    </p:spTree>
    <p:extLst>
      <p:ext uri="{BB962C8B-B14F-4D97-AF65-F5344CB8AC3E}">
        <p14:creationId xmlns:p14="http://schemas.microsoft.com/office/powerpoint/2010/main" val="414883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99592" y="190381"/>
            <a:ext cx="7848872" cy="646331"/>
          </a:xfrm>
          <a:prstGeom prst="rect">
            <a:avLst/>
          </a:prstGeom>
        </p:spPr>
        <p:txBody>
          <a:bodyPr wrap="square">
            <a:spAutoFit/>
          </a:bodyPr>
          <a:lstStyle/>
          <a:p>
            <a:r>
              <a:rPr lang="fr-FR" dirty="0"/>
              <a:t>1969, juin : </a:t>
            </a:r>
            <a:endParaRPr lang="it-IT" dirty="0"/>
          </a:p>
          <a:p>
            <a:r>
              <a:rPr lang="fr-FR" dirty="0"/>
              <a:t>l’archéologue Franco </a:t>
            </a:r>
            <a:r>
              <a:rPr lang="fr-FR" dirty="0" err="1"/>
              <a:t>Mezzena</a:t>
            </a:r>
            <a:r>
              <a:rPr lang="fr-FR" dirty="0"/>
              <a:t>, alors que débutent les fouilles du site</a:t>
            </a:r>
            <a:endParaRPr lang="it-IT" sz="1600" b="1" dirty="0">
              <a:ea typeface="Dotum" panose="020B0600000101010101" pitchFamily="34" charset="-127"/>
              <a:cs typeface="Times New Roman" panose="02020603050405020304" pitchFamily="18" charset="0"/>
            </a:endParaRPr>
          </a:p>
        </p:txBody>
      </p:sp>
      <p:pic>
        <p:nvPicPr>
          <p:cNvPr id="27652" name="Picture 4" descr="E:\Contenuti\Foto_Mezzena_sulloScavo\SMN_19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052736"/>
            <a:ext cx="3452384" cy="5616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ea Megalitica\Ricerche_Saint_Martin_de_Corleans_09_03_2015\Documentazione fotografica\Dia color 6x6 e 24x36 dal 1969 al 2006\ANNO 1969\COLORE 24x36\PELLICOLA 06\Scansioni jpg\003_0221_1969_D06_ftg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557" y="4051088"/>
            <a:ext cx="4068453" cy="2618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Contenuti\Materiali per conferenza Riccione\Foto x Palladino\17_E - Copia.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3557" y="1088136"/>
            <a:ext cx="4034907" cy="284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11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44624"/>
            <a:ext cx="7632848" cy="504056"/>
          </a:xfrm>
        </p:spPr>
        <p:txBody>
          <a:bodyPr>
            <a:normAutofit fontScale="90000"/>
          </a:bodyPr>
          <a:lstStyle/>
          <a:p>
            <a:br>
              <a:rPr lang="it-IT" dirty="0">
                <a:latin typeface="+mn-lt"/>
              </a:rPr>
            </a:br>
            <a:r>
              <a:rPr lang="it-IT" sz="3600" dirty="0">
                <a:latin typeface="+mn-lt"/>
                <a:cs typeface="Arial" panose="020B0604020202020204" pitchFamily="34" charset="0"/>
              </a:rPr>
              <a:t> </a:t>
            </a:r>
            <a:br>
              <a:rPr lang="it-IT" sz="3600" dirty="0">
                <a:latin typeface="+mn-lt"/>
                <a:cs typeface="Arial" panose="020B0604020202020204" pitchFamily="34" charset="0"/>
              </a:rPr>
            </a:br>
            <a:br>
              <a:rPr lang="it-IT" sz="3600" b="1" dirty="0">
                <a:cs typeface="Arial" panose="020B0604020202020204" pitchFamily="34" charset="0"/>
              </a:rPr>
            </a:br>
            <a:r>
              <a:rPr lang="it-IT" sz="2200" b="1" dirty="0">
                <a:cs typeface="Arial" panose="020B0604020202020204" pitchFamily="34" charset="0"/>
              </a:rPr>
              <a:t>LE SITE MÉGALITHIQUE</a:t>
            </a:r>
            <a:endParaRPr lang="it-IT" sz="2200" dirty="0">
              <a:latin typeface="+mn-lt"/>
              <a:cs typeface="Arial" panose="020B0604020202020204" pitchFamily="34" charset="0"/>
            </a:endParaRPr>
          </a:p>
        </p:txBody>
      </p:sp>
      <p:sp>
        <p:nvSpPr>
          <p:cNvPr id="3" name="Segnaposto contenuto 2"/>
          <p:cNvSpPr>
            <a:spLocks noGrp="1"/>
          </p:cNvSpPr>
          <p:nvPr>
            <p:ph idx="1"/>
          </p:nvPr>
        </p:nvSpPr>
        <p:spPr>
          <a:xfrm>
            <a:off x="251520" y="476672"/>
            <a:ext cx="8568952" cy="2016224"/>
          </a:xfrm>
        </p:spPr>
        <p:txBody>
          <a:bodyPr>
            <a:normAutofit fontScale="40000" lnSpcReduction="20000"/>
          </a:bodyPr>
          <a:lstStyle/>
          <a:p>
            <a:pPr marL="0" indent="0" algn="just" fontAlgn="base">
              <a:buNone/>
            </a:pPr>
            <a:r>
              <a:rPr lang="fr-FR" sz="3800" dirty="0">
                <a:latin typeface="+mn-lt"/>
                <a:cs typeface="Arial" panose="020B0604020202020204" pitchFamily="34" charset="0"/>
              </a:rPr>
              <a:t>Ce site, peu à peu mis au jour à partir de 1969 et qui s’étend sur environ un hectare, s’avère rapidement l’un des plus intéressants d’Europe, avec des vestiges éclairant cinq millénaires d’histoire, de la fin du Néolithique à l’époque contemporaine. </a:t>
            </a:r>
          </a:p>
          <a:p>
            <a:pPr marL="0" indent="0" algn="just" fontAlgn="base">
              <a:buNone/>
            </a:pPr>
            <a:r>
              <a:rPr lang="fr-FR" sz="3800" dirty="0">
                <a:latin typeface="+mn-lt"/>
                <a:cs typeface="Arial" panose="020B0604020202020204" pitchFamily="34" charset="0"/>
              </a:rPr>
              <a:t>L’expression « site mégalithique » a été utilisée pour définir de manière synthétique les découvertes faites à Aoste, dont il n’existe aujourd’hui aucun équivalent, sauf peut-être le site de Petit-Chasseur à Sion (Suisse).</a:t>
            </a:r>
          </a:p>
          <a:p>
            <a:pPr marL="0" indent="0" algn="just" fontAlgn="base">
              <a:buNone/>
            </a:pPr>
            <a:r>
              <a:rPr lang="fr-FR" sz="3800" dirty="0">
                <a:latin typeface="+mn-lt"/>
                <a:cs typeface="Arial" panose="020B0604020202020204" pitchFamily="34" charset="0"/>
              </a:rPr>
              <a:t>Nous ne sommes pas là en présence d’un simple alignement de menhirs ou de stèles anthropomorphes, ni même d’une nécropole ou de plusieurs tombes dolméniques individuelles : les vestiges retrouvés démontrent qu’existait là une aire sacrée, destinée dès son origine à accueillir régulièrement des manifestations liées à un culte et aux sépultures.</a:t>
            </a:r>
          </a:p>
          <a:p>
            <a:pPr marL="0" indent="0" algn="just" fontAlgn="base">
              <a:buNone/>
            </a:pPr>
            <a:endParaRPr lang="it-IT" sz="1800" dirty="0">
              <a:solidFill>
                <a:schemeClr val="tx1"/>
              </a:solidFill>
              <a:latin typeface="+mn-lt"/>
              <a:cs typeface="Arial" panose="020B0604020202020204" pitchFamily="34" charset="0"/>
            </a:endParaRPr>
          </a:p>
          <a:p>
            <a:endParaRPr lang="it-IT" sz="2200" dirty="0">
              <a:solidFill>
                <a:schemeClr val="tx1"/>
              </a:solidFill>
              <a:latin typeface="+mn-lt"/>
            </a:endParaRPr>
          </a:p>
        </p:txBody>
      </p:sp>
      <p:pic>
        <p:nvPicPr>
          <p:cNvPr id="4099" name="Picture 3" descr="E:\Foto_2016_Cerimoniale\Foto_2016_inaugurazione\scelta\046_AreaMegalitica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708920"/>
            <a:ext cx="6048672" cy="4036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04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251520" y="116632"/>
            <a:ext cx="8640960" cy="720079"/>
          </a:xfrm>
        </p:spPr>
        <p:txBody>
          <a:bodyPr>
            <a:noAutofit/>
          </a:bodyPr>
          <a:lstStyle/>
          <a:p>
            <a:pPr marL="0" indent="0">
              <a:lnSpc>
                <a:spcPct val="170000"/>
              </a:lnSpc>
              <a:buNone/>
            </a:pPr>
            <a:r>
              <a:rPr lang="fr-FR" sz="1600" dirty="0"/>
              <a:t>Cinq phases structurelles ont été identifiées : </a:t>
            </a:r>
            <a:endParaRPr lang="it-IT" sz="1600" dirty="0"/>
          </a:p>
          <a:p>
            <a:pPr marL="0" indent="0">
              <a:lnSpc>
                <a:spcPct val="170000"/>
              </a:lnSpc>
              <a:buNone/>
            </a:pPr>
            <a:r>
              <a:rPr lang="fr-FR" sz="1600" dirty="0"/>
              <a:t>Elles partent du Néolithique récent (fin du V</a:t>
            </a:r>
            <a:r>
              <a:rPr lang="fr-FR" sz="1600" baseline="30000" dirty="0"/>
              <a:t>e</a:t>
            </a:r>
            <a:r>
              <a:rPr lang="fr-FR" sz="1600" dirty="0"/>
              <a:t> millénaire av. J.-C.) et traversent tout l’Âge du cuivre (IV</a:t>
            </a:r>
            <a:r>
              <a:rPr lang="fr-FR" sz="1600" baseline="30000" dirty="0"/>
              <a:t>e</a:t>
            </a:r>
            <a:r>
              <a:rPr lang="fr-FR" sz="1600" dirty="0"/>
              <a:t>-III</a:t>
            </a:r>
            <a:r>
              <a:rPr lang="fr-FR" sz="1600" baseline="30000" dirty="0"/>
              <a:t>e</a:t>
            </a:r>
            <a:r>
              <a:rPr lang="fr-FR" sz="1600" dirty="0"/>
              <a:t> millénaire av. J.-C.) pour arriver à l’Âge du bronze (II</a:t>
            </a:r>
            <a:r>
              <a:rPr lang="fr-FR" sz="1600" baseline="30000" dirty="0"/>
              <a:t>e</a:t>
            </a:r>
            <a:r>
              <a:rPr lang="fr-FR" sz="1600" dirty="0"/>
              <a:t> millénaire av. J.-C.).</a:t>
            </a:r>
            <a:endParaRPr lang="it-IT" sz="1600" dirty="0"/>
          </a:p>
        </p:txBody>
      </p:sp>
      <p:pic>
        <p:nvPicPr>
          <p:cNvPr id="3074" name="Picture 2" descr="F:\Diego_Cesare_Foto_SMdC\Museo archeologico AO 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08" y="1484784"/>
            <a:ext cx="3710412" cy="38164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Diego_Cesare_Foto_SMdC\Museo archeologico AO 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2632" y="2276872"/>
            <a:ext cx="4976185"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3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5576" y="260648"/>
            <a:ext cx="7992888" cy="1246495"/>
          </a:xfrm>
          <a:prstGeom prst="rect">
            <a:avLst/>
          </a:prstGeom>
        </p:spPr>
        <p:txBody>
          <a:bodyPr wrap="square">
            <a:spAutoFit/>
          </a:bodyPr>
          <a:lstStyle/>
          <a:p>
            <a:pPr algn="just" fontAlgn="base">
              <a:lnSpc>
                <a:spcPct val="150000"/>
              </a:lnSpc>
            </a:pPr>
            <a:r>
              <a:rPr lang="it-IT" sz="1600" dirty="0" err="1">
                <a:cs typeface="Arial" panose="020B0604020202020204" pitchFamily="34" charset="0"/>
              </a:rPr>
              <a:t>Les</a:t>
            </a:r>
            <a:r>
              <a:rPr lang="it-IT" sz="1600" dirty="0">
                <a:cs typeface="Arial" panose="020B0604020202020204" pitchFamily="34" charset="0"/>
              </a:rPr>
              <a:t> </a:t>
            </a:r>
            <a:r>
              <a:rPr lang="it-IT" sz="1600" dirty="0" err="1">
                <a:cs typeface="Arial" panose="020B0604020202020204" pitchFamily="34" charset="0"/>
              </a:rPr>
              <a:t>premières</a:t>
            </a:r>
            <a:r>
              <a:rPr lang="it-IT" sz="1600" dirty="0">
                <a:cs typeface="Arial" panose="020B0604020202020204" pitchFamily="34" charset="0"/>
              </a:rPr>
              <a:t> </a:t>
            </a:r>
            <a:r>
              <a:rPr lang="it-IT" sz="1600" dirty="0" err="1">
                <a:cs typeface="Arial" panose="020B0604020202020204" pitchFamily="34" charset="0"/>
              </a:rPr>
              <a:t>traces</a:t>
            </a:r>
            <a:r>
              <a:rPr lang="it-IT" sz="1600" dirty="0">
                <a:cs typeface="Arial" panose="020B0604020202020204" pitchFamily="34" charset="0"/>
              </a:rPr>
              <a:t> </a:t>
            </a:r>
            <a:r>
              <a:rPr lang="it-IT" sz="1600" dirty="0" err="1">
                <a:cs typeface="Arial" panose="020B0604020202020204" pitchFamily="34" charset="0"/>
              </a:rPr>
              <a:t>remontent</a:t>
            </a:r>
            <a:r>
              <a:rPr lang="it-IT" sz="1600" dirty="0">
                <a:cs typeface="Arial" panose="020B0604020202020204" pitchFamily="34" charset="0"/>
              </a:rPr>
              <a:t> à un </a:t>
            </a:r>
            <a:r>
              <a:rPr lang="it-IT" sz="1600" dirty="0" err="1">
                <a:cs typeface="Arial" panose="020B0604020202020204" pitchFamily="34" charset="0"/>
              </a:rPr>
              <a:t>labourage</a:t>
            </a:r>
            <a:r>
              <a:rPr lang="it-IT" sz="1600" dirty="0">
                <a:cs typeface="Arial" panose="020B0604020202020204" pitchFamily="34" charset="0"/>
              </a:rPr>
              <a:t> </a:t>
            </a:r>
            <a:r>
              <a:rPr lang="it-IT" sz="1600" dirty="0" err="1">
                <a:cs typeface="Arial" panose="020B0604020202020204" pitchFamily="34" charset="0"/>
              </a:rPr>
              <a:t>cultuel</a:t>
            </a:r>
            <a:r>
              <a:rPr lang="it-IT" sz="1600" dirty="0">
                <a:cs typeface="Arial" panose="020B0604020202020204" pitchFamily="34" charset="0"/>
              </a:rPr>
              <a:t> qui </a:t>
            </a:r>
            <a:r>
              <a:rPr lang="it-IT" sz="1600" dirty="0" err="1">
                <a:cs typeface="Arial" panose="020B0604020202020204" pitchFamily="34" charset="0"/>
              </a:rPr>
              <a:t>avait</a:t>
            </a:r>
            <a:r>
              <a:rPr lang="it-IT" sz="1600" dirty="0">
                <a:cs typeface="Arial" panose="020B0604020202020204" pitchFamily="34" charset="0"/>
              </a:rPr>
              <a:t> </a:t>
            </a:r>
            <a:r>
              <a:rPr lang="it-IT" sz="1600" dirty="0" err="1">
                <a:cs typeface="Arial" panose="020B0604020202020204" pitchFamily="34" charset="0"/>
              </a:rPr>
              <a:t>probablement</a:t>
            </a:r>
            <a:r>
              <a:rPr lang="it-IT" sz="1600" dirty="0">
                <a:cs typeface="Arial" panose="020B0604020202020204" pitchFamily="34" charset="0"/>
              </a:rPr>
              <a:t> un </a:t>
            </a:r>
            <a:r>
              <a:rPr lang="it-IT" sz="1600" dirty="0" err="1">
                <a:cs typeface="Arial" panose="020B0604020202020204" pitchFamily="34" charset="0"/>
              </a:rPr>
              <a:t>sens</a:t>
            </a:r>
            <a:r>
              <a:rPr lang="it-IT" sz="1600" dirty="0">
                <a:cs typeface="Arial" panose="020B0604020202020204" pitchFamily="34" charset="0"/>
              </a:rPr>
              <a:t> </a:t>
            </a:r>
            <a:r>
              <a:rPr lang="it-IT" dirty="0" err="1"/>
              <a:t>propitiatoire</a:t>
            </a:r>
            <a:r>
              <a:rPr lang="it-IT" dirty="0"/>
              <a:t> </a:t>
            </a:r>
            <a:r>
              <a:rPr lang="it-IT" sz="1600" dirty="0">
                <a:cs typeface="Arial" panose="020B0604020202020204" pitchFamily="34" charset="0"/>
              </a:rPr>
              <a:t>(fin </a:t>
            </a:r>
            <a:r>
              <a:rPr lang="it-IT" sz="1600" dirty="0" err="1">
                <a:cs typeface="Arial" panose="020B0604020202020204" pitchFamily="34" charset="0"/>
              </a:rPr>
              <a:t>du</a:t>
            </a:r>
            <a:r>
              <a:rPr lang="it-IT" sz="1600" dirty="0">
                <a:cs typeface="Arial" panose="020B0604020202020204" pitchFamily="34" charset="0"/>
              </a:rPr>
              <a:t> </a:t>
            </a:r>
            <a:r>
              <a:rPr lang="it-IT" sz="1600" dirty="0" err="1">
                <a:cs typeface="Arial" panose="020B0604020202020204" pitchFamily="34" charset="0"/>
              </a:rPr>
              <a:t>Vème</a:t>
            </a:r>
            <a:r>
              <a:rPr lang="it-IT" sz="1600" dirty="0">
                <a:cs typeface="Arial" panose="020B0604020202020204" pitchFamily="34" charset="0"/>
              </a:rPr>
              <a:t> </a:t>
            </a:r>
            <a:r>
              <a:rPr lang="it-IT" sz="1600" dirty="0" err="1">
                <a:cs typeface="Arial" panose="020B0604020202020204" pitchFamily="34" charset="0"/>
              </a:rPr>
              <a:t>millennaire</a:t>
            </a:r>
            <a:r>
              <a:rPr lang="it-IT" sz="1600" dirty="0">
                <a:cs typeface="Arial" panose="020B0604020202020204" pitchFamily="34" charset="0"/>
              </a:rPr>
              <a:t> a.C.). On a </a:t>
            </a:r>
            <a:r>
              <a:rPr lang="it-IT" sz="1600" dirty="0" err="1">
                <a:cs typeface="Arial" panose="020B0604020202020204" pitchFamily="34" charset="0"/>
              </a:rPr>
              <a:t>retrouvé</a:t>
            </a:r>
            <a:r>
              <a:rPr lang="it-IT" sz="1600" dirty="0">
                <a:cs typeface="Arial" panose="020B0604020202020204" pitchFamily="34" charset="0"/>
              </a:rPr>
              <a:t> </a:t>
            </a:r>
            <a:r>
              <a:rPr lang="it-IT" sz="1600" dirty="0" err="1">
                <a:cs typeface="Arial" panose="020B0604020202020204" pitchFamily="34" charset="0"/>
              </a:rPr>
              <a:t>les</a:t>
            </a:r>
            <a:r>
              <a:rPr lang="it-IT" sz="1600" dirty="0">
                <a:cs typeface="Arial" panose="020B0604020202020204" pitchFamily="34" charset="0"/>
              </a:rPr>
              <a:t> </a:t>
            </a:r>
            <a:r>
              <a:rPr lang="it-IT" sz="1600" dirty="0" err="1">
                <a:cs typeface="Arial" panose="020B0604020202020204" pitchFamily="34" charset="0"/>
              </a:rPr>
              <a:t>empreintes</a:t>
            </a:r>
            <a:r>
              <a:rPr lang="it-IT" sz="1600" dirty="0">
                <a:cs typeface="Arial" panose="020B0604020202020204" pitchFamily="34" charset="0"/>
              </a:rPr>
              <a:t> </a:t>
            </a:r>
            <a:r>
              <a:rPr lang="it-IT" sz="1600" dirty="0" err="1">
                <a:cs typeface="Arial" panose="020B0604020202020204" pitchFamily="34" charset="0"/>
              </a:rPr>
              <a:t>soit</a:t>
            </a:r>
            <a:r>
              <a:rPr lang="it-IT" sz="1600" dirty="0">
                <a:cs typeface="Arial" panose="020B0604020202020204" pitchFamily="34" charset="0"/>
              </a:rPr>
              <a:t> </a:t>
            </a:r>
            <a:r>
              <a:rPr lang="it-IT" sz="1600" dirty="0" err="1">
                <a:cs typeface="Arial" panose="020B0604020202020204" pitchFamily="34" charset="0"/>
              </a:rPr>
              <a:t>des</a:t>
            </a:r>
            <a:r>
              <a:rPr lang="it-IT" sz="1600" dirty="0">
                <a:cs typeface="Arial" panose="020B0604020202020204" pitchFamily="34" charset="0"/>
              </a:rPr>
              <a:t> </a:t>
            </a:r>
            <a:r>
              <a:rPr lang="it-IT" sz="1600" dirty="0" err="1">
                <a:cs typeface="Arial" panose="020B0604020202020204" pitchFamily="34" charset="0"/>
              </a:rPr>
              <a:t>animaux</a:t>
            </a:r>
            <a:r>
              <a:rPr lang="it-IT" sz="1600" dirty="0">
                <a:cs typeface="Arial" panose="020B0604020202020204" pitchFamily="34" charset="0"/>
              </a:rPr>
              <a:t> </a:t>
            </a:r>
            <a:r>
              <a:rPr lang="it-IT" sz="1600" dirty="0" err="1">
                <a:cs typeface="Arial" panose="020B0604020202020204" pitchFamily="34" charset="0"/>
              </a:rPr>
              <a:t>soit</a:t>
            </a:r>
            <a:r>
              <a:rPr lang="it-IT" sz="1600" dirty="0">
                <a:cs typeface="Arial" panose="020B0604020202020204" pitchFamily="34" charset="0"/>
              </a:rPr>
              <a:t> </a:t>
            </a:r>
            <a:r>
              <a:rPr lang="it-IT" sz="1600" dirty="0" err="1">
                <a:cs typeface="Arial" panose="020B0604020202020204" pitchFamily="34" charset="0"/>
              </a:rPr>
              <a:t>des</a:t>
            </a:r>
            <a:r>
              <a:rPr lang="it-IT" sz="1600" dirty="0">
                <a:cs typeface="Arial" panose="020B0604020202020204" pitchFamily="34" charset="0"/>
              </a:rPr>
              <a:t> </a:t>
            </a:r>
            <a:r>
              <a:rPr lang="it-IT" sz="1600" dirty="0" err="1">
                <a:cs typeface="Arial" panose="020B0604020202020204" pitchFamily="34" charset="0"/>
              </a:rPr>
              <a:t>profonds</a:t>
            </a:r>
            <a:r>
              <a:rPr lang="it-IT" sz="1600" dirty="0">
                <a:cs typeface="Arial" panose="020B0604020202020204" pitchFamily="34" charset="0"/>
              </a:rPr>
              <a:t> </a:t>
            </a:r>
            <a:r>
              <a:rPr lang="it-IT" sz="1600" dirty="0" err="1">
                <a:cs typeface="Arial" panose="020B0604020202020204" pitchFamily="34" charset="0"/>
              </a:rPr>
              <a:t>sillons</a:t>
            </a:r>
            <a:r>
              <a:rPr lang="it-IT" sz="1600" dirty="0">
                <a:cs typeface="Arial" panose="020B0604020202020204" pitchFamily="34" charset="0"/>
              </a:rPr>
              <a:t> de la </a:t>
            </a:r>
            <a:r>
              <a:rPr lang="it-IT" sz="1600" dirty="0" err="1">
                <a:cs typeface="Arial" panose="020B0604020202020204" pitchFamily="34" charset="0"/>
              </a:rPr>
              <a:t>charrue</a:t>
            </a:r>
            <a:r>
              <a:rPr lang="it-IT" sz="1600" dirty="0">
                <a:cs typeface="Arial" panose="020B0604020202020204" pitchFamily="34" charset="0"/>
              </a:rPr>
              <a:t>.</a:t>
            </a:r>
          </a:p>
        </p:txBody>
      </p:sp>
      <p:pic>
        <p:nvPicPr>
          <p:cNvPr id="2050" name="Picture 2" descr="F:\Diego_Cesare_Foto_SMdC\Museo archeologico AO 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635254"/>
            <a:ext cx="8316416" cy="50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2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9" y="188640"/>
            <a:ext cx="8648846" cy="923330"/>
          </a:xfrm>
          <a:prstGeom prst="rect">
            <a:avLst/>
          </a:prstGeom>
        </p:spPr>
        <p:txBody>
          <a:bodyPr wrap="square">
            <a:spAutoFit/>
          </a:bodyPr>
          <a:lstStyle/>
          <a:p>
            <a:r>
              <a:rPr lang="it-IT" dirty="0">
                <a:cs typeface="Arial" panose="020B0604020202020204" pitchFamily="34" charset="0"/>
              </a:rPr>
              <a:t>Le </a:t>
            </a:r>
            <a:r>
              <a:rPr lang="it-IT" dirty="0" err="1">
                <a:cs typeface="Arial" panose="020B0604020202020204" pitchFamily="34" charset="0"/>
              </a:rPr>
              <a:t>labourage</a:t>
            </a:r>
            <a:r>
              <a:rPr lang="it-IT" dirty="0">
                <a:cs typeface="Arial" panose="020B0604020202020204" pitchFamily="34" charset="0"/>
              </a:rPr>
              <a:t>  </a:t>
            </a:r>
            <a:r>
              <a:rPr lang="it-IT" dirty="0" err="1">
                <a:cs typeface="Arial" panose="020B0604020202020204" pitchFamily="34" charset="0"/>
              </a:rPr>
              <a:t>cultuel</a:t>
            </a:r>
            <a:r>
              <a:rPr lang="it-IT" dirty="0">
                <a:cs typeface="Arial" panose="020B0604020202020204" pitchFamily="34" charset="0"/>
              </a:rPr>
              <a:t> </a:t>
            </a:r>
            <a:r>
              <a:rPr lang="it-IT" dirty="0" err="1">
                <a:cs typeface="Arial" panose="020B0604020202020204" pitchFamily="34" charset="0"/>
              </a:rPr>
              <a:t>fut</a:t>
            </a:r>
            <a:r>
              <a:rPr lang="it-IT" dirty="0">
                <a:cs typeface="Arial" panose="020B0604020202020204" pitchFamily="34" charset="0"/>
              </a:rPr>
              <a:t> </a:t>
            </a:r>
            <a:r>
              <a:rPr lang="it-IT" dirty="0" err="1">
                <a:cs typeface="Arial" panose="020B0604020202020204" pitchFamily="34" charset="0"/>
              </a:rPr>
              <a:t>suivi</a:t>
            </a:r>
            <a:r>
              <a:rPr lang="it-IT" dirty="0">
                <a:cs typeface="Arial" panose="020B0604020202020204" pitchFamily="34" charset="0"/>
              </a:rPr>
              <a:t> par la </a:t>
            </a:r>
            <a:r>
              <a:rPr lang="it-IT" dirty="0" err="1">
                <a:cs typeface="Arial" panose="020B0604020202020204" pitchFamily="34" charset="0"/>
              </a:rPr>
              <a:t>réalisation</a:t>
            </a:r>
            <a:r>
              <a:rPr lang="it-IT" dirty="0">
                <a:cs typeface="Arial" panose="020B0604020202020204" pitchFamily="34" charset="0"/>
              </a:rPr>
              <a:t> de </a:t>
            </a:r>
            <a:r>
              <a:rPr lang="it-IT" dirty="0" err="1">
                <a:cs typeface="Arial" panose="020B0604020202020204" pitchFamily="34" charset="0"/>
              </a:rPr>
              <a:t>puits</a:t>
            </a:r>
            <a:r>
              <a:rPr lang="it-IT" dirty="0">
                <a:cs typeface="Arial" panose="020B0604020202020204" pitchFamily="34" charset="0"/>
              </a:rPr>
              <a:t> </a:t>
            </a:r>
            <a:r>
              <a:rPr lang="it-IT" dirty="0" err="1">
                <a:cs typeface="Arial" panose="020B0604020202020204" pitchFamily="34" charset="0"/>
              </a:rPr>
              <a:t>allinés</a:t>
            </a:r>
            <a:r>
              <a:rPr lang="it-IT" dirty="0">
                <a:cs typeface="Arial" panose="020B0604020202020204" pitchFamily="34" charset="0"/>
              </a:rPr>
              <a:t> (</a:t>
            </a:r>
            <a:r>
              <a:rPr lang="it-IT" dirty="0" err="1">
                <a:cs typeface="Arial" panose="020B0604020202020204" pitchFamily="34" charset="0"/>
              </a:rPr>
              <a:t>datés</a:t>
            </a:r>
            <a:r>
              <a:rPr lang="it-IT" dirty="0">
                <a:cs typeface="Arial" panose="020B0604020202020204" pitchFamily="34" charset="0"/>
              </a:rPr>
              <a:t> par le  C14 4200/3950 a.C.) et </a:t>
            </a:r>
            <a:r>
              <a:rPr lang="it-IT" dirty="0" err="1">
                <a:cs typeface="Arial" panose="020B0604020202020204" pitchFamily="34" charset="0"/>
              </a:rPr>
              <a:t>dans</a:t>
            </a:r>
            <a:r>
              <a:rPr lang="it-IT" dirty="0">
                <a:cs typeface="Arial" panose="020B0604020202020204" pitchFamily="34" charset="0"/>
              </a:rPr>
              <a:t> </a:t>
            </a:r>
            <a:r>
              <a:rPr lang="it-IT" dirty="0" err="1">
                <a:cs typeface="Arial" panose="020B0604020202020204" pitchFamily="34" charset="0"/>
              </a:rPr>
              <a:t>lesquels</a:t>
            </a:r>
            <a:r>
              <a:rPr lang="it-IT" dirty="0">
                <a:cs typeface="Arial" panose="020B0604020202020204" pitchFamily="34" charset="0"/>
              </a:rPr>
              <a:t> </a:t>
            </a:r>
            <a:r>
              <a:rPr lang="it-IT" dirty="0" err="1">
                <a:cs typeface="Arial" panose="020B0604020202020204" pitchFamily="34" charset="0"/>
              </a:rPr>
              <a:t>furent</a:t>
            </a:r>
            <a:r>
              <a:rPr lang="it-IT" dirty="0">
                <a:cs typeface="Arial" panose="020B0604020202020204" pitchFamily="34" charset="0"/>
              </a:rPr>
              <a:t> </a:t>
            </a:r>
            <a:r>
              <a:rPr lang="it-IT" dirty="0" err="1">
                <a:cs typeface="Arial" panose="020B0604020202020204" pitchFamily="34" charset="0"/>
              </a:rPr>
              <a:t>retrouvés</a:t>
            </a:r>
            <a:r>
              <a:rPr lang="it-IT" dirty="0">
                <a:cs typeface="Arial" panose="020B0604020202020204" pitchFamily="34" charset="0"/>
              </a:rPr>
              <a:t> </a:t>
            </a:r>
            <a:r>
              <a:rPr lang="it-IT" dirty="0" err="1">
                <a:cs typeface="Arial" panose="020B0604020202020204" pitchFamily="34" charset="0"/>
              </a:rPr>
              <a:t>des</a:t>
            </a:r>
            <a:r>
              <a:rPr lang="it-IT" dirty="0">
                <a:cs typeface="Arial" panose="020B0604020202020204" pitchFamily="34" charset="0"/>
              </a:rPr>
              <a:t> </a:t>
            </a:r>
            <a:r>
              <a:rPr lang="it-IT" dirty="0" err="1">
                <a:cs typeface="Arial" panose="020B0604020202020204" pitchFamily="34" charset="0"/>
              </a:rPr>
              <a:t>meules</a:t>
            </a:r>
            <a:r>
              <a:rPr lang="it-IT" dirty="0">
                <a:cs typeface="Arial" panose="020B0604020202020204" pitchFamily="34" charset="0"/>
              </a:rPr>
              <a:t> à </a:t>
            </a:r>
            <a:r>
              <a:rPr lang="it-IT" dirty="0" err="1">
                <a:cs typeface="Arial" panose="020B0604020202020204" pitchFamily="34" charset="0"/>
              </a:rPr>
              <a:t>céréales</a:t>
            </a:r>
            <a:r>
              <a:rPr lang="it-IT" dirty="0">
                <a:cs typeface="Arial" panose="020B0604020202020204" pitchFamily="34" charset="0"/>
              </a:rPr>
              <a:t> et </a:t>
            </a:r>
            <a:r>
              <a:rPr lang="it-IT" dirty="0" err="1">
                <a:cs typeface="Arial" panose="020B0604020202020204" pitchFamily="34" charset="0"/>
              </a:rPr>
              <a:t>des</a:t>
            </a:r>
            <a:r>
              <a:rPr lang="it-IT" dirty="0">
                <a:cs typeface="Arial" panose="020B0604020202020204" pitchFamily="34" charset="0"/>
              </a:rPr>
              <a:t> </a:t>
            </a:r>
            <a:r>
              <a:rPr lang="it-IT" dirty="0" err="1">
                <a:cs typeface="Arial" panose="020B0604020202020204" pitchFamily="34" charset="0"/>
              </a:rPr>
              <a:t>broyeurs</a:t>
            </a:r>
            <a:r>
              <a:rPr lang="it-IT" dirty="0">
                <a:cs typeface="Arial" panose="020B0604020202020204" pitchFamily="34" charset="0"/>
              </a:rPr>
              <a:t> </a:t>
            </a:r>
            <a:r>
              <a:rPr lang="it-IT" dirty="0" err="1">
                <a:cs typeface="Arial" panose="020B0604020202020204" pitchFamily="34" charset="0"/>
              </a:rPr>
              <a:t>comme</a:t>
            </a:r>
            <a:r>
              <a:rPr lang="it-IT" dirty="0">
                <a:cs typeface="Arial" panose="020B0604020202020204" pitchFamily="34" charset="0"/>
              </a:rPr>
              <a:t> </a:t>
            </a:r>
            <a:r>
              <a:rPr lang="it-IT" dirty="0" err="1">
                <a:cs typeface="Arial" panose="020B0604020202020204" pitchFamily="34" charset="0"/>
              </a:rPr>
              <a:t>offrandes</a:t>
            </a:r>
            <a:r>
              <a:rPr lang="it-IT">
                <a:cs typeface="Arial" panose="020B0604020202020204" pitchFamily="34" charset="0"/>
              </a:rPr>
              <a:t>, </a:t>
            </a:r>
            <a:r>
              <a:rPr lang="it-IT" dirty="0" err="1">
                <a:cs typeface="Arial" panose="020B0604020202020204" pitchFamily="34" charset="0"/>
              </a:rPr>
              <a:t>aves</a:t>
            </a:r>
            <a:r>
              <a:rPr lang="it-IT" dirty="0">
                <a:cs typeface="Arial" panose="020B0604020202020204" pitchFamily="34" charset="0"/>
              </a:rPr>
              <a:t> </a:t>
            </a:r>
            <a:r>
              <a:rPr lang="it-IT" dirty="0" err="1">
                <a:cs typeface="Arial" panose="020B0604020202020204" pitchFamily="34" charset="0"/>
              </a:rPr>
              <a:t>des</a:t>
            </a:r>
            <a:r>
              <a:rPr lang="it-IT" dirty="0">
                <a:cs typeface="Arial" panose="020B0604020202020204" pitchFamily="34" charset="0"/>
              </a:rPr>
              <a:t> </a:t>
            </a:r>
            <a:r>
              <a:rPr lang="it-IT" dirty="0" err="1">
                <a:cs typeface="Arial" panose="020B0604020202020204" pitchFamily="34" charset="0"/>
              </a:rPr>
              <a:t>restes</a:t>
            </a:r>
            <a:r>
              <a:rPr lang="it-IT" dirty="0">
                <a:cs typeface="Arial" panose="020B0604020202020204" pitchFamily="34" charset="0"/>
              </a:rPr>
              <a:t>  </a:t>
            </a:r>
            <a:r>
              <a:rPr lang="it-IT" dirty="0" err="1">
                <a:cs typeface="Arial" panose="020B0604020202020204" pitchFamily="34" charset="0"/>
              </a:rPr>
              <a:t>des</a:t>
            </a:r>
            <a:r>
              <a:rPr lang="it-IT" dirty="0">
                <a:cs typeface="Arial" panose="020B0604020202020204" pitchFamily="34" charset="0"/>
              </a:rPr>
              <a:t> </a:t>
            </a:r>
            <a:r>
              <a:rPr lang="it-IT" dirty="0" err="1">
                <a:cs typeface="Arial" panose="020B0604020202020204" pitchFamily="34" charset="0"/>
              </a:rPr>
              <a:t>fruits</a:t>
            </a:r>
            <a:r>
              <a:rPr lang="it-IT" dirty="0">
                <a:cs typeface="Arial" panose="020B0604020202020204" pitchFamily="34" charset="0"/>
              </a:rPr>
              <a:t> et </a:t>
            </a:r>
            <a:r>
              <a:rPr lang="it-IT" dirty="0" err="1">
                <a:cs typeface="Arial" panose="020B0604020202020204" pitchFamily="34" charset="0"/>
              </a:rPr>
              <a:t>céréales</a:t>
            </a:r>
            <a:r>
              <a:rPr lang="it-IT" dirty="0">
                <a:cs typeface="Arial" panose="020B0604020202020204" pitchFamily="34" charset="0"/>
              </a:rPr>
              <a:t>.</a:t>
            </a:r>
            <a:endParaRPr lang="it-IT" sz="2400" dirty="0">
              <a:latin typeface="Arial" panose="020B0604020202020204" pitchFamily="34" charset="0"/>
              <a:cs typeface="Arial" panose="020B0604020202020204" pitchFamily="34" charset="0"/>
            </a:endParaRPr>
          </a:p>
        </p:txBody>
      </p:sp>
      <p:pic>
        <p:nvPicPr>
          <p:cNvPr id="4" name="Picture 2" descr="C:\Users\gzidda.AD\Gianfranco\Desktop\Foto_2017_Yogafestival\yoga festival valle d'aosta 2017_27 maggio_aosta_ph lorenzo belfrond_LNZ_44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247" y="1181953"/>
            <a:ext cx="8123098" cy="541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27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94024" y="179155"/>
            <a:ext cx="2880320" cy="6324808"/>
          </a:xfrm>
          <a:prstGeom prst="rect">
            <a:avLst/>
          </a:prstGeom>
        </p:spPr>
        <p:txBody>
          <a:bodyPr wrap="square">
            <a:spAutoFit/>
          </a:bodyPr>
          <a:lstStyle/>
          <a:p>
            <a:pPr>
              <a:lnSpc>
                <a:spcPct val="150000"/>
              </a:lnSpc>
            </a:pPr>
            <a:r>
              <a:rPr lang="fr-FR" dirty="0"/>
              <a:t>C’est à une période successive (début du III</a:t>
            </a:r>
            <a:r>
              <a:rPr lang="fr-FR" baseline="30000" dirty="0"/>
              <a:t>e</a:t>
            </a:r>
            <a:r>
              <a:rPr lang="fr-FR" dirty="0"/>
              <a:t> millénaire av. J.-C.) que remonte l’alignement d’au moins </a:t>
            </a:r>
            <a:r>
              <a:rPr lang="fr-FR" b="1" dirty="0"/>
              <a:t>24 poteaux totémiques </a:t>
            </a:r>
            <a:r>
              <a:rPr lang="fr-FR" dirty="0"/>
              <a:t>en bois (</a:t>
            </a:r>
            <a:r>
              <a:rPr lang="fr-FR" dirty="0" err="1"/>
              <a:t>melèze</a:t>
            </a:r>
            <a:r>
              <a:rPr lang="fr-FR" dirty="0"/>
              <a:t>), orientés selon un axe Nord-Est/Sud-Ouest et dressés progressivement l’un près de l’autre, puis vraisemblablement remplacés par plus d’une quarantaine d’imposantes stèles anthropomorphes.</a:t>
            </a:r>
            <a:endParaRPr lang="it-IT" dirty="0"/>
          </a:p>
        </p:txBody>
      </p:sp>
      <p:pic>
        <p:nvPicPr>
          <p:cNvPr id="3074" name="Picture 2" descr="F:\Diego_Cesare_Foto_SMdC\Museo archeologico AO 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1861" y="179156"/>
            <a:ext cx="4792627" cy="65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4628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_Rosso_SMd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Personalizzato 1">
      <a:majorFont>
        <a:latin typeface="Palatino Linotype"/>
        <a:ea typeface=""/>
        <a:cs typeface=""/>
      </a:majorFont>
      <a:minorFont>
        <a:latin typeface="Palatino Linotype"/>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sentation xmlns="59bc4542-95a4-46f8-a0b1-d1dd263652a2" xsi:nil="true"/>
    <Gdynia xmlns="59bc4542-95a4-46f8-a0b1-d1dd263652a2">Gdynia</Gdynia>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B3B7F3A28A1842911455581821A162" ma:contentTypeVersion="3" ma:contentTypeDescription="Create a new document." ma:contentTypeScope="" ma:versionID="b99eba562b564fdffcdcf7ba157dbcb8">
  <xsd:schema xmlns:xsd="http://www.w3.org/2001/XMLSchema" xmlns:xs="http://www.w3.org/2001/XMLSchema" xmlns:p="http://schemas.microsoft.com/office/2006/metadata/properties" xmlns:ns1="http://schemas.microsoft.com/sharepoint/v3" xmlns:ns2="59bc4542-95a4-46f8-a0b1-d1dd263652a2" targetNamespace="http://schemas.microsoft.com/office/2006/metadata/properties" ma:root="true" ma:fieldsID="494fe04f44ec92e107794455929ce918" ns1:_="" ns2:_="">
    <xsd:import namespace="http://schemas.microsoft.com/sharepoint/v3"/>
    <xsd:import namespace="59bc4542-95a4-46f8-a0b1-d1dd263652a2"/>
    <xsd:element name="properties">
      <xsd:complexType>
        <xsd:sequence>
          <xsd:element name="documentManagement">
            <xsd:complexType>
              <xsd:all>
                <xsd:element ref="ns1:PublishingStartDate" minOccurs="0"/>
                <xsd:element ref="ns1:PublishingExpirationDate" minOccurs="0"/>
                <xsd:element ref="ns2:Gdynia"/>
                <xsd:element ref="ns2:Present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bc4542-95a4-46f8-a0b1-d1dd263652a2" elementFormDefault="qualified">
    <xsd:import namespace="http://schemas.microsoft.com/office/2006/documentManagement/types"/>
    <xsd:import namespace="http://schemas.microsoft.com/office/infopath/2007/PartnerControls"/>
    <xsd:element name="Gdynia" ma:index="10" ma:displayName="Gdynia" ma:default="Gdynia" ma:format="RadioButtons" ma:indexed="true" ma:internalName="Gdynia">
      <xsd:simpleType>
        <xsd:restriction base="dms:Choice">
          <xsd:enumeration value="Gdynia"/>
          <xsd:enumeration value="No Gdynia"/>
        </xsd:restriction>
      </xsd:simpleType>
    </xsd:element>
    <xsd:element name="Presentation" ma:index="11" nillable="true" ma:displayName="Presentation" ma:internalName="Presenta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C37BB4-6152-4D73-98FC-152DD2B500DF}"/>
</file>

<file path=customXml/itemProps2.xml><?xml version="1.0" encoding="utf-8"?>
<ds:datastoreItem xmlns:ds="http://schemas.openxmlformats.org/officeDocument/2006/customXml" ds:itemID="{FC59DE33-70F7-4231-B0BB-6BD544DF47F4}"/>
</file>

<file path=customXml/itemProps3.xml><?xml version="1.0" encoding="utf-8"?>
<ds:datastoreItem xmlns:ds="http://schemas.openxmlformats.org/officeDocument/2006/customXml" ds:itemID="{9A36B1EA-CB89-4BEE-825D-EB35BBDBE454}"/>
</file>

<file path=docProps/app.xml><?xml version="1.0" encoding="utf-8"?>
<Properties xmlns="http://schemas.openxmlformats.org/officeDocument/2006/extended-properties" xmlns:vt="http://schemas.openxmlformats.org/officeDocument/2006/docPropsVTypes">
  <Template>Elemental</Template>
  <TotalTime>1432</TotalTime>
  <Words>610</Words>
  <Application>Microsoft Office PowerPoint</Application>
  <PresentationFormat>Presentazione su schermo (4:3)</PresentationFormat>
  <Paragraphs>51</Paragraphs>
  <Slides>17</Slides>
  <Notes>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17</vt:i4>
      </vt:variant>
    </vt:vector>
  </HeadingPairs>
  <TitlesOfParts>
    <vt:vector size="25" baseType="lpstr">
      <vt:lpstr>Dotum</vt:lpstr>
      <vt:lpstr>Arial</vt:lpstr>
      <vt:lpstr>Calibri</vt:lpstr>
      <vt:lpstr>Century Gothic</vt:lpstr>
      <vt:lpstr>Courier New</vt:lpstr>
      <vt:lpstr>Palatino Linotype</vt:lpstr>
      <vt:lpstr>Times New Roman</vt:lpstr>
      <vt:lpstr>Tema_Rosso_SMdC</vt:lpstr>
      <vt:lpstr> Parc archéologique et musée de l’aire mègalithique de SAINT-MARTIN-DE-CORLEANS (AOSTA)</vt:lpstr>
      <vt:lpstr> Parc archéologique et musée de l’aire mègalithique de SAINT-MARTIN-DE-CORLEANS (AOSTA)</vt:lpstr>
      <vt:lpstr>Presentazione standard di PowerPoint</vt:lpstr>
      <vt:lpstr>Presentazione standard di PowerPoint</vt:lpstr>
      <vt:lpstr>    LE SITE MÉGALITHIQUE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Regione Autonoma Valle d'Aosta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Regione autonoma Valle d’Aosta  Soprintendenza per i beni e le attività culturali</dc:title>
  <dc:creator>Stefania LUSITO</dc:creator>
  <cp:lastModifiedBy>Marta Arzarello</cp:lastModifiedBy>
  <cp:revision>158</cp:revision>
  <dcterms:created xsi:type="dcterms:W3CDTF">2017-09-12T10:25:16Z</dcterms:created>
  <dcterms:modified xsi:type="dcterms:W3CDTF">2018-06-03T16:00:13Z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0x01010030B3B7F3A28A1842911455581821A162</vt:lpwstr>
  </property>
</Properties>
</file>