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75" r:id="rId2"/>
    <p:sldId id="280" r:id="rId3"/>
    <p:sldId id="279" r:id="rId4"/>
    <p:sldId id="285" r:id="rId5"/>
    <p:sldId id="289" r:id="rId6"/>
    <p:sldId id="290" r:id="rId7"/>
    <p:sldId id="287" r:id="rId8"/>
    <p:sldId id="286" r:id="rId9"/>
    <p:sldId id="291" r:id="rId10"/>
    <p:sldId id="292" r:id="rId11"/>
    <p:sldId id="294" r:id="rId12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7317"/>
    <a:srgbClr val="970A2C"/>
    <a:srgbClr val="12100B"/>
    <a:srgbClr val="F4F1E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7"/>
    <p:restoredTop sz="94720"/>
  </p:normalViewPr>
  <p:slideViewPr>
    <p:cSldViewPr>
      <p:cViewPr varScale="1">
        <p:scale>
          <a:sx n="62" d="100"/>
          <a:sy n="62" d="100"/>
        </p:scale>
        <p:origin x="570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BD65A-966A-4B6F-8BE0-7B6040171895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C4498-B907-4E6F-924D-3D5DE7EBC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26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3101" y="4932357"/>
            <a:ext cx="15855950" cy="1769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0" b="1" i="0">
                <a:solidFill>
                  <a:srgbClr val="970A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73101" y="6880638"/>
            <a:ext cx="15855950" cy="1112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50000"/>
              </a:lnSpc>
              <a:defRPr sz="5400">
                <a:solidFill>
                  <a:srgbClr val="12100B"/>
                </a:solidFill>
                <a:latin typeface="Gaillimh Medium" panose="02000303050300000003" pitchFamily="50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307777"/>
          </a:xfrm>
        </p:spPr>
        <p:txBody>
          <a:bodyPr lIns="0" tIns="0" rIns="0" bIns="0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307777"/>
          </a:xfrm>
        </p:spPr>
        <p:txBody>
          <a:bodyPr lIns="0" tIns="0" rIns="0" bIns="0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F86FF42-2C3A-4A24-8E14-10E689228AF4}" type="datetime1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481050" y="10517696"/>
            <a:ext cx="4623943" cy="565467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9DB509-014E-5831-1943-814073B79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00" y="483876"/>
            <a:ext cx="3968750" cy="36940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DD0D-6852-0026-5CD1-A31F5DA94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863" y="6510168"/>
            <a:ext cx="9000054" cy="1213922"/>
          </a:xfrm>
        </p:spPr>
        <p:txBody>
          <a:bodyPr/>
          <a:lstStyle>
            <a:lvl1pPr>
              <a:lnSpc>
                <a:spcPct val="150000"/>
              </a:lnSpc>
              <a:defRPr sz="6000">
                <a:solidFill>
                  <a:srgbClr val="970A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C05001-17E5-A5FD-8672-7C8D90E5E9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298" y="8284169"/>
            <a:ext cx="9000054" cy="989182"/>
          </a:xfrm>
        </p:spPr>
        <p:txBody>
          <a:bodyPr/>
          <a:lstStyle>
            <a:lvl1pPr>
              <a:defRPr sz="4800">
                <a:solidFill>
                  <a:srgbClr val="12100B"/>
                </a:solidFill>
                <a:latin typeface="Gaillimh Medium" panose="02000303050300000003" pitchFamily="50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13F91B6-8EAF-D6F2-986F-FF305F670213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0280650" y="-848828"/>
            <a:ext cx="13557687" cy="12862422"/>
          </a:xfrm>
          <a:prstGeom prst="flowChartConnector">
            <a:avLst/>
          </a:prstGeom>
          <a:ln w="76200">
            <a:solidFill>
              <a:srgbClr val="8D7317"/>
            </a:solidFill>
          </a:ln>
        </p:spPr>
        <p:txBody>
          <a:bodyPr/>
          <a:lstStyle/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D7C2A1-D59A-3454-F83C-0BFEA2A1D8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450" y="1011970"/>
            <a:ext cx="3447202" cy="115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41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830997"/>
          </a:xfrm>
        </p:spPr>
        <p:txBody>
          <a:bodyPr lIns="0" tIns="0" rIns="0" bIns="0"/>
          <a:lstStyle>
            <a:lvl1pPr>
              <a:defRPr sz="5400" b="1" i="0">
                <a:solidFill>
                  <a:srgbClr val="940A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911475"/>
            <a:ext cx="18093690" cy="703068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12100B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119CC-721D-436B-8B36-8F104D0F76DC}" type="datetime1">
              <a:rPr lang="en-US" smtClean="0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281406" y="10388850"/>
            <a:ext cx="4623943" cy="565467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DCFDAB-CE0C-13ED-FBA5-A93ECDECAC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1650" y="323446"/>
            <a:ext cx="1197085" cy="1114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1" y="0"/>
            <a:ext cx="20104099" cy="1140132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1E8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bg object 18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071762" y="10483236"/>
            <a:ext cx="575898" cy="57768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830997"/>
          </a:xfrm>
        </p:spPr>
        <p:txBody>
          <a:bodyPr lIns="0" tIns="0" rIns="0" bIns="0"/>
          <a:lstStyle>
            <a:lvl1pPr>
              <a:defRPr sz="5400" b="1" i="0">
                <a:solidFill>
                  <a:srgbClr val="940A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524E0-D570-4939-8557-741E860626C7}" type="datetime1">
              <a:rPr lang="en-US" smtClean="0"/>
              <a:t>9/2/2026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3490702" y="10483236"/>
            <a:ext cx="4623943" cy="565467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C268DE42-9C4E-B95A-9299-FA9D8F3EE985}"/>
              </a:ext>
            </a:extLst>
          </p:cNvPr>
          <p:cNvSpPr/>
          <p:nvPr userDrawn="1"/>
        </p:nvSpPr>
        <p:spPr>
          <a:xfrm>
            <a:off x="0" y="10468140"/>
            <a:ext cx="19266535" cy="10795"/>
          </a:xfrm>
          <a:custGeom>
            <a:avLst/>
            <a:gdLst/>
            <a:ahLst/>
            <a:cxnLst/>
            <a:rect l="l" t="t" r="r" b="b"/>
            <a:pathLst>
              <a:path w="19266535" h="10795">
                <a:moveTo>
                  <a:pt x="19266429" y="0"/>
                </a:moveTo>
                <a:lnTo>
                  <a:pt x="0" y="0"/>
                </a:lnTo>
                <a:lnTo>
                  <a:pt x="0" y="10470"/>
                </a:lnTo>
                <a:lnTo>
                  <a:pt x="19266429" y="10470"/>
                </a:lnTo>
                <a:lnTo>
                  <a:pt x="19266429" y="0"/>
                </a:lnTo>
                <a:close/>
              </a:path>
            </a:pathLst>
          </a:custGeom>
          <a:solidFill>
            <a:srgbClr val="940A2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83BB-4B5F-13A5-B4F7-D34EEE22F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830997"/>
          </a:xfrm>
        </p:spPr>
        <p:txBody>
          <a:bodyPr/>
          <a:lstStyle>
            <a:lvl1pPr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78350A-5E89-0645-ADBB-54574C7ADD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34B55-A11D-6FAE-D780-3673254CC6F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56B9552-3348-455C-BA47-7001B18BD0F3}" type="datetime1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50C0D0-B899-46CB-6DF8-E2322D60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1CA3C48-D9AD-8EC7-BF74-8926FCD73A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4888" y="3063875"/>
            <a:ext cx="9961562" cy="6850111"/>
          </a:xfrm>
        </p:spPr>
        <p:txBody>
          <a:bodyPr/>
          <a:lstStyle>
            <a:lvl1pPr>
              <a:lnSpc>
                <a:spcPct val="150000"/>
              </a:lnSpc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33F1C22-FCC3-9A13-61D3-281E9AE039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499850" y="3063875"/>
            <a:ext cx="7599363" cy="69342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5F642-87EA-42DD-14ED-D380266089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1650" y="323446"/>
            <a:ext cx="1197085" cy="111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1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5650" y="1003191"/>
            <a:ext cx="18343246" cy="830997"/>
          </a:xfrm>
        </p:spPr>
        <p:txBody>
          <a:bodyPr lIns="0" tIns="0" rIns="0" bIns="0"/>
          <a:lstStyle>
            <a:lvl1pPr>
              <a:defRPr sz="5400" b="1" i="0">
                <a:solidFill>
                  <a:srgbClr val="940A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55D55-9602-49C0-9545-52E9162EA4C1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451307-7122-0C59-B480-941B227456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650" y="2987675"/>
            <a:ext cx="18343563" cy="4422326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 sz="3600"/>
            </a:lvl2pPr>
            <a:lvl3pPr>
              <a:lnSpc>
                <a:spcPct val="150000"/>
              </a:lnSpc>
              <a:defRPr sz="3600"/>
            </a:lvl3pPr>
            <a:lvl4pPr>
              <a:lnSpc>
                <a:spcPct val="150000"/>
              </a:lnSpc>
              <a:defRPr sz="3600"/>
            </a:lvl4pPr>
            <a:lvl5pPr>
              <a:lnSpc>
                <a:spcPct val="150000"/>
              </a:lnSpc>
              <a:defRPr sz="3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247E6C-8123-660F-4A5F-46EFCAAFD4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1650" y="323446"/>
            <a:ext cx="1197085" cy="111421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940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6999"/>
          </a:xfrm>
        </p:spPr>
        <p:txBody>
          <a:bodyPr lIns="0" tIns="0" rIns="0" b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EB77E2FD-2636-4553-9C23-DC51E0C21AA4}" type="datetime1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557250" y="10517696"/>
            <a:ext cx="4623943" cy="276999"/>
          </a:xfrm>
        </p:spPr>
        <p:txBody>
          <a:bodyPr lIns="0" tIns="0" rIns="0" bIns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6A108919-623C-AEFE-D424-3F312587DA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1650" y="320675"/>
            <a:ext cx="1183338" cy="110142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7617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rgbClr val="940A2B"/>
                </a:solidFill>
                <a:latin typeface="Gaillimh Bold"/>
                <a:cs typeface="Gaillimh Bold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951173"/>
            <a:ext cx="18093690" cy="6383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56B9552-3348-455C-BA47-7001B18BD0F3}" type="datetime1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481050" y="10540498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1A1460BF-F8ED-36C1-17EF-C0973DB71A15}"/>
              </a:ext>
            </a:extLst>
          </p:cNvPr>
          <p:cNvSpPr/>
          <p:nvPr userDrawn="1"/>
        </p:nvSpPr>
        <p:spPr>
          <a:xfrm>
            <a:off x="0" y="10451847"/>
            <a:ext cx="19266535" cy="10795"/>
          </a:xfrm>
          <a:custGeom>
            <a:avLst/>
            <a:gdLst/>
            <a:ahLst/>
            <a:cxnLst/>
            <a:rect l="l" t="t" r="r" b="b"/>
            <a:pathLst>
              <a:path w="19266535" h="10795">
                <a:moveTo>
                  <a:pt x="19266429" y="0"/>
                </a:moveTo>
                <a:lnTo>
                  <a:pt x="0" y="0"/>
                </a:lnTo>
                <a:lnTo>
                  <a:pt x="0" y="10470"/>
                </a:lnTo>
                <a:lnTo>
                  <a:pt x="19266429" y="10470"/>
                </a:lnTo>
                <a:lnTo>
                  <a:pt x="19266429" y="0"/>
                </a:lnTo>
                <a:close/>
              </a:path>
            </a:pathLst>
          </a:custGeom>
          <a:solidFill>
            <a:srgbClr val="940A2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  <p:sldLayoutId id="2147483664" r:id="rId6"/>
    <p:sldLayoutId id="2147483665" r:id="rId7"/>
  </p:sldLayoutIdLst>
  <p:hf hdr="0" ftr="0" dt="0"/>
  <p:txStyles>
    <p:titleStyle>
      <a:lvl1pPr>
        <a:defRPr sz="5400"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lnSpc>
          <a:spcPct val="150000"/>
        </a:lnSpc>
        <a:defRPr lang="en-GB" sz="2800" dirty="0" smtClean="0">
          <a:solidFill>
            <a:srgbClr val="12100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0465650"/>
            <a:ext cx="19266535" cy="10795"/>
          </a:xfrm>
          <a:custGeom>
            <a:avLst/>
            <a:gdLst/>
            <a:ahLst/>
            <a:cxnLst/>
            <a:rect l="l" t="t" r="r" b="b"/>
            <a:pathLst>
              <a:path w="19266535" h="10795">
                <a:moveTo>
                  <a:pt x="19266429" y="0"/>
                </a:moveTo>
                <a:lnTo>
                  <a:pt x="0" y="0"/>
                </a:lnTo>
                <a:lnTo>
                  <a:pt x="0" y="10470"/>
                </a:lnTo>
                <a:lnTo>
                  <a:pt x="19266429" y="10470"/>
                </a:lnTo>
                <a:lnTo>
                  <a:pt x="19266429" y="0"/>
                </a:lnTo>
                <a:close/>
              </a:path>
            </a:pathLst>
          </a:custGeom>
          <a:solidFill>
            <a:srgbClr val="940A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69548" y="8262455"/>
            <a:ext cx="9372600" cy="18371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lang="en-GB" sz="4400" b="1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Leonard Cleary</a:t>
            </a:r>
          </a:p>
          <a:p>
            <a:pPr marL="12700" marR="5080">
              <a:lnSpc>
                <a:spcPct val="150000"/>
              </a:lnSpc>
            </a:pPr>
            <a:r>
              <a:rPr lang="en-GB" sz="4000" b="1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Chief Executive, Galway City Council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891612" y="5778001"/>
            <a:ext cx="11267259" cy="16307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lang="en-GB" sz="8000" spc="-20" dirty="0">
                <a:latin typeface="Arial" panose="020B0604020202020204" pitchFamily="34" charset="0"/>
                <a:cs typeface="Arial" panose="020B0604020202020204" pitchFamily="34" charset="0"/>
              </a:rPr>
              <a:t>Session 2</a:t>
            </a:r>
            <a:endParaRPr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575F349-9571-C240-24D6-3E05A64177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190" y="1036804"/>
            <a:ext cx="3447202" cy="11512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9A9292-E65D-3B1A-80AC-21BE6998079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EA752D-8FB8-8E91-B63D-05B24EEDE0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25191" y="-69352"/>
            <a:ext cx="9390059" cy="11378701"/>
          </a:xfrm>
          <a:prstGeom prst="rect">
            <a:avLst/>
          </a:prstGeom>
          <a:ln w="57150">
            <a:solidFill>
              <a:srgbClr val="8D7317"/>
            </a:solidFill>
          </a:ln>
        </p:spPr>
      </p:pic>
    </p:spTree>
    <p:extLst>
      <p:ext uri="{BB962C8B-B14F-4D97-AF65-F5344CB8AC3E}">
        <p14:creationId xmlns:p14="http://schemas.microsoft.com/office/powerpoint/2010/main" val="426539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77F49FE-7DD2-A9A9-1AAB-2A8702252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832" y="4453651"/>
            <a:ext cx="18093689" cy="1231106"/>
          </a:xfrm>
        </p:spPr>
        <p:txBody>
          <a:bodyPr/>
          <a:lstStyle/>
          <a:p>
            <a:r>
              <a:rPr lang="en-GB" sz="8000" dirty="0">
                <a:latin typeface="Arial" panose="020B0604020202020204" pitchFamily="34" charset="0"/>
                <a:cs typeface="Arial" panose="020B0604020202020204" pitchFamily="34" charset="0"/>
              </a:rPr>
              <a:t>Fáilte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BB30D-F1E1-73A9-01C5-01AD127B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50034A-7B2C-DB5E-A516-6E2DF90952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832" y="5975238"/>
            <a:ext cx="9961562" cy="809261"/>
          </a:xfrm>
        </p:spPr>
        <p:txBody>
          <a:bodyPr/>
          <a:lstStyle/>
          <a:p>
            <a:pPr marL="12700" marR="5080" algn="l">
              <a:lnSpc>
                <a:spcPct val="150000"/>
              </a:lnSpc>
              <a:spcBef>
                <a:spcPts val="95"/>
              </a:spcBef>
            </a:pPr>
            <a:r>
              <a:rPr lang="en-GB" sz="40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to Galway City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891FCF-AB78-244C-D033-BF637A54E0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850" y="1997075"/>
            <a:ext cx="11415713" cy="76104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CC86A9-670A-7982-CF90-9815D9141B06}"/>
              </a:ext>
            </a:extLst>
          </p:cNvPr>
          <p:cNvSpPr txBox="1"/>
          <p:nvPr/>
        </p:nvSpPr>
        <p:spPr>
          <a:xfrm>
            <a:off x="10509250" y="9704692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Les </a:t>
            </a:r>
            <a:r>
              <a:rPr lang="en-GB" dirty="0" err="1"/>
              <a:t>P’Tit</a:t>
            </a:r>
            <a:r>
              <a:rPr lang="en-GB" dirty="0"/>
              <a:t> Bras’ Galway International Arts Festival.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71508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77F49FE-7DD2-A9A9-1AAB-2A8702252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761747"/>
          </a:xfrm>
        </p:spPr>
        <p:txBody>
          <a:bodyPr/>
          <a:lstStyle/>
          <a:p>
            <a:r>
              <a:rPr lang="en-GB" dirty="0"/>
              <a:t>Culture as an Economic Asset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BB30D-F1E1-73A9-01C5-01AD127B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50034A-7B2C-DB5E-A516-6E2DF90952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0147" y="3320098"/>
            <a:ext cx="8665846" cy="3627724"/>
          </a:xfrm>
        </p:spPr>
        <p:txBody>
          <a:bodyPr/>
          <a:lstStyle/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For decades, culture has been central to Galway City's </a:t>
            </a:r>
            <a:r>
              <a:rPr lang="en-GB" sz="3200" b="1" dirty="0"/>
              <a:t>development story</a:t>
            </a:r>
          </a:p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n-GB" sz="3200" b="1" dirty="0"/>
          </a:p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Helped position Galway as one of Ireland's </a:t>
            </a:r>
            <a:r>
              <a:rPr lang="en-GB" sz="3200" b="1" dirty="0"/>
              <a:t>most vibrant and creative urban centres</a:t>
            </a:r>
            <a:r>
              <a:rPr lang="en-GB" sz="3200" dirty="0"/>
              <a:t>.</a:t>
            </a:r>
            <a:endParaRPr lang="en-GB" sz="28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1C2C45-E50E-A713-DE86-5CDC52F8D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8952" y="2590203"/>
            <a:ext cx="9555480" cy="636876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6D462A2-D43F-9695-81F5-F6B4F46D6F2E}"/>
              </a:ext>
            </a:extLst>
          </p:cNvPr>
          <p:cNvSpPr txBox="1"/>
          <p:nvPr/>
        </p:nvSpPr>
        <p:spPr>
          <a:xfrm>
            <a:off x="10418952" y="9243178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Microcosmos, Galway International Arts Festival. Photo: Emilija Jefremova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80614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4F2C7-35D6-25BD-C24E-89B7608DF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B83E597-C642-53AA-BB93-707B332A8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761747"/>
          </a:xfrm>
        </p:spPr>
        <p:txBody>
          <a:bodyPr/>
          <a:lstStyle/>
          <a:p>
            <a:r>
              <a:rPr lang="en-GB" dirty="0"/>
              <a:t>Galway City Council's Commitment to Culture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2D8BA-9FEC-D564-51CF-56397F95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855ABD-8D8E-FC61-0F78-E2A1392019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205" y="3473104"/>
            <a:ext cx="10799445" cy="2863413"/>
          </a:xfrm>
        </p:spPr>
        <p:txBody>
          <a:bodyPr/>
          <a:lstStyle/>
          <a:p>
            <a:pPr lvl="0"/>
            <a:r>
              <a:rPr lang="en-GB" sz="3200" dirty="0"/>
              <a:t>Through our Arts Office, annual festivals and events programme, Creative Ireland initiatives, heritage projects, cultural infrastructure, and support for community-led cultural activities:</a:t>
            </a:r>
          </a:p>
          <a:p>
            <a:pPr lvl="0"/>
            <a:r>
              <a:rPr lang="en-GB" sz="3200" b="1" dirty="0"/>
              <a:t>we continue to invest in Galway's cultural ecosystem.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0E501C-EC1B-12F2-5231-19F7EFEF021E}"/>
              </a:ext>
            </a:extLst>
          </p:cNvPr>
          <p:cNvSpPr txBox="1"/>
          <p:nvPr/>
        </p:nvSpPr>
        <p:spPr>
          <a:xfrm>
            <a:off x="12583546" y="10060058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Crinniú na nÓg 2026</a:t>
            </a:r>
            <a:endParaRPr lang="en-GB" sz="10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0D5B2E-1815-5C91-1148-4F9DAF0748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5651" y="5895334"/>
            <a:ext cx="6080425" cy="40536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1E9DF3-FBEF-348A-B734-2244E725B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54395" y="2149475"/>
            <a:ext cx="6093824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1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A53BC-AC3F-5DB4-28DA-2A3C25DC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33E9CE2-164E-5D80-95FC-3566E164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1523494"/>
          </a:xfrm>
        </p:spPr>
        <p:txBody>
          <a:bodyPr/>
          <a:lstStyle/>
          <a:p>
            <a:r>
              <a:rPr lang="en-GB" dirty="0"/>
              <a:t>Culture, Traditions and Language as Drivers of Entrepreneurial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3E710-75D1-AC73-770A-5B9C60FC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205118-C387-5E0F-5BAE-2F98DCEF81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205" y="3978275"/>
            <a:ext cx="10799445" cy="4340740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/>
              <a:t>For coastal cities and regions in particular, culture and heritage help create businesses that cannot simply be replicated elsewhere.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/>
              <a:t>They provide entrepreneurs with something increasingly valuable: </a:t>
            </a:r>
            <a:r>
              <a:rPr lang="en-GB" sz="3200" b="1" dirty="0"/>
              <a:t>a unique identity rooted in place.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4C39C-3788-29E5-DB63-4A1723BF0F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5326" y="3356589"/>
            <a:ext cx="7615389" cy="50794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533F21-AC3C-83FE-5D2D-12C1C1EF4E19}"/>
              </a:ext>
            </a:extLst>
          </p:cNvPr>
          <p:cNvSpPr txBox="1"/>
          <p:nvPr/>
        </p:nvSpPr>
        <p:spPr>
          <a:xfrm>
            <a:off x="11985326" y="8778875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Galway International Oyster and Seafood Festival 2024 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260316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FBB4-A1F0-FF9D-D11E-914B82A36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1989F9C-0D16-5622-9CCA-FF080118A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761747"/>
          </a:xfrm>
        </p:spPr>
        <p:txBody>
          <a:bodyPr/>
          <a:lstStyle/>
          <a:p>
            <a:r>
              <a:rPr lang="en-GB" dirty="0"/>
              <a:t>The Irish Language as a Driver of Enterprise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27371-EDE0-CD48-CAD1-0D0232DEF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3135D9E-BC53-C5BC-9F25-BC93A99BD5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2435" y="3825875"/>
            <a:ext cx="9199245" cy="2971800"/>
          </a:xfrm>
        </p:spPr>
        <p:txBody>
          <a:bodyPr/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200" dirty="0"/>
              <a:t>The Irish language is a defining element of our regional identity,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200" dirty="0"/>
              <a:t>But it is also a contributor to economic activity and enterprise development.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BD6F4E-B183-CFB2-1621-EB4A07BEA5E9}"/>
              </a:ext>
            </a:extLst>
          </p:cNvPr>
          <p:cNvSpPr txBox="1"/>
          <p:nvPr/>
        </p:nvSpPr>
        <p:spPr>
          <a:xfrm>
            <a:off x="10909838" y="8778875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Launch of new An </a:t>
            </a:r>
            <a:r>
              <a:rPr lang="en-GB" dirty="0" err="1"/>
              <a:t>Ghaeltacht</a:t>
            </a:r>
            <a:r>
              <a:rPr lang="en-GB" dirty="0"/>
              <a:t> signage, July 2026</a:t>
            </a:r>
            <a:endParaRPr lang="en-GB" sz="10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9E5A8A-79EE-0E06-E06A-372E2BF9F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3568" y="2792280"/>
            <a:ext cx="8593558" cy="572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356E3-B706-7C9D-2BEA-DDA32D6BB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4BD295D-BE36-3A16-8C07-D925F4D8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1003191"/>
            <a:ext cx="18093689" cy="761747"/>
          </a:xfrm>
        </p:spPr>
        <p:txBody>
          <a:bodyPr/>
          <a:lstStyle/>
          <a:p>
            <a:r>
              <a:rPr lang="en-GB" dirty="0"/>
              <a:t>Authenticity, Heritage and Tourism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19BF2-F337-3A93-E4AF-23A5FE67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4C24CB-1EBC-357C-A83E-EB6D9FC445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205" y="3114664"/>
            <a:ext cx="9427845" cy="5707460"/>
          </a:xfrm>
        </p:spPr>
        <p:txBody>
          <a:bodyPr/>
          <a:lstStyle/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Traditional music, storytelling, maritime heritage, gastronomy, festivals and living cultural traditions - experiences that are unique and memorable.</a:t>
            </a:r>
          </a:p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GB" sz="3200" b="1" dirty="0"/>
              <a:t>Authenticity cannot be manufactured</a:t>
            </a:r>
            <a:r>
              <a:rPr lang="en-GB" sz="3200" dirty="0"/>
              <a:t>.</a:t>
            </a:r>
          </a:p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en-GB" sz="3200" dirty="0"/>
              <a:t>It is built over generations through culture, heritage and community.</a:t>
            </a:r>
          </a:p>
          <a:p>
            <a:pPr marL="584200" marR="5080" indent="-571500" algn="l"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05BDF-6813-AA59-00E4-84DBDEE8C4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0250" y="2689709"/>
            <a:ext cx="8764409" cy="70115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6FDF6E-523D-D8C7-0C66-94995AE3112A}"/>
              </a:ext>
            </a:extLst>
          </p:cNvPr>
          <p:cNvSpPr txBox="1"/>
          <p:nvPr/>
        </p:nvSpPr>
        <p:spPr>
          <a:xfrm>
            <a:off x="10890250" y="9968866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EU County Pairing Event with Estonia, Galway City Museum 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4057873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AE413-605F-9136-8E54-14426D0D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601DBC5-A524-0AF5-8ACD-0FE9E7716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971152"/>
            <a:ext cx="18093689" cy="761747"/>
          </a:xfrm>
        </p:spPr>
        <p:txBody>
          <a:bodyPr/>
          <a:lstStyle/>
          <a:p>
            <a:r>
              <a:rPr lang="en-GB" dirty="0"/>
              <a:t>Entrepreneurship Thrives in Creative Communities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95291-B3DC-21D2-C861-5AA652DDA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FA593F-452D-D0D5-91F3-50D3C06D32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9026" y="2606675"/>
            <a:ext cx="17886045" cy="1386085"/>
          </a:xfrm>
        </p:spPr>
        <p:txBody>
          <a:bodyPr/>
          <a:lstStyle/>
          <a:p>
            <a:pPr marL="12700" marR="5080" algn="l">
              <a:spcBef>
                <a:spcPts val="95"/>
              </a:spcBef>
            </a:pPr>
            <a:r>
              <a:rPr lang="en-GB" sz="3200" dirty="0"/>
              <a:t>The creative economy and the innovation economy are becoming </a:t>
            </a:r>
            <a:r>
              <a:rPr lang="en-GB" sz="3200" b="1" dirty="0"/>
              <a:t>ever more interconnected.</a:t>
            </a:r>
            <a:endParaRPr lang="en-GB" sz="1600" b="1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02A567-F558-1F76-DD26-E3F56E601B6A}"/>
              </a:ext>
            </a:extLst>
          </p:cNvPr>
          <p:cNvSpPr txBox="1"/>
          <p:nvPr/>
        </p:nvSpPr>
        <p:spPr>
          <a:xfrm>
            <a:off x="318306" y="9813365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EDGE 2026 Conference by Crew</a:t>
            </a:r>
            <a:endParaRPr lang="en-GB" sz="10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D9971-D64E-87AF-20FB-5019A9C653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0183" y="4388274"/>
            <a:ext cx="3477859" cy="52142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A78D02-FAEB-F0D2-BC5A-718CA5BDF2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306" y="4344613"/>
            <a:ext cx="7852406" cy="52349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10E830-4115-EA6A-0667-8DBE12FF9A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1200" y="4382075"/>
            <a:ext cx="7792604" cy="519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1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34C5D-4EE8-FBD0-DFBF-00625540B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A8E92F-AC10-F161-D5A9-55E945649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47" y="1028946"/>
            <a:ext cx="18093689" cy="761747"/>
          </a:xfrm>
        </p:spPr>
        <p:txBody>
          <a:bodyPr/>
          <a:lstStyle/>
          <a:p>
            <a:r>
              <a:rPr lang="en-GB" dirty="0"/>
              <a:t>The Role of Local Government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CC924-6030-963C-2964-3C1AFF80B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97051CC-B574-EEA2-D836-FC70304AE7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205" y="3300293"/>
            <a:ext cx="10037445" cy="5079404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/>
              <a:t>Supporting culture is not simply a cultural objective.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/>
              <a:t>It is an economic objective, a tourism objective, a place-making objective and an entrepreneurship objective.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By investing in culture, we are investing in the conditions that help businesses start, grow and innovate</a:t>
            </a:r>
            <a:endParaRPr lang="en-GB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52411-1547-E7EA-9C2C-5AC127F7F5F9}"/>
              </a:ext>
            </a:extLst>
          </p:cNvPr>
          <p:cNvSpPr txBox="1"/>
          <p:nvPr/>
        </p:nvSpPr>
        <p:spPr>
          <a:xfrm>
            <a:off x="11042650" y="8195031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Feasta</a:t>
            </a:r>
            <a:r>
              <a:rPr lang="en-GB" dirty="0"/>
              <a:t> 2025, St Nicholas Cathedral</a:t>
            </a:r>
            <a:endParaRPr lang="en-GB" sz="105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8BE2D3-F409-4A3F-882D-47011D5CA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7840" y="2283313"/>
            <a:ext cx="8602443" cy="573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75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99E22-5BA9-111C-4A47-417496E47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195370B-86EB-6A3B-B1A1-F396121C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47" y="1028946"/>
            <a:ext cx="18093689" cy="761747"/>
          </a:xfrm>
        </p:spPr>
        <p:txBody>
          <a:bodyPr/>
          <a:lstStyle/>
          <a:p>
            <a:r>
              <a:rPr lang="en-GB" dirty="0"/>
              <a:t>A European Perspective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6D4FD-D73C-74F9-07A4-32B011AB3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82D778-ACD0-3ABF-0CB2-BC470F26C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205" y="2682875"/>
            <a:ext cx="10723245" cy="6556731"/>
          </a:xfrm>
        </p:spPr>
        <p:txBody>
          <a:bodyPr/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200" dirty="0"/>
              <a:t>The challenges facing coastal regions across Europe are often remarkably similar.</a:t>
            </a:r>
          </a:p>
          <a:p>
            <a:pPr lvl="0"/>
            <a:endParaRPr lang="en-GB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/>
              <a:t>Culture, tradition and language offer a powerful response to these challenges because they are rooted in place.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/>
              <a:t>Unlike many economic assets,</a:t>
            </a:r>
            <a:r>
              <a:rPr lang="en-GB" sz="3200" b="1" dirty="0"/>
              <a:t> they cannot be outsourced or relocated.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E7FB8-C3CA-6FAA-419F-D5F99CF2BB42}"/>
              </a:ext>
            </a:extLst>
          </p:cNvPr>
          <p:cNvSpPr txBox="1"/>
          <p:nvPr/>
        </p:nvSpPr>
        <p:spPr>
          <a:xfrm>
            <a:off x="12163802" y="10000571"/>
            <a:ext cx="891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EU County Pairing Event with Estonia – Tallinn and Galway</a:t>
            </a:r>
            <a:endParaRPr lang="en-GB" sz="10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EF39D9-784A-FC63-3EA5-E6DF73DAE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6193" y="5318936"/>
            <a:ext cx="5638800" cy="4511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AA2EB0-ED8F-2FB7-B78C-1371976CC9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88041" y="709436"/>
            <a:ext cx="5524499" cy="443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54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61453-D372-7C5C-9334-9ADCFD223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B2D1FE-BC19-985E-B66B-2A7A4AFE0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74" y="-2206"/>
            <a:ext cx="20104100" cy="1339946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24B9E4B2-C0A6-625D-A602-31DCBD765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878977"/>
            <a:ext cx="18093689" cy="830997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highlight>
                  <a:srgbClr val="000000"/>
                </a:highlight>
              </a:rPr>
              <a:t>Closing Remarks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69DD99-224E-0F5E-2753-EE097189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AE1CFD-7958-EFBD-0AA5-25CA440F267D}"/>
              </a:ext>
            </a:extLst>
          </p:cNvPr>
          <p:cNvSpPr txBox="1"/>
          <p:nvPr/>
        </p:nvSpPr>
        <p:spPr>
          <a:xfrm>
            <a:off x="527050" y="10459634"/>
            <a:ext cx="1188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ighlight>
                  <a:srgbClr val="000000"/>
                </a:highlight>
              </a:rPr>
              <a:t>Trick of the Light – </a:t>
            </a:r>
            <a:r>
              <a:rPr lang="en-GB" sz="1800" dirty="0">
                <a:solidFill>
                  <a:schemeClr val="bg1"/>
                </a:solidFill>
                <a:highlight>
                  <a:srgbClr val="000000"/>
                </a:highlight>
              </a:rPr>
              <a:t>created by local Galway artists, Jennifer Cunningham and Jane Cassidy, in conjunction with Galway Training Centre, Merlin Park. Part of New Year’s Eve celebrations 2025, #GalwayByNight </a:t>
            </a:r>
            <a:endParaRPr lang="en-GB" sz="105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12069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CC Corporate Colours 2023">
      <a:dk1>
        <a:sysClr val="windowText" lastClr="000000"/>
      </a:dk1>
      <a:lt1>
        <a:sysClr val="window" lastClr="FFFFFF"/>
      </a:lt1>
      <a:dk2>
        <a:srgbClr val="12100B"/>
      </a:dk2>
      <a:lt2>
        <a:srgbClr val="E7E6E6"/>
      </a:lt2>
      <a:accent1>
        <a:srgbClr val="8C7317"/>
      </a:accent1>
      <a:accent2>
        <a:srgbClr val="970A2C"/>
      </a:accent2>
      <a:accent3>
        <a:srgbClr val="605C5D"/>
      </a:accent3>
      <a:accent4>
        <a:srgbClr val="BD8A00"/>
      </a:accent4>
      <a:accent5>
        <a:srgbClr val="3F9DC6"/>
      </a:accent5>
      <a:accent6>
        <a:srgbClr val="728726"/>
      </a:accent6>
      <a:hlink>
        <a:srgbClr val="0563C1"/>
      </a:hlink>
      <a:folHlink>
        <a:srgbClr val="B7577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25B7290ECA14C9B9C920DAF397DDD" ma:contentTypeVersion="13" ma:contentTypeDescription="Create a new document." ma:contentTypeScope="" ma:versionID="337429f197c6e72b65a3d2902065e0d2">
  <xsd:schema xmlns:xsd="http://www.w3.org/2001/XMLSchema" xmlns:xs="http://www.w3.org/2001/XMLSchema" xmlns:p="http://schemas.microsoft.com/office/2006/metadata/properties" xmlns:ns2="c548c181-ea9c-4df7-ba3e-ed04bb296489" xmlns:ns3="044118b5-9ee6-4164-84a1-9ee11df42f38" targetNamespace="http://schemas.microsoft.com/office/2006/metadata/properties" ma:root="true" ma:fieldsID="51a8fda8da15c81df630875be626502d" ns2:_="" ns3:_="">
    <xsd:import namespace="c548c181-ea9c-4df7-ba3e-ed04bb296489"/>
    <xsd:import namespace="044118b5-9ee6-4164-84a1-9ee11df42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48c181-ea9c-4df7-ba3e-ed04bb2964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baa02b3-c216-49d5-b6dc-d11338e154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4118b5-9ee6-4164-84a1-9ee11df42f3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9512802-f66a-48ef-947a-257525ed33d4}" ma:internalName="TaxCatchAll" ma:showField="CatchAllData" ma:web="044118b5-9ee6-4164-84a1-9ee11df42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4118b5-9ee6-4164-84a1-9ee11df42f38" xsi:nil="true"/>
    <lcf76f155ced4ddcb4097134ff3c332f xmlns="c548c181-ea9c-4df7-ba3e-ed04bb29648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7AAC045-A11E-4421-99B8-818351EA3A24}"/>
</file>

<file path=customXml/itemProps2.xml><?xml version="1.0" encoding="utf-8"?>
<ds:datastoreItem xmlns:ds="http://schemas.openxmlformats.org/officeDocument/2006/customXml" ds:itemID="{611DC74F-81E7-4C81-BD5D-A92BE632CE02}"/>
</file>

<file path=customXml/itemProps3.xml><?xml version="1.0" encoding="utf-8"?>
<ds:datastoreItem xmlns:ds="http://schemas.openxmlformats.org/officeDocument/2006/customXml" ds:itemID="{190BD7FE-0CD2-4CF2-BFF9-0A97B1D9E6D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449</Words>
  <Application>Microsoft Office PowerPoint</Application>
  <PresentationFormat>Custom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Gaillimh Bold</vt:lpstr>
      <vt:lpstr>Gaillimh Medium</vt:lpstr>
      <vt:lpstr>Office Theme</vt:lpstr>
      <vt:lpstr>Session 2</vt:lpstr>
      <vt:lpstr>Fáilte</vt:lpstr>
      <vt:lpstr>Culture as an Economic Asset</vt:lpstr>
      <vt:lpstr>Galway City Council's Commitment to Culture</vt:lpstr>
      <vt:lpstr>Culture, Traditions and Language as Drivers of Entrepreneurial Development</vt:lpstr>
      <vt:lpstr>The Irish Language as a Driver of Enterprise</vt:lpstr>
      <vt:lpstr>Authenticity, Heritage and Tourism</vt:lpstr>
      <vt:lpstr>Entrepreneurship Thrives in Creative Communities </vt:lpstr>
      <vt:lpstr>The Role of Local Government </vt:lpstr>
      <vt:lpstr>A European Perspective</vt:lpstr>
      <vt:lpstr>Closing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Heading</dc:title>
  <dc:creator>Arlene Finn</dc:creator>
  <cp:lastModifiedBy>Arlene Finn</cp:lastModifiedBy>
  <cp:revision>18</cp:revision>
  <dcterms:created xsi:type="dcterms:W3CDTF">2023-07-06T11:02:33Z</dcterms:created>
  <dcterms:modified xsi:type="dcterms:W3CDTF">2026-09-02T14:13:09Z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2023-07-06T00:00:00Z</vt:filetime>
  </property>
  <property fmtid="{D5CDD505-2E9C-101B-9397-08002B2CF9AE}" pid="3" name="Creator">
    <vt:lpwstr>Adobe InDesign 18.3 (Macintosh)</vt:lpwstr>
  </property>
  <property fmtid="{D5CDD505-2E9C-101B-9397-08002B2CF9AE}" pid="4" name="LastSaved">
    <vt:filetime>2023-07-06T00:00:00Z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0x010100E4625B7290ECA14C9B9C920DAF397DDD</vt:lpwstr>
  </property>
</Properties>
</file>