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426" r:id="rId2"/>
    <p:sldId id="490" r:id="rId3"/>
    <p:sldId id="484" r:id="rId4"/>
    <p:sldId id="520" r:id="rId5"/>
    <p:sldId id="514" r:id="rId6"/>
    <p:sldId id="518" r:id="rId7"/>
    <p:sldId id="519" r:id="rId8"/>
    <p:sldId id="430" r:id="rId9"/>
    <p:sldId id="521" r:id="rId10"/>
    <p:sldId id="524" r:id="rId11"/>
    <p:sldId id="523" r:id="rId12"/>
    <p:sldId id="52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9FC595-D057-4903-92A6-D35E2A639034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960E7-4AF2-42D7-AEAC-A4790984671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66094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3420AB-F1B7-4DE6-827A-3D7B3EAF340C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2297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6F357-E942-01CE-35B0-DB35723DA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493E00-14B4-26AA-048A-A0B5AA0B9B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10D781-EAF9-88E3-6DEA-2FEC1599D0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412E6-1580-51C3-CCE7-B22B1EAF9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3420AB-F1B7-4DE6-827A-3D7B3EAF340C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14812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A011F-8D1E-036A-0319-A998EB92B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DA2CBC-83F4-10B2-BBFF-3E02D2E496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1AF425-1181-82FC-89DE-676B2FDDAE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900804-0E5E-450F-EF3C-E6195A4E82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3420AB-F1B7-4DE6-827A-3D7B3EAF340C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7472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194A-9DC3-A9B0-E5F8-B1305376B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363569-6702-9897-2CA1-0BAC00C616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ED722A-7698-108A-09F0-CAE75E3445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EFBB89-2CD9-CF67-1536-1A1F82714A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3420AB-F1B7-4DE6-827A-3D7B3EAF340C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245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B67F8-D16C-FBB3-2E63-7CEA955F1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61D00F-4731-2273-6B2A-44183A3D56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871AD0-9437-A4CD-AEAD-6314038A11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A5A749-1831-B505-A7B6-629220D4D0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3420AB-F1B7-4DE6-827A-3D7B3EAF340C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2465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C41E3-858B-2BE7-9874-769C2CBEE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541DB9-E3FD-C371-F3BB-02F3060BEF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D059A6-171B-1639-9C09-6781D255EE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70A5E-C786-6F14-7C41-4AFE662106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3420AB-F1B7-4DE6-827A-3D7B3EAF340C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041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07673-4FA2-3AB7-E856-BB8A9731F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6C0FE1-CFA5-E929-C7B7-9F037EE444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433F75-EDDF-E9C1-5659-75D26F3B04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9CBD13-2C19-2C3C-A5AA-EEA6948F55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3420AB-F1B7-4DE6-827A-3D7B3EAF340C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7655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14932-5900-FC10-8243-9109C41CA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1DB462-5A9E-4CFE-E080-A50A5087E0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E85570-0779-F1AB-7057-FE76969BDF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4FDC92-8BC4-D084-CF17-46F47244AA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3420AB-F1B7-4DE6-827A-3D7B3EAF340C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10453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56FBE-6B25-4403-5EEB-35A72888B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E627C1-9B5F-C927-FCC4-668BCC5F84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D21AE2-137D-BC83-13D7-DF0A6CD3AA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D1642-6D89-CAB6-F7A5-3C4FD6B2A5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3420AB-F1B7-4DE6-827A-3D7B3EAF340C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23384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78E2B-D010-91A2-346B-D09E56302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8F9876-34AE-2C5E-48F5-10D3D231D4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9A70DB-EC19-F59F-8CAF-75DD0A651C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075542-D932-903B-17AC-D881E67E8F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3420AB-F1B7-4DE6-827A-3D7B3EAF340C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36362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A8420-040E-3D34-4607-5CE8A2A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F711FF-B31E-DB48-C182-4817924773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F741AB-5B66-4B6D-03DC-8E3D8B8E7E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DBEDF2-2E2D-9F41-DF18-ACA7C526CE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3420AB-F1B7-4DE6-827A-3D7B3EAF340C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25716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F5BCD-A78C-ED32-4A4A-617536AB9B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2EB1CB-13C7-051C-B4D2-7FD378B550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AE3AE-74E2-B80E-9ED9-4D9B329E9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F6-3ACD-42A7-86B0-A8129C70732F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564E84-83FD-36F3-ECB9-E569BCE8D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AE66A-54E7-4E3E-540C-579FD5035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2495-9584-46C9-8F16-3678812F98B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98279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969AC-A998-9A76-A0D6-E09DA084D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82FB9-794C-97C4-6674-657B0C685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DB245-0A7D-93E4-E9B5-1844A4D5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F6-3ACD-42A7-86B0-A8129C70732F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62BDE-03BB-85C1-3D97-F96E33F88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77506-D828-1518-8A68-00148142C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2495-9584-46C9-8F16-3678812F98B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4770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66E32-E86D-524C-CC5B-9E41899BF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C821A7-5259-61E7-CA67-85B8F17F8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CD368-C4A2-BE42-113C-01F02735D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F6-3ACD-42A7-86B0-A8129C70732F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C5A6C-3524-3D77-5451-CEAC10D41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293AB-6A12-3D2E-6932-57C8C8907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2495-9584-46C9-8F16-3678812F98B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4542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28E44-CC0A-5B38-34A4-575AD5586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1EE61-A90E-5C45-7A53-9B81D8CEE6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0D5265-B510-732C-15F1-3D38A3FA45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9DA6A5-7858-11A3-B401-63E8369A9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F6-3ACD-42A7-86B0-A8129C70732F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3F78BD-1695-4966-A8C4-A9C5220DD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7C02F-50C9-FDA6-0796-27ED64209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2495-9584-46C9-8F16-3678812F98B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44620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D34DC-4D35-6A14-40CA-8D65E8C64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7187C-35AC-0678-798F-A29264189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1B049F-AD70-5BDC-7947-3FB2C9313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C166BC-C0E0-0C8D-31F4-466505204B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CAA24E-49D0-61BA-1A97-21D40398B5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56AF79-066D-7DCB-7632-A15A14C6A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F6-3ACD-42A7-86B0-A8129C70732F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FB3E98-EFD2-48B2-1396-0F590BDA7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805399-0C1E-C8B5-31F2-E0141F333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2495-9584-46C9-8F16-3678812F98B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03120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6A7C3-1026-FFBE-80D3-EA698790E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E51B11-3F2D-3D8E-209D-E57862851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F6-3ACD-42A7-86B0-A8129C70732F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282D57-DF62-B968-52F9-5C2C7C11A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0D7BB2-7C23-3D88-A0C0-C44B1DE3D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2495-9584-46C9-8F16-3678812F98B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47645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A86692-3229-0746-DD16-00EAC07F5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F6-3ACD-42A7-86B0-A8129C70732F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0CD5FB-CD3F-EA85-89C5-AEF057675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031ED8-7268-982E-BCA1-17A7D7987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2495-9584-46C9-8F16-3678812F98B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11485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05FEA-853D-6350-57B2-860516D1E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760B7-8C06-44F9-9D4C-BF1FD580D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F0743-9C7F-EAF1-6751-BD0AC15CCC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FAB70-BD91-5418-1810-613B68E38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F6-3ACD-42A7-86B0-A8129C70732F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7DC7C8-E5AE-6258-E2AC-E47476BF0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7425AD-0CE7-E7E6-6994-3666BC7EC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2495-9584-46C9-8F16-3678812F98B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72557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ACD96-325D-75E1-6E1B-B34543C62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8C9EAF-5330-E82C-968D-6F09B7E263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F96DF-59E2-C46D-298E-3BF581CA31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45A174-186B-64B3-A7B8-22351E329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F6-3ACD-42A7-86B0-A8129C70732F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5BB02C-11DC-7C80-4535-A95098138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262761-8DD0-ED5E-5CDF-956977DC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2495-9584-46C9-8F16-3678812F98B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8611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8EE68-3482-D0AF-FF09-DEE52C050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C0B6AE-EAB6-4FE6-0BFE-3C625B05E2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A6D99-4D4C-20D1-160C-50B3E719D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F6-3ACD-42A7-86B0-A8129C70732F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D83E97-2A15-A1BB-6366-DB0EE0E5A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454F6B-3A75-A0EA-591C-5BB1DC1C1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2495-9584-46C9-8F16-3678812F98B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66043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94CF24-362F-5485-AF34-166C1DDDF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B24445-4B8B-63A3-AD6D-F8F7507295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02FFF9-1CBB-3A3B-12A0-0F353C3CB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22F6-3ACD-42A7-86B0-A8129C70732F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9CD81-8A84-52D5-CF97-63615EE6B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370EC-6B09-2AEE-DEE7-D9B8E9E52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2495-9584-46C9-8F16-3678812F98B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54111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3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1232208" y="2208903"/>
            <a:ext cx="5652687" cy="1417832"/>
          </a:xfrm>
          <a:prstGeom prst="rect">
            <a:avLst/>
          </a:prstGeom>
        </p:spPr>
        <p:txBody>
          <a:bodyPr lIns="0" tIns="0" rIns="0" bIns="108000" anchor="b" anchorCtr="0">
            <a:normAutofit/>
          </a:bodyPr>
          <a:lstStyle>
            <a:lvl1pPr>
              <a:defRPr sz="4267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92952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Reverse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350745"/>
            <a:ext cx="10515600" cy="191396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 Slide 1</a:t>
            </a:r>
          </a:p>
        </p:txBody>
      </p:sp>
    </p:spTree>
    <p:extLst>
      <p:ext uri="{BB962C8B-B14F-4D97-AF65-F5344CB8AC3E}">
        <p14:creationId xmlns:p14="http://schemas.microsoft.com/office/powerpoint/2010/main" val="399236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Content 2">
    <p:bg>
      <p:bgPr>
        <a:solidFill>
          <a:srgbClr val="DEE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 userDrawn="1">
            <p:ph type="title" hasCustomPrompt="1"/>
          </p:nvPr>
        </p:nvSpPr>
        <p:spPr>
          <a:xfrm>
            <a:off x="468927" y="82657"/>
            <a:ext cx="8708477" cy="1124723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rmAutofit/>
          </a:bodyPr>
          <a:lstStyle>
            <a:lvl1pPr>
              <a:defRPr sz="3600" b="1" baseline="0">
                <a:solidFill>
                  <a:schemeClr val="tx1"/>
                </a:solidFill>
                <a:latin typeface="+mj-lt"/>
                <a:ea typeface="Corbel" charset="0"/>
                <a:cs typeface="Corbel" charset="0"/>
              </a:defRPr>
            </a:lvl1pPr>
          </a:lstStyle>
          <a:p>
            <a:r>
              <a:rPr lang="en-US"/>
              <a:t>Blank Content Slide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992" y="6476209"/>
            <a:ext cx="1702397" cy="2991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928" y="82657"/>
            <a:ext cx="1246397" cy="35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49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26F1F3-71E6-412E-2BDF-2A4D66C5D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420008-E1F5-FA7D-2BA8-8F3165DF0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F058C4-3F71-4C57-3507-0562277187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8E22F6-3ACD-42A7-86B0-A8129C70732F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5D6B1-A014-DDB3-E72B-CC7104DA2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EA89D-D255-BCCF-0754-AE1A19926B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8C2495-9584-46C9-8F16-3678812F98B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36877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9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svg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image" Target="../media/image23.svg"/><Relationship Id="rId4" Type="http://schemas.microsoft.com/office/2007/relationships/hdphoto" Target="../media/hdphoto7.wdp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7.png"/><Relationship Id="rId7" Type="http://schemas.openxmlformats.org/officeDocument/2006/relationships/image" Target="../media/image39.svg"/><Relationship Id="rId12" Type="http://schemas.openxmlformats.org/officeDocument/2006/relationships/image" Target="../media/image4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svg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image" Target="../media/image41.svg"/><Relationship Id="rId4" Type="http://schemas.microsoft.com/office/2007/relationships/hdphoto" Target="../media/hdphoto8.wdp"/><Relationship Id="rId9" Type="http://schemas.openxmlformats.org/officeDocument/2006/relationships/image" Target="../media/image2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C9A551-30A4-94A5-22EA-2DCBABA52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" y="0"/>
            <a:ext cx="12192002" cy="683600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" y="-1"/>
            <a:ext cx="10451775" cy="6858001"/>
          </a:xfrm>
          <a:prstGeom prst="rect">
            <a:avLst/>
          </a:prstGeom>
          <a:gradFill flip="none" rotWithShape="1">
            <a:gsLst>
              <a:gs pos="51000">
                <a:schemeClr val="tx1">
                  <a:alpha val="8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499" y="2314215"/>
            <a:ext cx="9302434" cy="1417832"/>
          </a:xfrm>
        </p:spPr>
        <p:txBody>
          <a:bodyPr vert="horz" lIns="0" tIns="0" rIns="0" bIns="144000" rtlCol="0" anchor="b" anchorCtr="0">
            <a:normAutofit/>
          </a:bodyPr>
          <a:lstStyle/>
          <a:p>
            <a:r>
              <a:rPr lang="en-US" sz="3600" dirty="0">
                <a:solidFill>
                  <a:schemeClr val="bg1">
                    <a:lumMod val="95000"/>
                  </a:schemeClr>
                </a:solidFill>
              </a:rPr>
              <a:t>Coastal Regional Economies:</a:t>
            </a:r>
            <a:br>
              <a:rPr lang="en-US" sz="36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3600" dirty="0">
                <a:solidFill>
                  <a:srgbClr val="00B0F0"/>
                </a:solidFill>
              </a:rPr>
              <a:t>The</a:t>
            </a:r>
            <a:r>
              <a:rPr lang="en-US" sz="3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600" dirty="0">
                <a:solidFill>
                  <a:srgbClr val="00B0F0"/>
                </a:solidFill>
              </a:rPr>
              <a:t>Northern and Western Region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38" y="678049"/>
            <a:ext cx="4793936" cy="13678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99" y="5585323"/>
            <a:ext cx="4745157" cy="833791"/>
          </a:xfrm>
          <a:prstGeom prst="rect">
            <a:avLst/>
          </a:prstGeom>
        </p:spPr>
      </p:pic>
      <p:pic>
        <p:nvPicPr>
          <p:cNvPr id="5" name="Picture 4" descr="About | Northern and Western Regional Assembly">
            <a:extLst>
              <a:ext uri="{FF2B5EF4-FFF2-40B4-BE49-F238E27FC236}">
                <a16:creationId xmlns:a16="http://schemas.microsoft.com/office/drawing/2014/main" id="{39A00183-1BE5-C4B7-635B-4FB97F6E0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498" y="589002"/>
            <a:ext cx="4244501" cy="599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30710C-2B12-D064-927E-2A29EE73C5E7}"/>
              </a:ext>
            </a:extLst>
          </p:cNvPr>
          <p:cNvSpPr txBox="1"/>
          <p:nvPr/>
        </p:nvSpPr>
        <p:spPr>
          <a:xfrm>
            <a:off x="544457" y="4199115"/>
            <a:ext cx="6858585" cy="697627"/>
          </a:xfrm>
          <a:prstGeom prst="rect">
            <a:avLst/>
          </a:prstGeom>
        </p:spPr>
        <p:txBody>
          <a:bodyPr wrap="square" lIns="0" tIns="0" rIns="0" bIns="0" rtlCol="0" anchor="b" anchorCtr="0">
            <a:spAutoFit/>
          </a:bodyPr>
          <a:lstStyle/>
          <a:p>
            <a:pPr marL="711182" indent="-711182" fontAlgn="b">
              <a:spcBef>
                <a:spcPts val="800"/>
              </a:spcBef>
              <a:defRPr/>
            </a:pPr>
            <a:r>
              <a:rPr lang="en-US" sz="1400" dirty="0">
                <a:solidFill>
                  <a:schemeClr val="bg1"/>
                </a:solidFill>
              </a:rPr>
              <a:t>John Daly, Economist of the Northern and Western Regional Assembly (NWRA)</a:t>
            </a:r>
          </a:p>
          <a:p>
            <a:pPr marL="711182" indent="-711182" fontAlgn="b">
              <a:spcBef>
                <a:spcPts val="800"/>
              </a:spcBef>
              <a:defRPr/>
            </a:pPr>
            <a:endParaRPr lang="en-US" sz="400" dirty="0">
              <a:solidFill>
                <a:schemeClr val="bg1"/>
              </a:solidFill>
            </a:endParaRPr>
          </a:p>
          <a:p>
            <a:pPr marL="711182" indent="-711182" fontAlgn="b">
              <a:spcBef>
                <a:spcPts val="800"/>
              </a:spcBef>
              <a:defRPr/>
            </a:pPr>
            <a:r>
              <a:rPr lang="en-US" sz="1400" dirty="0">
                <a:solidFill>
                  <a:schemeClr val="bg1"/>
                </a:solidFill>
              </a:rPr>
              <a:t>Date: 14</a:t>
            </a:r>
            <a:r>
              <a:rPr lang="en-US" sz="1400" baseline="30000" dirty="0">
                <a:solidFill>
                  <a:schemeClr val="bg1"/>
                </a:solidFill>
              </a:rPr>
              <a:t>th</a:t>
            </a:r>
            <a:r>
              <a:rPr lang="en-US" sz="1400" dirty="0">
                <a:solidFill>
                  <a:schemeClr val="bg1"/>
                </a:solidFill>
              </a:rPr>
              <a:t> of September 2026</a:t>
            </a:r>
            <a:endParaRPr lang="en-US" sz="1400" b="1" dirty="0">
              <a:solidFill>
                <a:schemeClr val="bg1"/>
              </a:solidFill>
              <a:latin typeface="Corbel" charset="0"/>
              <a:ea typeface="Corbel" charset="0"/>
              <a:cs typeface="Corbe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66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1E084B-6AF8-6933-DFAD-0DF889917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3AEB025F-B03A-0D69-EEFC-ED531D2AC00D}"/>
              </a:ext>
            </a:extLst>
          </p:cNvPr>
          <p:cNvSpPr txBox="1">
            <a:spLocks/>
          </p:cNvSpPr>
          <p:nvPr/>
        </p:nvSpPr>
        <p:spPr>
          <a:xfrm>
            <a:off x="-16538" y="6554907"/>
            <a:ext cx="12055642" cy="38225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800" b="0" i="1" dirty="0">
                <a:solidFill>
                  <a:prstClr val="white"/>
                </a:solidFill>
              </a:rPr>
              <a:t>Photo credit:  Michael Harpur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Snip Single Corner Rectangle 7">
            <a:extLst>
              <a:ext uri="{FF2B5EF4-FFF2-40B4-BE49-F238E27FC236}">
                <a16:creationId xmlns:a16="http://schemas.microsoft.com/office/drawing/2014/main" id="{90DFF682-5A06-E23E-A150-15A580681B4F}"/>
              </a:ext>
            </a:extLst>
          </p:cNvPr>
          <p:cNvSpPr/>
          <p:nvPr/>
        </p:nvSpPr>
        <p:spPr>
          <a:xfrm>
            <a:off x="-19975" y="2972025"/>
            <a:ext cx="5506375" cy="1121711"/>
          </a:xfrm>
          <a:prstGeom prst="snip1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00" tIns="0" rIns="0" bIns="0" rtlCol="0" anchor="t" anchorCtr="0"/>
          <a:lstStyle/>
          <a:p>
            <a:pPr defTabSz="1219170"/>
            <a:r>
              <a:rPr lang="en-GB" sz="3600" b="1" dirty="0">
                <a:solidFill>
                  <a:prstClr val="white"/>
                </a:solidFill>
                <a:latin typeface="Century Gothic" panose="020F0302020204030204"/>
              </a:rPr>
              <a:t>1: Economic Overview</a:t>
            </a:r>
            <a:endParaRPr lang="en-US" sz="3600" b="1" dirty="0">
              <a:solidFill>
                <a:prstClr val="white"/>
              </a:solidFill>
              <a:latin typeface="Century Gothic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7114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26BD0-FF92-2B4F-6D7B-2BB37DA93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EAF6ED-1CBC-4781-2FBF-128AE9E8F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05" y="504651"/>
            <a:ext cx="8279086" cy="62733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A7DF73-816F-3575-7232-3DD682AA3CC1}"/>
              </a:ext>
            </a:extLst>
          </p:cNvPr>
          <p:cNvSpPr txBox="1">
            <a:spLocks/>
          </p:cNvSpPr>
          <p:nvPr/>
        </p:nvSpPr>
        <p:spPr>
          <a:xfrm>
            <a:off x="0" y="47819"/>
            <a:ext cx="9775372" cy="59764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62500" lnSpcReduction="20000"/>
          </a:bodyPr>
          <a:lstStyle>
            <a:lvl1pPr algn="l" defTabSz="51432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none" baseline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IE" sz="2600" dirty="0">
                <a:solidFill>
                  <a:schemeClr val="tx1"/>
                </a:solidFill>
              </a:rPr>
              <a:t>Figure </a:t>
            </a:r>
            <a:r>
              <a:rPr lang="en-GB" sz="2600" dirty="0">
                <a:solidFill>
                  <a:schemeClr val="tx1"/>
                </a:solidFill>
              </a:rPr>
              <a:t> 1: GDP per capita for the Northern and Western Region of Ireland, as a percentage of the EU27 average, 2000-2024 (PPS*)</a:t>
            </a:r>
          </a:p>
          <a:p>
            <a:r>
              <a:rPr lang="en-IE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ADB8CA2-60D3-D6A2-C29A-F359E147F421}"/>
              </a:ext>
            </a:extLst>
          </p:cNvPr>
          <p:cNvSpPr txBox="1">
            <a:spLocks/>
          </p:cNvSpPr>
          <p:nvPr/>
        </p:nvSpPr>
        <p:spPr>
          <a:xfrm>
            <a:off x="0" y="6553200"/>
            <a:ext cx="9537700" cy="377772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l" defTabSz="51432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none" baseline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IE" sz="1200" b="0" dirty="0">
                <a:solidFill>
                  <a:schemeClr val="tx1"/>
                </a:solidFill>
              </a:rPr>
              <a:t>Source: Eurostat. *PPS = “Purchasing Power Standard”. * During evaluation period of 2021-2023</a:t>
            </a:r>
          </a:p>
        </p:txBody>
      </p:sp>
      <p:sp>
        <p:nvSpPr>
          <p:cNvPr id="6" name="Snip Single Corner Rectangle 7">
            <a:extLst>
              <a:ext uri="{FF2B5EF4-FFF2-40B4-BE49-F238E27FC236}">
                <a16:creationId xmlns:a16="http://schemas.microsoft.com/office/drawing/2014/main" id="{E75DF64E-5479-BC84-ECCC-5CA6597A2239}"/>
              </a:ext>
            </a:extLst>
          </p:cNvPr>
          <p:cNvSpPr/>
          <p:nvPr/>
        </p:nvSpPr>
        <p:spPr>
          <a:xfrm>
            <a:off x="8904077" y="645459"/>
            <a:ext cx="2865865" cy="1499334"/>
          </a:xfrm>
          <a:prstGeom prst="snip1Rect">
            <a:avLst>
              <a:gd name="adj" fmla="val 38610"/>
            </a:avLst>
          </a:prstGeom>
          <a:solidFill>
            <a:srgbClr val="000099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0" bIns="0" rtlCol="0" anchor="t" anchorCtr="0"/>
          <a:lstStyle/>
          <a:p>
            <a:r>
              <a:rPr lang="en-GB" sz="1400" b="1" u="sng" dirty="0"/>
              <a:t>More Developed Region</a:t>
            </a:r>
            <a:r>
              <a:rPr lang="en-GB" sz="1400" b="1" dirty="0"/>
              <a:t>: </a:t>
            </a:r>
          </a:p>
          <a:p>
            <a:endParaRPr lang="en-GB" sz="1200" b="1" dirty="0"/>
          </a:p>
          <a:p>
            <a:r>
              <a:rPr lang="en-GB" sz="1400" b="1" dirty="0"/>
              <a:t>A NUTS 2 Region with a GDP per capita more than 100% of the EU27 average*</a:t>
            </a:r>
            <a:endParaRPr lang="en-IE" sz="1400" b="1" dirty="0"/>
          </a:p>
        </p:txBody>
      </p:sp>
      <p:sp>
        <p:nvSpPr>
          <p:cNvPr id="7" name="Snip Single Corner Rectangle 7">
            <a:extLst>
              <a:ext uri="{FF2B5EF4-FFF2-40B4-BE49-F238E27FC236}">
                <a16:creationId xmlns:a16="http://schemas.microsoft.com/office/drawing/2014/main" id="{21E66A6A-D30E-3947-F0A8-5707377A74B0}"/>
              </a:ext>
            </a:extLst>
          </p:cNvPr>
          <p:cNvSpPr/>
          <p:nvPr/>
        </p:nvSpPr>
        <p:spPr>
          <a:xfrm>
            <a:off x="8904077" y="2475252"/>
            <a:ext cx="2865865" cy="1748274"/>
          </a:xfrm>
          <a:prstGeom prst="snip1Rect">
            <a:avLst>
              <a:gd name="adj" fmla="val 38610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0" bIns="0" rtlCol="0" anchor="t" anchorCtr="0"/>
          <a:lstStyle/>
          <a:p>
            <a:r>
              <a:rPr lang="en-GB" sz="1400" b="1" u="sng" dirty="0"/>
              <a:t>Transition Region</a:t>
            </a:r>
            <a:r>
              <a:rPr lang="en-GB" sz="1400" b="1" dirty="0"/>
              <a:t>: </a:t>
            </a:r>
          </a:p>
          <a:p>
            <a:endParaRPr lang="en-GB" sz="1400" b="1" dirty="0"/>
          </a:p>
          <a:p>
            <a:r>
              <a:rPr lang="en-GB" sz="1400" b="1" dirty="0"/>
              <a:t>A NUTS 2 Region with a GDP per capita between 75% and 100% of the EU27 average*</a:t>
            </a:r>
            <a:endParaRPr lang="en-IE" sz="1400" b="1" dirty="0"/>
          </a:p>
        </p:txBody>
      </p:sp>
      <p:sp>
        <p:nvSpPr>
          <p:cNvPr id="8" name="Snip Single Corner Rectangle 7">
            <a:extLst>
              <a:ext uri="{FF2B5EF4-FFF2-40B4-BE49-F238E27FC236}">
                <a16:creationId xmlns:a16="http://schemas.microsoft.com/office/drawing/2014/main" id="{5F36286E-D35E-B7D1-4625-3A8233281AEA}"/>
              </a:ext>
            </a:extLst>
          </p:cNvPr>
          <p:cNvSpPr/>
          <p:nvPr/>
        </p:nvSpPr>
        <p:spPr>
          <a:xfrm>
            <a:off x="8904077" y="4553985"/>
            <a:ext cx="2865865" cy="1616276"/>
          </a:xfrm>
          <a:prstGeom prst="snip1Rect">
            <a:avLst>
              <a:gd name="adj" fmla="val 38610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0" bIns="0" rtlCol="0" anchor="t" anchorCtr="0"/>
          <a:lstStyle/>
          <a:p>
            <a:r>
              <a:rPr lang="en-GB" sz="1400" b="1" u="sng" dirty="0"/>
              <a:t>Less Developed Region</a:t>
            </a:r>
            <a:r>
              <a:rPr lang="en-GB" sz="1400" b="1" dirty="0"/>
              <a:t>: </a:t>
            </a:r>
          </a:p>
          <a:p>
            <a:endParaRPr lang="en-GB" sz="1400" b="1" dirty="0"/>
          </a:p>
          <a:p>
            <a:r>
              <a:rPr lang="en-GB" sz="1400" b="1" dirty="0"/>
              <a:t>A NUTS 2 Region with a GDP per capita less than 75% of the EU27 average*</a:t>
            </a:r>
            <a:endParaRPr lang="en-IE" sz="1400" b="1" dirty="0"/>
          </a:p>
        </p:txBody>
      </p:sp>
    </p:spTree>
    <p:extLst>
      <p:ext uri="{BB962C8B-B14F-4D97-AF65-F5344CB8AC3E}">
        <p14:creationId xmlns:p14="http://schemas.microsoft.com/office/powerpoint/2010/main" val="309206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9738E-E91A-30C4-4A63-4BE489F05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FA0F90-117A-778C-D416-3356E19B29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7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9975" y="0"/>
            <a:ext cx="12188759" cy="6858000"/>
          </a:xfrm>
          <a:prstGeom prst="rect">
            <a:avLst/>
          </a:prstGeom>
        </p:spPr>
      </p:pic>
      <p:sp>
        <p:nvSpPr>
          <p:cNvPr id="43" name="Snip Single Corner Rectangle 7">
            <a:extLst>
              <a:ext uri="{FF2B5EF4-FFF2-40B4-BE49-F238E27FC236}">
                <a16:creationId xmlns:a16="http://schemas.microsoft.com/office/drawing/2014/main" id="{97A99AF3-A371-90C6-E061-176B72832A66}"/>
              </a:ext>
            </a:extLst>
          </p:cNvPr>
          <p:cNvSpPr/>
          <p:nvPr/>
        </p:nvSpPr>
        <p:spPr>
          <a:xfrm>
            <a:off x="-19975" y="2972025"/>
            <a:ext cx="5506375" cy="1121711"/>
          </a:xfrm>
          <a:prstGeom prst="snip1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00" tIns="0" rIns="0" bIns="0" rtlCol="0" anchor="t" anchorCtr="0"/>
          <a:lstStyle/>
          <a:p>
            <a:pPr defTabSz="1219170"/>
            <a:r>
              <a:rPr lang="en-GB" sz="3600" b="1" dirty="0">
                <a:solidFill>
                  <a:prstClr val="white"/>
                </a:solidFill>
                <a:latin typeface="Century Gothic" panose="020F0302020204030204"/>
              </a:rPr>
              <a:t>2: Driving Factors</a:t>
            </a:r>
            <a:endParaRPr lang="en-US" sz="3600" b="1" dirty="0">
              <a:solidFill>
                <a:prstClr val="white"/>
              </a:solidFill>
              <a:latin typeface="Century Gothic" panose="020F0302020204030204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720A9192-4902-7F2C-1DFA-434A8639D945}"/>
              </a:ext>
            </a:extLst>
          </p:cNvPr>
          <p:cNvSpPr txBox="1">
            <a:spLocks/>
          </p:cNvSpPr>
          <p:nvPr/>
        </p:nvSpPr>
        <p:spPr>
          <a:xfrm>
            <a:off x="-16538" y="6554907"/>
            <a:ext cx="12055642" cy="38225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800" b="0" i="1" dirty="0">
                <a:solidFill>
                  <a:prstClr val="white"/>
                </a:solidFill>
              </a:rPr>
              <a:t>Photo credit: visitcarrickonshannon.ie</a:t>
            </a:r>
          </a:p>
        </p:txBody>
      </p:sp>
    </p:spTree>
    <p:extLst>
      <p:ext uri="{BB962C8B-B14F-4D97-AF65-F5344CB8AC3E}">
        <p14:creationId xmlns:p14="http://schemas.microsoft.com/office/powerpoint/2010/main" val="290382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5D44D-C5B5-3FCA-0FBA-B0ABF2A8E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B596D4D-4644-194C-3F1E-7FC122C65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76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2"/>
            <a:ext cx="12191999" cy="685800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D7FBBD7-7C3A-8020-487E-6675DE0372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8171" y="21991"/>
            <a:ext cx="2643749" cy="888032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38CE02DB-726E-A623-4AC8-7F5A23B17273}"/>
              </a:ext>
            </a:extLst>
          </p:cNvPr>
          <p:cNvSpPr txBox="1">
            <a:spLocks/>
          </p:cNvSpPr>
          <p:nvPr/>
        </p:nvSpPr>
        <p:spPr>
          <a:xfrm>
            <a:off x="-16539" y="6554908"/>
            <a:ext cx="12055643" cy="38225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377">
              <a:defRPr/>
            </a:pPr>
            <a:r>
              <a:rPr lang="en-US" sz="800" b="0" i="1" dirty="0">
                <a:solidFill>
                  <a:prstClr val="white"/>
                </a:solidFill>
                <a:latin typeface="Aptos Display" panose="02110004020202020204"/>
              </a:rPr>
              <a:t>Data: CSO, Eurostat. *residents aged 25-64. Data only available for 243 NUTS 2 Regions, with 1 NUTS 2 Region </a:t>
            </a:r>
            <a:r>
              <a:rPr lang="en-GB" sz="800" b="0" i="1" dirty="0">
                <a:solidFill>
                  <a:prstClr val="white"/>
                </a:solidFill>
                <a:latin typeface="Aptos Display" panose="02110004020202020204"/>
              </a:rPr>
              <a:t>– namely the French Region titled “Mayotte” – un</a:t>
            </a:r>
            <a:r>
              <a:rPr lang="en-US" sz="800" b="0" i="1" dirty="0">
                <a:solidFill>
                  <a:prstClr val="white"/>
                </a:solidFill>
                <a:latin typeface="Aptos Display" panose="02110004020202020204"/>
              </a:rPr>
              <a:t>available in the Eurostat dataset</a:t>
            </a:r>
            <a:endParaRPr lang="en-IE" sz="800" b="0" i="1" dirty="0">
              <a:solidFill>
                <a:prstClr val="white"/>
              </a:solidFill>
              <a:latin typeface="Aptos Display" panose="02110004020202020204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043EC0-6CCE-C93C-AEA2-9C7D4D1073EA}"/>
              </a:ext>
            </a:extLst>
          </p:cNvPr>
          <p:cNvCxnSpPr/>
          <p:nvPr/>
        </p:nvCxnSpPr>
        <p:spPr>
          <a:xfrm>
            <a:off x="3936055" y="1083286"/>
            <a:ext cx="0" cy="5545119"/>
          </a:xfrm>
          <a:prstGeom prst="line">
            <a:avLst/>
          </a:prstGeom>
          <a:ln w="127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44C4A14-B333-3ED5-7BC0-E689B55D6299}"/>
              </a:ext>
            </a:extLst>
          </p:cNvPr>
          <p:cNvCxnSpPr/>
          <p:nvPr/>
        </p:nvCxnSpPr>
        <p:spPr>
          <a:xfrm>
            <a:off x="8651031" y="1087805"/>
            <a:ext cx="0" cy="5545119"/>
          </a:xfrm>
          <a:prstGeom prst="line">
            <a:avLst/>
          </a:prstGeom>
          <a:ln w="127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30EC546-2777-DB7D-5AB9-2834914A4676}"/>
              </a:ext>
            </a:extLst>
          </p:cNvPr>
          <p:cNvSpPr txBox="1"/>
          <p:nvPr/>
        </p:nvSpPr>
        <p:spPr>
          <a:xfrm>
            <a:off x="4813661" y="2648871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white"/>
                </a:solidFill>
                <a:latin typeface="Aptos" panose="02110004020202020204"/>
              </a:rPr>
              <a:t>17th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1BED25E-6E3E-4868-B14F-3890FCE8C8A1}"/>
              </a:ext>
            </a:extLst>
          </p:cNvPr>
          <p:cNvSpPr txBox="1"/>
          <p:nvPr/>
        </p:nvSpPr>
        <p:spPr>
          <a:xfrm>
            <a:off x="4530945" y="3322516"/>
            <a:ext cx="32795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</a:rPr>
              <a:t>Higher education ranking* out of the </a:t>
            </a:r>
          </a:p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</a:rPr>
              <a:t>243 NUTS 2 Regions of the EU27 (2025)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3E85C28-C1CB-21E7-42F9-E9041181DD8C}"/>
              </a:ext>
            </a:extLst>
          </p:cNvPr>
          <p:cNvSpPr txBox="1"/>
          <p:nvPr/>
        </p:nvSpPr>
        <p:spPr>
          <a:xfrm>
            <a:off x="439977" y="2648501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white"/>
                </a:solidFill>
              </a:rPr>
              <a:t>53.2%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16595F-BE9B-D5D4-0CD8-FEF8050B9EBE}"/>
              </a:ext>
            </a:extLst>
          </p:cNvPr>
          <p:cNvSpPr txBox="1"/>
          <p:nvPr/>
        </p:nvSpPr>
        <p:spPr>
          <a:xfrm>
            <a:off x="191872" y="3340468"/>
            <a:ext cx="32570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</a:rPr>
              <a:t>Higher Education Attainment Rate* </a:t>
            </a:r>
          </a:p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</a:rPr>
              <a:t>(25-64 years old) (2025)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D06D8E-0D89-399B-32E1-C2560C249B6E}"/>
              </a:ext>
            </a:extLst>
          </p:cNvPr>
          <p:cNvSpPr txBox="1"/>
          <p:nvPr/>
        </p:nvSpPr>
        <p:spPr>
          <a:xfrm>
            <a:off x="8901346" y="3332626"/>
            <a:ext cx="28881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  <a:latin typeface="Aptos" panose="02110004020202020204"/>
              </a:rPr>
              <a:t>Higher Education Attainment Rate (25-34 years old)  (2025)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111454F-B757-CD22-632E-6F5617464E0D}"/>
              </a:ext>
            </a:extLst>
          </p:cNvPr>
          <p:cNvSpPr txBox="1"/>
          <p:nvPr/>
        </p:nvSpPr>
        <p:spPr>
          <a:xfrm>
            <a:off x="9138196" y="2673389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white"/>
                </a:solidFill>
                <a:latin typeface="Aptos" panose="02110004020202020204"/>
              </a:rPr>
              <a:t>61.2%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0304A7-03E5-620C-44A3-454C95CDAADB}"/>
              </a:ext>
            </a:extLst>
          </p:cNvPr>
          <p:cNvSpPr txBox="1"/>
          <p:nvPr/>
        </p:nvSpPr>
        <p:spPr>
          <a:xfrm>
            <a:off x="435829" y="5401159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white"/>
                </a:solidFill>
              </a:rPr>
              <a:t>-0.8pp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33CB6A-A27F-C396-700A-1745B62BCAD1}"/>
              </a:ext>
            </a:extLst>
          </p:cNvPr>
          <p:cNvSpPr txBox="1"/>
          <p:nvPr/>
        </p:nvSpPr>
        <p:spPr>
          <a:xfrm>
            <a:off x="626549" y="5904925"/>
            <a:ext cx="22173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  <a:latin typeface="Aptos" panose="02110004020202020204"/>
              </a:rPr>
              <a:t>Change relative to the previous year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D4AC6A-D571-F325-6B74-606EF3041679}"/>
              </a:ext>
            </a:extLst>
          </p:cNvPr>
          <p:cNvSpPr txBox="1"/>
          <p:nvPr/>
        </p:nvSpPr>
        <p:spPr>
          <a:xfrm>
            <a:off x="4706454" y="5439883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white"/>
                </a:solidFill>
                <a:latin typeface="Aptos" panose="02110004020202020204"/>
              </a:rPr>
              <a:t>5 places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EDF27F-0FF7-F527-65B1-9659868A863D}"/>
              </a:ext>
            </a:extLst>
          </p:cNvPr>
          <p:cNvSpPr txBox="1"/>
          <p:nvPr/>
        </p:nvSpPr>
        <p:spPr>
          <a:xfrm>
            <a:off x="4897175" y="5943649"/>
            <a:ext cx="22173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  <a:latin typeface="Aptos" panose="02110004020202020204"/>
              </a:rPr>
              <a:t>Change relative to the previous year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9F32B6-1C80-53AC-7F18-43365619D514}"/>
              </a:ext>
            </a:extLst>
          </p:cNvPr>
          <p:cNvSpPr txBox="1"/>
          <p:nvPr/>
        </p:nvSpPr>
        <p:spPr>
          <a:xfrm>
            <a:off x="9193564" y="5453065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white"/>
                </a:solidFill>
                <a:latin typeface="Aptos" panose="02110004020202020204"/>
              </a:rPr>
              <a:t>+1.1pp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6B62A1-8913-050E-93B8-EE010799E666}"/>
              </a:ext>
            </a:extLst>
          </p:cNvPr>
          <p:cNvSpPr txBox="1"/>
          <p:nvPr/>
        </p:nvSpPr>
        <p:spPr>
          <a:xfrm>
            <a:off x="9384284" y="5956831"/>
            <a:ext cx="22173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  <a:latin typeface="Aptos" panose="02110004020202020204"/>
              </a:rPr>
              <a:t>Change relative to the previous year</a:t>
            </a:r>
          </a:p>
        </p:txBody>
      </p:sp>
      <p:pic>
        <p:nvPicPr>
          <p:cNvPr id="8" name="Graphic 7" descr="Graduation cap with solid fill">
            <a:extLst>
              <a:ext uri="{FF2B5EF4-FFF2-40B4-BE49-F238E27FC236}">
                <a16:creationId xmlns:a16="http://schemas.microsoft.com/office/drawing/2014/main" id="{81E04FD6-C33A-86FB-AA5E-51AD5ED255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77448" y="997692"/>
            <a:ext cx="1783696" cy="1783696"/>
          </a:xfrm>
          <a:prstGeom prst="rect">
            <a:avLst/>
          </a:prstGeom>
        </p:spPr>
      </p:pic>
      <p:sp>
        <p:nvSpPr>
          <p:cNvPr id="2" name="Arrow: Up 1">
            <a:extLst>
              <a:ext uri="{FF2B5EF4-FFF2-40B4-BE49-F238E27FC236}">
                <a16:creationId xmlns:a16="http://schemas.microsoft.com/office/drawing/2014/main" id="{2C23A648-C3D9-457F-1D50-FF6A3BC26CF6}"/>
              </a:ext>
            </a:extLst>
          </p:cNvPr>
          <p:cNvSpPr/>
          <p:nvPr/>
        </p:nvSpPr>
        <p:spPr>
          <a:xfrm rot="10800000">
            <a:off x="1423609" y="4411534"/>
            <a:ext cx="535711" cy="894992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E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C58D2EA8-2A44-3E03-E927-5F1FBD72CFAC}"/>
              </a:ext>
            </a:extLst>
          </p:cNvPr>
          <p:cNvSpPr/>
          <p:nvPr/>
        </p:nvSpPr>
        <p:spPr>
          <a:xfrm rot="10800000">
            <a:off x="5801441" y="4460048"/>
            <a:ext cx="535711" cy="894992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E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id="{6D076778-9481-C5D5-8E77-335D7D86263C}"/>
              </a:ext>
            </a:extLst>
          </p:cNvPr>
          <p:cNvSpPr/>
          <p:nvPr/>
        </p:nvSpPr>
        <p:spPr>
          <a:xfrm>
            <a:off x="10187520" y="4460049"/>
            <a:ext cx="535711" cy="894992"/>
          </a:xfrm>
          <a:prstGeom prst="upArrow">
            <a:avLst/>
          </a:prstGeom>
          <a:solidFill>
            <a:srgbClr val="00B05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E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4" name="Graphic 13" descr="Classroom with solid fill">
            <a:extLst>
              <a:ext uri="{FF2B5EF4-FFF2-40B4-BE49-F238E27FC236}">
                <a16:creationId xmlns:a16="http://schemas.microsoft.com/office/drawing/2014/main" id="{434B29B4-3AE9-0AE5-9F11-5142967C8F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84284" y="1045393"/>
            <a:ext cx="1771145" cy="1771145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AA862037-23B4-815A-02EE-5686D0D4B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4140"/>
            <a:ext cx="11041626" cy="687423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Human Capital: </a:t>
            </a:r>
            <a:r>
              <a:rPr lang="en-US" sz="3200" dirty="0">
                <a:solidFill>
                  <a:srgbClr val="00B0F0"/>
                </a:solidFill>
              </a:rPr>
              <a:t>Northern and Western Region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398B25D-E0FC-3EAB-F701-182149B787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325" y="888162"/>
            <a:ext cx="1377815" cy="170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87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96023-EDF2-8CF0-FD9A-954F70859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DA4612-C07A-C783-95C7-6E46960720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67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087" y="-1"/>
            <a:ext cx="12184114" cy="685800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448A9CB-4C23-2C4F-BD72-201660AAD9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8171" y="21991"/>
            <a:ext cx="2643749" cy="888032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43B9A031-0AD2-A632-D764-FCD5AFB954A4}"/>
              </a:ext>
            </a:extLst>
          </p:cNvPr>
          <p:cNvSpPr txBox="1">
            <a:spLocks/>
          </p:cNvSpPr>
          <p:nvPr/>
        </p:nvSpPr>
        <p:spPr>
          <a:xfrm>
            <a:off x="-16539" y="6554908"/>
            <a:ext cx="12055643" cy="38225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377">
              <a:defRPr/>
            </a:pPr>
            <a:r>
              <a:rPr lang="en-US" sz="800" b="0" i="1" dirty="0">
                <a:solidFill>
                  <a:prstClr val="white"/>
                </a:solidFill>
                <a:latin typeface="Aptos Display" panose="02110004020202020204"/>
              </a:rPr>
              <a:t>Data: </a:t>
            </a:r>
            <a:r>
              <a:rPr lang="en-GB" sz="800" b="0" i="1" dirty="0">
                <a:solidFill>
                  <a:prstClr val="white"/>
                </a:solidFill>
                <a:latin typeface="Aptos Display" panose="02110004020202020204"/>
              </a:rPr>
              <a:t>Department of Enterprise, Tourism and Employment (Annual Employment Survey).* Client companies supported by the IDA, Enterprise Ireland and Údarás na Gaeltachta. </a:t>
            </a:r>
            <a:r>
              <a:rPr lang="en-US" sz="800" b="0" i="1" dirty="0">
                <a:solidFill>
                  <a:prstClr val="white"/>
                </a:solidFill>
              </a:rPr>
              <a:t>Photo credit: </a:t>
            </a:r>
            <a:r>
              <a:rPr lang="en-IE" sz="800" b="0" i="1" dirty="0"/>
              <a:t>Gareth McCormack </a:t>
            </a:r>
            <a:r>
              <a:rPr lang="en-GB" sz="800" b="0" i="1" dirty="0">
                <a:solidFill>
                  <a:prstClr val="white"/>
                </a:solidFill>
                <a:latin typeface="Aptos Display" panose="02110004020202020204"/>
              </a:rPr>
              <a:t> </a:t>
            </a:r>
            <a:endParaRPr lang="en-IE" sz="800" b="0" i="1" dirty="0">
              <a:solidFill>
                <a:prstClr val="white"/>
              </a:solidFill>
              <a:latin typeface="Aptos Display" panose="02110004020202020204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2F040E-2088-4216-1446-D1C8EEE08074}"/>
              </a:ext>
            </a:extLst>
          </p:cNvPr>
          <p:cNvCxnSpPr/>
          <p:nvPr/>
        </p:nvCxnSpPr>
        <p:spPr>
          <a:xfrm>
            <a:off x="3936055" y="1083286"/>
            <a:ext cx="0" cy="5545119"/>
          </a:xfrm>
          <a:prstGeom prst="line">
            <a:avLst/>
          </a:prstGeom>
          <a:ln w="127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CD4C51C-BAFC-6051-EBFA-EC6FCC1FC1C6}"/>
              </a:ext>
            </a:extLst>
          </p:cNvPr>
          <p:cNvCxnSpPr/>
          <p:nvPr/>
        </p:nvCxnSpPr>
        <p:spPr>
          <a:xfrm>
            <a:off x="8651031" y="1087805"/>
            <a:ext cx="0" cy="5545119"/>
          </a:xfrm>
          <a:prstGeom prst="line">
            <a:avLst/>
          </a:prstGeom>
          <a:ln w="127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0AD644D-FE95-4290-1611-74A8065B9ED7}"/>
              </a:ext>
            </a:extLst>
          </p:cNvPr>
          <p:cNvSpPr txBox="1"/>
          <p:nvPr/>
        </p:nvSpPr>
        <p:spPr>
          <a:xfrm>
            <a:off x="4813661" y="2648871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white"/>
                </a:solidFill>
                <a:latin typeface="Aptos" panose="02110004020202020204"/>
              </a:rPr>
              <a:t>€8.3 billion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66B8B77-E65A-14BF-1761-244C6E614696}"/>
              </a:ext>
            </a:extLst>
          </p:cNvPr>
          <p:cNvSpPr txBox="1"/>
          <p:nvPr/>
        </p:nvSpPr>
        <p:spPr>
          <a:xfrm>
            <a:off x="4530945" y="3322516"/>
            <a:ext cx="32795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</a:rPr>
              <a:t>Value of exports from client companies supported by enterprise agencies* in the Border (2024)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40CA1E-EFBF-754B-6A3A-243D40E2328D}"/>
              </a:ext>
            </a:extLst>
          </p:cNvPr>
          <p:cNvSpPr txBox="1"/>
          <p:nvPr/>
        </p:nvSpPr>
        <p:spPr>
          <a:xfrm>
            <a:off x="439977" y="2648501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white"/>
                </a:solidFill>
              </a:rPr>
              <a:t>€24.4 billion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D98FB82-DC58-2ECA-44D2-4EB0D60BE590}"/>
              </a:ext>
            </a:extLst>
          </p:cNvPr>
          <p:cNvSpPr txBox="1"/>
          <p:nvPr/>
        </p:nvSpPr>
        <p:spPr>
          <a:xfrm>
            <a:off x="191872" y="3340468"/>
            <a:ext cx="325701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</a:rPr>
              <a:t>Value of exports from client companies supported by enterprise agencies* in the Northern and Western Region</a:t>
            </a:r>
          </a:p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</a:rPr>
              <a:t>(2024)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1846CBD-6D1E-DF32-24E3-B3858CB05D77}"/>
              </a:ext>
            </a:extLst>
          </p:cNvPr>
          <p:cNvSpPr txBox="1"/>
          <p:nvPr/>
        </p:nvSpPr>
        <p:spPr>
          <a:xfrm>
            <a:off x="8901346" y="3332626"/>
            <a:ext cx="288819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</a:rPr>
              <a:t>Value of exports from client companies supported by enterprise agencies* in the West (2024)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F2F7C85-61DD-97C8-4050-233A4D798D83}"/>
              </a:ext>
            </a:extLst>
          </p:cNvPr>
          <p:cNvSpPr txBox="1"/>
          <p:nvPr/>
        </p:nvSpPr>
        <p:spPr>
          <a:xfrm>
            <a:off x="9138196" y="2673389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white"/>
                </a:solidFill>
                <a:latin typeface="Aptos" panose="02110004020202020204"/>
              </a:rPr>
              <a:t>€16.1 billion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70E3D4-3645-C3FC-7F5A-38D905B05469}"/>
              </a:ext>
            </a:extLst>
          </p:cNvPr>
          <p:cNvSpPr txBox="1"/>
          <p:nvPr/>
        </p:nvSpPr>
        <p:spPr>
          <a:xfrm>
            <a:off x="435829" y="5401159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white"/>
                </a:solidFill>
              </a:rPr>
              <a:t>+3.4%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3D6FCA-09BA-20E6-1D95-5C9579747C27}"/>
              </a:ext>
            </a:extLst>
          </p:cNvPr>
          <p:cNvSpPr txBox="1"/>
          <p:nvPr/>
        </p:nvSpPr>
        <p:spPr>
          <a:xfrm>
            <a:off x="626549" y="5904925"/>
            <a:ext cx="22173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  <a:latin typeface="Aptos" panose="02110004020202020204"/>
              </a:rPr>
              <a:t>Change relative to the previous year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431728-AE68-B3B9-0078-9EE436973BDB}"/>
              </a:ext>
            </a:extLst>
          </p:cNvPr>
          <p:cNvSpPr txBox="1"/>
          <p:nvPr/>
        </p:nvSpPr>
        <p:spPr>
          <a:xfrm>
            <a:off x="4706454" y="5439883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white"/>
                </a:solidFill>
                <a:latin typeface="Aptos" panose="02110004020202020204"/>
              </a:rPr>
              <a:t>+10.3%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90DD50-622F-14A8-AC30-319935BCCD90}"/>
              </a:ext>
            </a:extLst>
          </p:cNvPr>
          <p:cNvSpPr txBox="1"/>
          <p:nvPr/>
        </p:nvSpPr>
        <p:spPr>
          <a:xfrm>
            <a:off x="4897175" y="5943649"/>
            <a:ext cx="22173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  <a:latin typeface="Aptos" panose="02110004020202020204"/>
              </a:rPr>
              <a:t>Change relative to the previous year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7B9397-122C-CD63-5AE0-E9C9FA97CB85}"/>
              </a:ext>
            </a:extLst>
          </p:cNvPr>
          <p:cNvSpPr txBox="1"/>
          <p:nvPr/>
        </p:nvSpPr>
        <p:spPr>
          <a:xfrm>
            <a:off x="9193564" y="5453065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white"/>
                </a:solidFill>
                <a:latin typeface="Aptos" panose="02110004020202020204"/>
              </a:rPr>
              <a:t>+0.1%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C566797-1321-9745-B87E-275751D856FE}"/>
              </a:ext>
            </a:extLst>
          </p:cNvPr>
          <p:cNvSpPr txBox="1"/>
          <p:nvPr/>
        </p:nvSpPr>
        <p:spPr>
          <a:xfrm>
            <a:off x="9384284" y="5956831"/>
            <a:ext cx="22173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  <a:latin typeface="Aptos" panose="02110004020202020204"/>
              </a:rPr>
              <a:t>Change relative to the previous year</a:t>
            </a:r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id="{0FD3081D-2080-9CA0-F920-8957C7295245}"/>
              </a:ext>
            </a:extLst>
          </p:cNvPr>
          <p:cNvSpPr/>
          <p:nvPr/>
        </p:nvSpPr>
        <p:spPr>
          <a:xfrm>
            <a:off x="10187520" y="4460049"/>
            <a:ext cx="535711" cy="894992"/>
          </a:xfrm>
          <a:prstGeom prst="upArrow">
            <a:avLst/>
          </a:prstGeom>
          <a:solidFill>
            <a:srgbClr val="00B05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E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565EBEDA-404C-4C94-2D40-BF7F48DA1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05" y="73271"/>
            <a:ext cx="11041626" cy="687423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Export Markets: </a:t>
            </a: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Northern and Western Region</a:t>
            </a:r>
          </a:p>
        </p:txBody>
      </p:sp>
      <p:pic>
        <p:nvPicPr>
          <p:cNvPr id="5051" name="Picture 5050">
            <a:extLst>
              <a:ext uri="{FF2B5EF4-FFF2-40B4-BE49-F238E27FC236}">
                <a16:creationId xmlns:a16="http://schemas.microsoft.com/office/drawing/2014/main" id="{9E91C83D-3115-98BC-CF10-92D7937223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6278" y="839389"/>
            <a:ext cx="1519199" cy="1749704"/>
          </a:xfrm>
          <a:prstGeom prst="rect">
            <a:avLst/>
          </a:prstGeom>
        </p:spPr>
      </p:pic>
      <p:pic>
        <p:nvPicPr>
          <p:cNvPr id="5055" name="Picture 5054">
            <a:extLst>
              <a:ext uri="{FF2B5EF4-FFF2-40B4-BE49-F238E27FC236}">
                <a16:creationId xmlns:a16="http://schemas.microsoft.com/office/drawing/2014/main" id="{C75922C7-C072-31EA-DDED-AA502C3038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525" y="783588"/>
            <a:ext cx="1664352" cy="1822862"/>
          </a:xfrm>
          <a:prstGeom prst="rect">
            <a:avLst/>
          </a:prstGeom>
        </p:spPr>
      </p:pic>
      <p:pic>
        <p:nvPicPr>
          <p:cNvPr id="5057" name="Picture 5056">
            <a:extLst>
              <a:ext uri="{FF2B5EF4-FFF2-40B4-BE49-F238E27FC236}">
                <a16:creationId xmlns:a16="http://schemas.microsoft.com/office/drawing/2014/main" id="{023D1A16-D289-FE75-8F5B-856C53D956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6523" y="839389"/>
            <a:ext cx="1668913" cy="1749600"/>
          </a:xfrm>
          <a:prstGeom prst="rect">
            <a:avLst/>
          </a:prstGeom>
        </p:spPr>
      </p:pic>
      <p:sp>
        <p:nvSpPr>
          <p:cNvPr id="5059" name="Arrow: Up 5058">
            <a:extLst>
              <a:ext uri="{FF2B5EF4-FFF2-40B4-BE49-F238E27FC236}">
                <a16:creationId xmlns:a16="http://schemas.microsoft.com/office/drawing/2014/main" id="{FB4D29C3-D3CC-E3E9-EB1D-D5D51CCFFCE5}"/>
              </a:ext>
            </a:extLst>
          </p:cNvPr>
          <p:cNvSpPr/>
          <p:nvPr/>
        </p:nvSpPr>
        <p:spPr>
          <a:xfrm>
            <a:off x="5828144" y="4522391"/>
            <a:ext cx="535711" cy="894992"/>
          </a:xfrm>
          <a:prstGeom prst="upArrow">
            <a:avLst/>
          </a:prstGeom>
          <a:solidFill>
            <a:srgbClr val="00B05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E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061" name="Arrow: Up 5060">
            <a:extLst>
              <a:ext uri="{FF2B5EF4-FFF2-40B4-BE49-F238E27FC236}">
                <a16:creationId xmlns:a16="http://schemas.microsoft.com/office/drawing/2014/main" id="{BAE58ABF-6D5A-7A93-12AC-877243D4CB2B}"/>
              </a:ext>
            </a:extLst>
          </p:cNvPr>
          <p:cNvSpPr/>
          <p:nvPr/>
        </p:nvSpPr>
        <p:spPr>
          <a:xfrm>
            <a:off x="1423609" y="4516751"/>
            <a:ext cx="535711" cy="894992"/>
          </a:xfrm>
          <a:prstGeom prst="upArrow">
            <a:avLst/>
          </a:prstGeom>
          <a:solidFill>
            <a:srgbClr val="00B05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E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78374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AE7A2-2DB0-2439-1C57-589656419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FD5736-045C-47CC-5AA1-49F9A5A37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67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936" y="1901"/>
            <a:ext cx="12201934" cy="684046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1E9398C-F444-39EA-4F62-D67DCB265C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8171" y="21991"/>
            <a:ext cx="2643749" cy="88803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C770DF5-1F8E-249E-4A72-54B63C0D6161}"/>
              </a:ext>
            </a:extLst>
          </p:cNvPr>
          <p:cNvCxnSpPr/>
          <p:nvPr/>
        </p:nvCxnSpPr>
        <p:spPr>
          <a:xfrm>
            <a:off x="3936055" y="1083286"/>
            <a:ext cx="0" cy="5545119"/>
          </a:xfrm>
          <a:prstGeom prst="line">
            <a:avLst/>
          </a:prstGeom>
          <a:ln w="127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460554A-C4AF-BE7A-B536-57A2794D8720}"/>
              </a:ext>
            </a:extLst>
          </p:cNvPr>
          <p:cNvCxnSpPr/>
          <p:nvPr/>
        </p:nvCxnSpPr>
        <p:spPr>
          <a:xfrm>
            <a:off x="8651031" y="1087805"/>
            <a:ext cx="0" cy="5545119"/>
          </a:xfrm>
          <a:prstGeom prst="line">
            <a:avLst/>
          </a:prstGeom>
          <a:ln w="127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DBE3124-235B-8F21-8F99-A1BACDD105E3}"/>
              </a:ext>
            </a:extLst>
          </p:cNvPr>
          <p:cNvSpPr txBox="1"/>
          <p:nvPr/>
        </p:nvSpPr>
        <p:spPr>
          <a:xfrm>
            <a:off x="4813661" y="2648871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white"/>
                </a:solidFill>
                <a:latin typeface="Aptos" panose="02110004020202020204"/>
              </a:rPr>
              <a:t>€153 million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D6B90A5-DEAD-D315-319A-31E188A55C5C}"/>
              </a:ext>
            </a:extLst>
          </p:cNvPr>
          <p:cNvSpPr txBox="1"/>
          <p:nvPr/>
        </p:nvSpPr>
        <p:spPr>
          <a:xfrm>
            <a:off x="4530945" y="3322516"/>
            <a:ext cx="327951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</a:rPr>
              <a:t>Value of “In-House R&amp;D Spending” from client companies supported by enterprise agencies* in the Border </a:t>
            </a:r>
          </a:p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</a:rPr>
              <a:t>(2024)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9C020D-646A-87B1-6119-5FB27C1959AB}"/>
              </a:ext>
            </a:extLst>
          </p:cNvPr>
          <p:cNvSpPr txBox="1"/>
          <p:nvPr/>
        </p:nvSpPr>
        <p:spPr>
          <a:xfrm>
            <a:off x="439977" y="2648501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white"/>
                </a:solidFill>
              </a:rPr>
              <a:t>€1.0 billion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03AD143-424A-2F13-94B9-8D0B044474B6}"/>
              </a:ext>
            </a:extLst>
          </p:cNvPr>
          <p:cNvSpPr txBox="1"/>
          <p:nvPr/>
        </p:nvSpPr>
        <p:spPr>
          <a:xfrm>
            <a:off x="191872" y="3340468"/>
            <a:ext cx="34137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</a:rPr>
              <a:t>Value of “In-House R&amp;D Spending” from client companies supported by enterprise agencies*  in the Northern and Western Region (2024)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AC7DFE2-04C0-BF74-1744-3C212936A41A}"/>
              </a:ext>
            </a:extLst>
          </p:cNvPr>
          <p:cNvSpPr txBox="1"/>
          <p:nvPr/>
        </p:nvSpPr>
        <p:spPr>
          <a:xfrm>
            <a:off x="8901346" y="3332626"/>
            <a:ext cx="288819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</a:rPr>
              <a:t>Value of “In-House R&amp;D Spending” from client companies supported by enterprise agencies* in the West (2024)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9C3B99-1A19-7495-3283-0AFF9867E7A3}"/>
              </a:ext>
            </a:extLst>
          </p:cNvPr>
          <p:cNvSpPr txBox="1"/>
          <p:nvPr/>
        </p:nvSpPr>
        <p:spPr>
          <a:xfrm>
            <a:off x="9138196" y="2673389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white"/>
                </a:solidFill>
                <a:latin typeface="Aptos" panose="02110004020202020204"/>
              </a:rPr>
              <a:t>€855 million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00EF55-E45A-4579-978B-6A19DC71D89D}"/>
              </a:ext>
            </a:extLst>
          </p:cNvPr>
          <p:cNvSpPr txBox="1"/>
          <p:nvPr/>
        </p:nvSpPr>
        <p:spPr>
          <a:xfrm>
            <a:off x="435827" y="5433611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white"/>
                </a:solidFill>
              </a:rPr>
              <a:t>+13.0%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B5982A-71B1-585A-14E7-F503DCCFB82B}"/>
              </a:ext>
            </a:extLst>
          </p:cNvPr>
          <p:cNvSpPr txBox="1"/>
          <p:nvPr/>
        </p:nvSpPr>
        <p:spPr>
          <a:xfrm>
            <a:off x="626549" y="5904925"/>
            <a:ext cx="22173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  <a:latin typeface="Aptos" panose="02110004020202020204"/>
              </a:rPr>
              <a:t>Change relative to the previous year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2C0A0C-B011-3B24-6DFB-A9A452C89D5E}"/>
              </a:ext>
            </a:extLst>
          </p:cNvPr>
          <p:cNvSpPr txBox="1"/>
          <p:nvPr/>
        </p:nvSpPr>
        <p:spPr>
          <a:xfrm>
            <a:off x="4897175" y="5453065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white"/>
                </a:solidFill>
                <a:latin typeface="Aptos" panose="02110004020202020204"/>
              </a:rPr>
              <a:t>+7.1%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0D7FF0-89C2-EE68-BEB7-483983C2DDC1}"/>
              </a:ext>
            </a:extLst>
          </p:cNvPr>
          <p:cNvSpPr txBox="1"/>
          <p:nvPr/>
        </p:nvSpPr>
        <p:spPr>
          <a:xfrm>
            <a:off x="4897175" y="5943649"/>
            <a:ext cx="23907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  <a:latin typeface="Aptos" panose="02110004020202020204"/>
              </a:rPr>
              <a:t>Change relative to the previous year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C40DAC-89A0-503A-7077-5AABBA0C627D}"/>
              </a:ext>
            </a:extLst>
          </p:cNvPr>
          <p:cNvSpPr txBox="1"/>
          <p:nvPr/>
        </p:nvSpPr>
        <p:spPr>
          <a:xfrm>
            <a:off x="9193564" y="5453065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white"/>
                </a:solidFill>
                <a:latin typeface="Aptos" panose="02110004020202020204"/>
              </a:rPr>
              <a:t>+14.1%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58FE81-2B21-390F-F63C-964400167D8A}"/>
              </a:ext>
            </a:extLst>
          </p:cNvPr>
          <p:cNvSpPr txBox="1"/>
          <p:nvPr/>
        </p:nvSpPr>
        <p:spPr>
          <a:xfrm>
            <a:off x="9384284" y="5956831"/>
            <a:ext cx="22173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rgbClr val="0F9ED5">
                    <a:lumMod val="40000"/>
                    <a:lumOff val="60000"/>
                  </a:srgbClr>
                </a:solidFill>
                <a:latin typeface="Aptos" panose="02110004020202020204"/>
              </a:rPr>
              <a:t>Change relative to the previous year</a:t>
            </a:r>
          </a:p>
        </p:txBody>
      </p:sp>
      <p:pic>
        <p:nvPicPr>
          <p:cNvPr id="1711" name="Picture 1710">
            <a:extLst>
              <a:ext uri="{FF2B5EF4-FFF2-40B4-BE49-F238E27FC236}">
                <a16:creationId xmlns:a16="http://schemas.microsoft.com/office/drawing/2014/main" id="{264CB702-B38C-CCF0-D707-846F554E8B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6278" y="839389"/>
            <a:ext cx="1519199" cy="1749704"/>
          </a:xfrm>
          <a:prstGeom prst="rect">
            <a:avLst/>
          </a:prstGeom>
        </p:spPr>
      </p:pic>
      <p:pic>
        <p:nvPicPr>
          <p:cNvPr id="2835" name="Picture 2834">
            <a:extLst>
              <a:ext uri="{FF2B5EF4-FFF2-40B4-BE49-F238E27FC236}">
                <a16:creationId xmlns:a16="http://schemas.microsoft.com/office/drawing/2014/main" id="{BC483D30-09E6-12C4-1944-4AEF5C03FB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525" y="783588"/>
            <a:ext cx="1664352" cy="1822862"/>
          </a:xfrm>
          <a:prstGeom prst="rect">
            <a:avLst/>
          </a:prstGeom>
        </p:spPr>
      </p:pic>
      <p:pic>
        <p:nvPicPr>
          <p:cNvPr id="2837" name="Picture 2836">
            <a:extLst>
              <a:ext uri="{FF2B5EF4-FFF2-40B4-BE49-F238E27FC236}">
                <a16:creationId xmlns:a16="http://schemas.microsoft.com/office/drawing/2014/main" id="{66FC287A-AAAD-6E85-CA0A-D301FEA44E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6523" y="839389"/>
            <a:ext cx="1668913" cy="1749600"/>
          </a:xfrm>
          <a:prstGeom prst="rect">
            <a:avLst/>
          </a:prstGeom>
        </p:spPr>
      </p:pic>
      <p:sp>
        <p:nvSpPr>
          <p:cNvPr id="2839" name="Title 3">
            <a:extLst>
              <a:ext uri="{FF2B5EF4-FFF2-40B4-BE49-F238E27FC236}">
                <a16:creationId xmlns:a16="http://schemas.microsoft.com/office/drawing/2014/main" id="{9140B313-BB6C-D82C-6FC5-6568C69C6BDB}"/>
              </a:ext>
            </a:extLst>
          </p:cNvPr>
          <p:cNvSpPr txBox="1">
            <a:spLocks/>
          </p:cNvSpPr>
          <p:nvPr/>
        </p:nvSpPr>
        <p:spPr>
          <a:xfrm>
            <a:off x="-16539" y="6554908"/>
            <a:ext cx="12055643" cy="38225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377">
              <a:defRPr/>
            </a:pPr>
            <a:r>
              <a:rPr lang="en-US" sz="800" b="0" i="1" dirty="0">
                <a:solidFill>
                  <a:prstClr val="white"/>
                </a:solidFill>
                <a:latin typeface="Aptos Display" panose="02110004020202020204"/>
              </a:rPr>
              <a:t>Data: </a:t>
            </a:r>
            <a:r>
              <a:rPr lang="en-GB" sz="800" b="0" i="1" dirty="0">
                <a:solidFill>
                  <a:prstClr val="white"/>
                </a:solidFill>
                <a:latin typeface="Aptos Display" panose="02110004020202020204"/>
              </a:rPr>
              <a:t>Department of Enterprise, Tourism and Employment (Annual Employment Survey).* Client companies supported by the IDA, Enterprise Ireland and Údarás na Gaeltachta. </a:t>
            </a:r>
            <a:r>
              <a:rPr lang="en-IE" sz="800" b="0" i="1" dirty="0"/>
              <a:t>Gareth Wray Photography</a:t>
            </a:r>
            <a:r>
              <a:rPr lang="en-GB" sz="800" b="0" i="1" dirty="0">
                <a:solidFill>
                  <a:prstClr val="white"/>
                </a:solidFill>
                <a:latin typeface="Aptos Display" panose="02110004020202020204"/>
              </a:rPr>
              <a:t> </a:t>
            </a:r>
            <a:endParaRPr lang="en-IE" sz="800" b="0" i="1" dirty="0">
              <a:solidFill>
                <a:prstClr val="white"/>
              </a:solidFill>
              <a:latin typeface="Aptos Display" panose="02110004020202020204"/>
            </a:endParaRPr>
          </a:p>
        </p:txBody>
      </p:sp>
      <p:sp>
        <p:nvSpPr>
          <p:cNvPr id="2841" name="Arrow: Up 2840">
            <a:extLst>
              <a:ext uri="{FF2B5EF4-FFF2-40B4-BE49-F238E27FC236}">
                <a16:creationId xmlns:a16="http://schemas.microsoft.com/office/drawing/2014/main" id="{F8D8289C-555B-3048-8127-51A38D7EF5CA}"/>
              </a:ext>
            </a:extLst>
          </p:cNvPr>
          <p:cNvSpPr/>
          <p:nvPr/>
        </p:nvSpPr>
        <p:spPr>
          <a:xfrm>
            <a:off x="10181344" y="4498665"/>
            <a:ext cx="535711" cy="894992"/>
          </a:xfrm>
          <a:prstGeom prst="upArrow">
            <a:avLst/>
          </a:prstGeom>
          <a:solidFill>
            <a:srgbClr val="00B05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E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843" name="Arrow: Up 2842">
            <a:extLst>
              <a:ext uri="{FF2B5EF4-FFF2-40B4-BE49-F238E27FC236}">
                <a16:creationId xmlns:a16="http://schemas.microsoft.com/office/drawing/2014/main" id="{99200099-CF37-704C-F8B9-84593E8131A8}"/>
              </a:ext>
            </a:extLst>
          </p:cNvPr>
          <p:cNvSpPr/>
          <p:nvPr/>
        </p:nvSpPr>
        <p:spPr>
          <a:xfrm>
            <a:off x="5911914" y="4516751"/>
            <a:ext cx="535711" cy="894992"/>
          </a:xfrm>
          <a:prstGeom prst="upArrow">
            <a:avLst/>
          </a:prstGeom>
          <a:solidFill>
            <a:srgbClr val="00B05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E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845" name="Arrow: Up 2844">
            <a:extLst>
              <a:ext uri="{FF2B5EF4-FFF2-40B4-BE49-F238E27FC236}">
                <a16:creationId xmlns:a16="http://schemas.microsoft.com/office/drawing/2014/main" id="{579FBB67-8C40-3208-FB8E-AEBF70D19018}"/>
              </a:ext>
            </a:extLst>
          </p:cNvPr>
          <p:cNvSpPr/>
          <p:nvPr/>
        </p:nvSpPr>
        <p:spPr>
          <a:xfrm>
            <a:off x="1423609" y="4516751"/>
            <a:ext cx="535711" cy="894992"/>
          </a:xfrm>
          <a:prstGeom prst="upArrow">
            <a:avLst/>
          </a:prstGeom>
          <a:solidFill>
            <a:srgbClr val="00B05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IE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B023A8DB-CEED-70E8-045A-0D01E1F69C98}"/>
              </a:ext>
            </a:extLst>
          </p:cNvPr>
          <p:cNvSpPr txBox="1">
            <a:spLocks/>
          </p:cNvSpPr>
          <p:nvPr/>
        </p:nvSpPr>
        <p:spPr>
          <a:xfrm>
            <a:off x="107005" y="73271"/>
            <a:ext cx="11041626" cy="68742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/>
              <a:t>R&amp;D Spending: </a:t>
            </a:r>
            <a:r>
              <a:rPr lang="en-US" sz="32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Northern and Western Region</a:t>
            </a:r>
          </a:p>
        </p:txBody>
      </p:sp>
    </p:spTree>
    <p:extLst>
      <p:ext uri="{BB962C8B-B14F-4D97-AF65-F5344CB8AC3E}">
        <p14:creationId xmlns:p14="http://schemas.microsoft.com/office/powerpoint/2010/main" val="402262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D144F-C7BD-BB14-9DDA-6A70F39B0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25CEC99-491F-2075-696A-192F228C3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-8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232740" cy="6858000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84A6747-D9E5-3138-C5C5-CDC3AAEF62DC}"/>
              </a:ext>
            </a:extLst>
          </p:cNvPr>
          <p:cNvGraphicFramePr>
            <a:graphicFrameLocks noGrp="1"/>
          </p:cNvGraphicFramePr>
          <p:nvPr/>
        </p:nvGraphicFramePr>
        <p:xfrm>
          <a:off x="162230" y="808001"/>
          <a:ext cx="12168900" cy="57239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6300">
                  <a:extLst>
                    <a:ext uri="{9D8B030D-6E8A-4147-A177-3AD203B41FA5}">
                      <a16:colId xmlns:a16="http://schemas.microsoft.com/office/drawing/2014/main" val="2202008542"/>
                    </a:ext>
                  </a:extLst>
                </a:gridCol>
                <a:gridCol w="4056300">
                  <a:extLst>
                    <a:ext uri="{9D8B030D-6E8A-4147-A177-3AD203B41FA5}">
                      <a16:colId xmlns:a16="http://schemas.microsoft.com/office/drawing/2014/main" val="1310485989"/>
                    </a:ext>
                  </a:extLst>
                </a:gridCol>
                <a:gridCol w="4056300">
                  <a:extLst>
                    <a:ext uri="{9D8B030D-6E8A-4147-A177-3AD203B41FA5}">
                      <a16:colId xmlns:a16="http://schemas.microsoft.com/office/drawing/2014/main" val="727780603"/>
                    </a:ext>
                  </a:extLst>
                </a:gridCol>
              </a:tblGrid>
              <a:tr h="2997926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F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9525" cap="flat" cmpd="sng" algn="ctr">
                      <a:solidFill>
                        <a:srgbClr val="00B0F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F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9525" cap="flat" cmpd="sng" algn="ctr">
                      <a:solidFill>
                        <a:srgbClr val="00B0F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F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0433962"/>
                  </a:ext>
                </a:extLst>
              </a:tr>
              <a:tr h="2726064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F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9525" cap="flat" cmpd="sng" algn="ctr">
                      <a:solidFill>
                        <a:srgbClr val="00B0F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F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lnL w="9525" cap="flat" cmpd="sng" algn="ctr">
                      <a:solidFill>
                        <a:srgbClr val="00B0F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F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49448"/>
                  </a:ext>
                </a:extLst>
              </a:tr>
            </a:tbl>
          </a:graphicData>
        </a:graphic>
      </p:graphicFrame>
      <p:sp>
        <p:nvSpPr>
          <p:cNvPr id="42" name="Title 3">
            <a:extLst>
              <a:ext uri="{FF2B5EF4-FFF2-40B4-BE49-F238E27FC236}">
                <a16:creationId xmlns:a16="http://schemas.microsoft.com/office/drawing/2014/main" id="{A8243C6D-EF0D-42BA-AEE9-6B3CEC5B4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6966"/>
            <a:ext cx="11041626" cy="687423"/>
          </a:xfrm>
        </p:spPr>
        <p:txBody>
          <a:bodyPr>
            <a:noAutofit/>
          </a:bodyPr>
          <a:lstStyle/>
          <a:p>
            <a:pPr algn="l"/>
            <a:r>
              <a:rPr lang="en-GB" sz="2000" dirty="0">
                <a:latin typeface="+mn-lt"/>
              </a:rPr>
              <a:t>In the European Commission’s “Regional Innovation Scoreboard”</a:t>
            </a:r>
            <a:r>
              <a:rPr lang="en-US" sz="2000" dirty="0">
                <a:latin typeface="+mn-lt"/>
              </a:rPr>
              <a:t>,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the 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Northern and Western Region </a:t>
            </a:r>
            <a:r>
              <a:rPr lang="en-US" sz="2000" dirty="0">
                <a:latin typeface="+mn-lt"/>
              </a:rPr>
              <a:t>is ranked …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69D98BC-18D9-2822-BB35-0BC82199652C}"/>
              </a:ext>
            </a:extLst>
          </p:cNvPr>
          <p:cNvSpPr txBox="1"/>
          <p:nvPr/>
        </p:nvSpPr>
        <p:spPr>
          <a:xfrm>
            <a:off x="860847" y="2458883"/>
            <a:ext cx="2327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schemeClr val="bg1"/>
                </a:solidFill>
              </a:rPr>
              <a:t>41</a:t>
            </a:r>
            <a:r>
              <a:rPr lang="en-GB" sz="3600" b="1" baseline="30000" dirty="0">
                <a:solidFill>
                  <a:schemeClr val="bg1"/>
                </a:solidFill>
              </a:rPr>
              <a:t>st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F868E77-D825-F535-ACAC-6077DB2A2F36}"/>
              </a:ext>
            </a:extLst>
          </p:cNvPr>
          <p:cNvSpPr txBox="1"/>
          <p:nvPr/>
        </p:nvSpPr>
        <p:spPr>
          <a:xfrm>
            <a:off x="361865" y="3086954"/>
            <a:ext cx="32514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3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Overall Innovation Ranking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3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(Strong Innovator +)*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BC7315FF-F634-81F3-366F-F9BA8E0FA1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4390" y="7518"/>
            <a:ext cx="3033180" cy="94121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7F364B2F-899D-B053-29AB-D56A4107032B}"/>
              </a:ext>
            </a:extLst>
          </p:cNvPr>
          <p:cNvSpPr txBox="1"/>
          <p:nvPr/>
        </p:nvSpPr>
        <p:spPr>
          <a:xfrm>
            <a:off x="9090606" y="2458883"/>
            <a:ext cx="2327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schemeClr val="bg1"/>
                </a:solidFill>
              </a:rPr>
              <a:t> 27</a:t>
            </a:r>
            <a:r>
              <a:rPr lang="en-GB" sz="3600" b="1" baseline="30000" dirty="0">
                <a:solidFill>
                  <a:schemeClr val="bg1"/>
                </a:solidFill>
              </a:rPr>
              <a:t>th</a:t>
            </a:r>
            <a:r>
              <a:rPr lang="en-GB" sz="3600" b="1" dirty="0">
                <a:solidFill>
                  <a:schemeClr val="bg1"/>
                </a:solidFill>
              </a:rPr>
              <a:t> 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36088CA-9837-BCE4-D9BB-CA33C45B43EF}"/>
              </a:ext>
            </a:extLst>
          </p:cNvPr>
          <p:cNvSpPr txBox="1"/>
          <p:nvPr/>
        </p:nvSpPr>
        <p:spPr>
          <a:xfrm>
            <a:off x="8604142" y="3090669"/>
            <a:ext cx="316725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Innovative SMEs collaborating with others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499E7D6-0FF4-9ADB-DFD5-9641AC447727}"/>
              </a:ext>
            </a:extLst>
          </p:cNvPr>
          <p:cNvSpPr txBox="1"/>
          <p:nvPr/>
        </p:nvSpPr>
        <p:spPr>
          <a:xfrm>
            <a:off x="9171648" y="5433508"/>
            <a:ext cx="2327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3600" b="1" dirty="0">
                <a:solidFill>
                  <a:schemeClr val="bg1"/>
                </a:solidFill>
              </a:rPr>
              <a:t>79</a:t>
            </a:r>
            <a:r>
              <a:rPr lang="en-GB" sz="3600" b="1" baseline="30000" dirty="0">
                <a:solidFill>
                  <a:schemeClr val="bg1"/>
                </a:solidFill>
              </a:rPr>
              <a:t>th</a:t>
            </a:r>
            <a:r>
              <a:rPr lang="en-GB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A8524A7-0682-738D-F830-B7ECE427D37E}"/>
              </a:ext>
            </a:extLst>
          </p:cNvPr>
          <p:cNvSpPr txBox="1"/>
          <p:nvPr/>
        </p:nvSpPr>
        <p:spPr>
          <a:xfrm>
            <a:off x="8896450" y="6191048"/>
            <a:ext cx="295746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13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Labour Productivity</a:t>
            </a:r>
          </a:p>
        </p:txBody>
      </p:sp>
      <p:pic>
        <p:nvPicPr>
          <p:cNvPr id="7" name="Graphic 6" descr="Graduation cap with solid fill">
            <a:extLst>
              <a:ext uri="{FF2B5EF4-FFF2-40B4-BE49-F238E27FC236}">
                <a16:creationId xmlns:a16="http://schemas.microsoft.com/office/drawing/2014/main" id="{EB6737C9-7AD5-39D3-A5AE-343F137EE5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62471" y="888929"/>
            <a:ext cx="1783696" cy="17836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7C3D1C-F568-9D8A-B87B-3A9B282ECC3E}"/>
              </a:ext>
            </a:extLst>
          </p:cNvPr>
          <p:cNvSpPr txBox="1"/>
          <p:nvPr/>
        </p:nvSpPr>
        <p:spPr>
          <a:xfrm>
            <a:off x="4820222" y="5410433"/>
            <a:ext cx="2918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schemeClr val="bg1"/>
                </a:solidFill>
              </a:rPr>
              <a:t>76</a:t>
            </a:r>
            <a:r>
              <a:rPr lang="en-GB" sz="3600" b="1" baseline="30000" dirty="0">
                <a:solidFill>
                  <a:schemeClr val="bg1"/>
                </a:solidFill>
              </a:rPr>
              <a:t>th</a:t>
            </a:r>
            <a:r>
              <a:rPr lang="en-GB" sz="3600" b="1" dirty="0">
                <a:solidFill>
                  <a:schemeClr val="bg1"/>
                </a:solidFill>
              </a:rPr>
              <a:t> 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A242E7-A2CF-2248-E3F4-CC977416A454}"/>
              </a:ext>
            </a:extLst>
          </p:cNvPr>
          <p:cNvSpPr txBox="1"/>
          <p:nvPr/>
        </p:nvSpPr>
        <p:spPr>
          <a:xfrm>
            <a:off x="495756" y="6039548"/>
            <a:ext cx="302659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13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Exports of medium / high technology products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CFDC5B-073C-8176-FD51-767259A9877F}"/>
              </a:ext>
            </a:extLst>
          </p:cNvPr>
          <p:cNvSpPr txBox="1"/>
          <p:nvPr/>
        </p:nvSpPr>
        <p:spPr>
          <a:xfrm>
            <a:off x="814996" y="5360971"/>
            <a:ext cx="2327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3600" b="1" dirty="0">
                <a:solidFill>
                  <a:schemeClr val="bg1"/>
                </a:solidFill>
              </a:rPr>
              <a:t>65</a:t>
            </a:r>
            <a:r>
              <a:rPr lang="en-GB" sz="3600" b="1" baseline="30000" dirty="0">
                <a:solidFill>
                  <a:schemeClr val="bg1"/>
                </a:solidFill>
              </a:rPr>
              <a:t>th</a:t>
            </a:r>
            <a:endParaRPr lang="en-GB" sz="3600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67D764-951C-DB15-03F2-4B61ED59AE2D}"/>
              </a:ext>
            </a:extLst>
          </p:cNvPr>
          <p:cNvSpPr txBox="1"/>
          <p:nvPr/>
        </p:nvSpPr>
        <p:spPr>
          <a:xfrm>
            <a:off x="4857662" y="6044854"/>
            <a:ext cx="260166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3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Broadband penetration</a:t>
            </a:r>
          </a:p>
        </p:txBody>
      </p:sp>
      <p:pic>
        <p:nvPicPr>
          <p:cNvPr id="25" name="Graphic 24" descr="Money with solid fill">
            <a:extLst>
              <a:ext uri="{FF2B5EF4-FFF2-40B4-BE49-F238E27FC236}">
                <a16:creationId xmlns:a16="http://schemas.microsoft.com/office/drawing/2014/main" id="{7435ACAB-39A1-EFC6-53CC-CFCE342D97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74610" y="1003235"/>
            <a:ext cx="1558216" cy="145661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66FA592-1BFE-593F-EC49-4E478073CCA7}"/>
              </a:ext>
            </a:extLst>
          </p:cNvPr>
          <p:cNvSpPr txBox="1"/>
          <p:nvPr/>
        </p:nvSpPr>
        <p:spPr>
          <a:xfrm>
            <a:off x="4913762" y="2441827"/>
            <a:ext cx="2327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schemeClr val="bg1"/>
                </a:solidFill>
              </a:rPr>
              <a:t>1</a:t>
            </a:r>
            <a:r>
              <a:rPr lang="en-GB" sz="3600" b="1" baseline="30000" dirty="0">
                <a:solidFill>
                  <a:schemeClr val="bg1"/>
                </a:solidFill>
              </a:rPr>
              <a:t>st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7DD1649-50B2-E3B4-D194-0983D9117C14}"/>
              </a:ext>
            </a:extLst>
          </p:cNvPr>
          <p:cNvSpPr txBox="1"/>
          <p:nvPr/>
        </p:nvSpPr>
        <p:spPr>
          <a:xfrm>
            <a:off x="4428003" y="3063756"/>
            <a:ext cx="36070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3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Sales of new-to-market + new-to-firm innovations</a:t>
            </a:r>
          </a:p>
        </p:txBody>
      </p:sp>
      <p:pic>
        <p:nvPicPr>
          <p:cNvPr id="14" name="Graphic 13" descr="Wi-Fi with solid fill">
            <a:extLst>
              <a:ext uri="{FF2B5EF4-FFF2-40B4-BE49-F238E27FC236}">
                <a16:creationId xmlns:a16="http://schemas.microsoft.com/office/drawing/2014/main" id="{85C5CE81-BB4A-E2C8-2842-7995288FA9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71330" y="3703958"/>
            <a:ext cx="1921840" cy="2136267"/>
          </a:xfrm>
          <a:prstGeom prst="rect">
            <a:avLst/>
          </a:prstGeom>
        </p:spPr>
      </p:pic>
      <p:pic>
        <p:nvPicPr>
          <p:cNvPr id="19" name="Graphic 18" descr="Artificial Intelligence with solid fill">
            <a:extLst>
              <a:ext uri="{FF2B5EF4-FFF2-40B4-BE49-F238E27FC236}">
                <a16:creationId xmlns:a16="http://schemas.microsoft.com/office/drawing/2014/main" id="{951430CE-9D97-2DCB-2ECB-31CDAC59C7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75533" y="4109014"/>
            <a:ext cx="1433833" cy="1433833"/>
          </a:xfrm>
          <a:prstGeom prst="rect">
            <a:avLst/>
          </a:prstGeom>
        </p:spPr>
      </p:pic>
      <p:pic>
        <p:nvPicPr>
          <p:cNvPr id="26" name="Graphic 25" descr="Cloud Computing with solid fill">
            <a:extLst>
              <a:ext uri="{FF2B5EF4-FFF2-40B4-BE49-F238E27FC236}">
                <a16:creationId xmlns:a16="http://schemas.microsoft.com/office/drawing/2014/main" id="{7B602AAE-080A-481E-2C8B-BD8B9F80F0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89490" y="3945858"/>
            <a:ext cx="1463349" cy="1463349"/>
          </a:xfrm>
          <a:prstGeom prst="rect">
            <a:avLst/>
          </a:prstGeom>
        </p:spPr>
      </p:pic>
      <p:sp>
        <p:nvSpPr>
          <p:cNvPr id="16" name="Title 3">
            <a:extLst>
              <a:ext uri="{FF2B5EF4-FFF2-40B4-BE49-F238E27FC236}">
                <a16:creationId xmlns:a16="http://schemas.microsoft.com/office/drawing/2014/main" id="{15779F85-85C2-473B-23CE-9270DE5B860A}"/>
              </a:ext>
            </a:extLst>
          </p:cNvPr>
          <p:cNvSpPr txBox="1">
            <a:spLocks/>
          </p:cNvSpPr>
          <p:nvPr/>
        </p:nvSpPr>
        <p:spPr>
          <a:xfrm>
            <a:off x="-16539" y="6554908"/>
            <a:ext cx="12055643" cy="38225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377">
              <a:defRPr/>
            </a:pPr>
            <a:r>
              <a:rPr lang="en-US" sz="800" b="0" i="1" dirty="0">
                <a:solidFill>
                  <a:prstClr val="white"/>
                </a:solidFill>
                <a:latin typeface="Aptos Display" panose="02110004020202020204"/>
              </a:rPr>
              <a:t>Data: </a:t>
            </a:r>
            <a:r>
              <a:rPr lang="en-GB" sz="800" b="0" i="1" dirty="0">
                <a:solidFill>
                  <a:prstClr val="white"/>
                </a:solidFill>
                <a:latin typeface="Aptos Display" panose="02110004020202020204"/>
              </a:rPr>
              <a:t>European Commission’s “Regional Innovation Scoreboard”. *Strong Innovators (+)” are regions between 116.7% and 125% of EU average in terms of an overall innovation index score. Photo credit: AIM Centre  </a:t>
            </a:r>
            <a:endParaRPr lang="en-IE" sz="800" b="0" i="1" dirty="0">
              <a:solidFill>
                <a:prstClr val="white"/>
              </a:solidFill>
              <a:latin typeface="Aptos Display" panose="02110004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083C37-A46C-193C-6AA3-E5BD2A1797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20463" y="883057"/>
            <a:ext cx="1516776" cy="159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08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25"/>
    </mc:Choice>
    <mc:Fallback xmlns="">
      <p:transition spd="slow" advTm="5212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3FCC9-AD89-CB2F-7FCB-D95A877A8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AE531E4-0746-5E78-6068-6A5F2137939A}"/>
              </a:ext>
            </a:extLst>
          </p:cNvPr>
          <p:cNvSpPr txBox="1">
            <a:spLocks/>
          </p:cNvSpPr>
          <p:nvPr/>
        </p:nvSpPr>
        <p:spPr>
          <a:xfrm>
            <a:off x="97387" y="150778"/>
            <a:ext cx="7597690" cy="5495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2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 cap="none" baseline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51432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40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Key Economic Assets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36342A-977E-5B5A-78FE-7F3802CFA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08" y="1015212"/>
            <a:ext cx="4367721" cy="200036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E84D054-ABAE-342F-79FF-3FD612809C9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503" t="25797" r="18599" b="26141"/>
          <a:stretch>
            <a:fillRect/>
          </a:stretch>
        </p:blipFill>
        <p:spPr>
          <a:xfrm>
            <a:off x="97387" y="3015574"/>
            <a:ext cx="4639776" cy="26605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DCE8D0F-6995-667E-9183-3DCD8FB8B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6649" y="72596"/>
            <a:ext cx="4023195" cy="125546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A10DE67-D96E-E023-C8A2-7CB8C88696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4076" y="885825"/>
            <a:ext cx="2298966" cy="13418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B937F13-B39B-F016-A8E0-E50F2C8CF3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3934" y="4734260"/>
            <a:ext cx="1728585" cy="104974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232C4DB-A47A-6B79-8C2E-C4A5E53899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96649" y="1815941"/>
            <a:ext cx="3947806" cy="99353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F7E33E4-48DD-BC5E-FD23-85FF93A0ED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73551" y="3081600"/>
            <a:ext cx="2298967" cy="138053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C636D9E-4C7E-A0B7-F596-ADEAF29234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26863" y="3298473"/>
            <a:ext cx="1975790" cy="124956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D5D79A9-35C8-1BE5-1E10-DF09AFD54C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9481" y="5834326"/>
            <a:ext cx="3749404" cy="84493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C63E1A4-EEFF-D230-579E-FE9736C4815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63098" y="4863840"/>
            <a:ext cx="2601210" cy="166839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820E1BC-6DF6-FC2A-CF33-8D7AEF1904BE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35090" b="41717"/>
          <a:stretch>
            <a:fillRect/>
          </a:stretch>
        </p:blipFill>
        <p:spPr>
          <a:xfrm>
            <a:off x="6958521" y="5874404"/>
            <a:ext cx="3158245" cy="65611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675C495-F5CB-8B7D-6928-7111DCD883C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15149" y="4872641"/>
            <a:ext cx="2572156" cy="77298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85151D9-C823-43EE-D9D7-ABF4066538E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12161" y="3109854"/>
            <a:ext cx="1975790" cy="162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00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73BE5-13A4-49E8-6EED-E352F8E7D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80F6D07E-0444-8178-2BDA-0BA59F2D2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7" y="0"/>
            <a:ext cx="12181183" cy="685800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2A4B588E-958C-2222-A33F-20DBCC69CA66}"/>
              </a:ext>
            </a:extLst>
          </p:cNvPr>
          <p:cNvSpPr/>
          <p:nvPr/>
        </p:nvSpPr>
        <p:spPr>
          <a:xfrm>
            <a:off x="1" y="-1"/>
            <a:ext cx="12181181" cy="6858001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64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9CFBFD-C6A6-1B82-B6AD-F6A8B8526D4C}"/>
              </a:ext>
            </a:extLst>
          </p:cNvPr>
          <p:cNvSpPr/>
          <p:nvPr/>
        </p:nvSpPr>
        <p:spPr>
          <a:xfrm>
            <a:off x="-19974" y="21991"/>
            <a:ext cx="12211974" cy="6731869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64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2" name="Title 3">
            <a:extLst>
              <a:ext uri="{FF2B5EF4-FFF2-40B4-BE49-F238E27FC236}">
                <a16:creationId xmlns:a16="http://schemas.microsoft.com/office/drawing/2014/main" id="{B20D8110-0318-A9B9-B148-6DD90D421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4140"/>
            <a:ext cx="11041626" cy="687423"/>
          </a:xfrm>
        </p:spPr>
        <p:txBody>
          <a:bodyPr>
            <a:noAutofit/>
          </a:bodyPr>
          <a:lstStyle/>
          <a:p>
            <a:pPr algn="l"/>
            <a:r>
              <a:rPr lang="en-US" sz="2000" dirty="0"/>
              <a:t>Of the 234 NUTS 2 Regions, the </a:t>
            </a:r>
            <a:r>
              <a:rPr lang="en-US" sz="2000" dirty="0">
                <a:solidFill>
                  <a:srgbClr val="00B0F0"/>
                </a:solidFill>
              </a:rPr>
              <a:t>Northern and Western Region is ranked</a:t>
            </a:r>
            <a:r>
              <a:rPr lang="en-US" sz="2000" dirty="0"/>
              <a:t> …</a:t>
            </a:r>
            <a:endParaRPr lang="en-US" sz="2000" dirty="0">
              <a:solidFill>
                <a:srgbClr val="00B0F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DC25D4B-C209-2621-6BB6-D21512206E10}"/>
              </a:ext>
            </a:extLst>
          </p:cNvPr>
          <p:cNvCxnSpPr/>
          <p:nvPr/>
        </p:nvCxnSpPr>
        <p:spPr>
          <a:xfrm>
            <a:off x="2744826" y="1009786"/>
            <a:ext cx="0" cy="5545119"/>
          </a:xfrm>
          <a:prstGeom prst="line">
            <a:avLst/>
          </a:prstGeom>
          <a:ln w="127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D52601F-3DA8-1FE7-B05F-0F6C974F470D}"/>
              </a:ext>
            </a:extLst>
          </p:cNvPr>
          <p:cNvSpPr txBox="1"/>
          <p:nvPr/>
        </p:nvSpPr>
        <p:spPr>
          <a:xfrm>
            <a:off x="-15826" y="2640770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chemeClr val="bg1"/>
                </a:solidFill>
              </a:rPr>
              <a:t>114</a:t>
            </a:r>
            <a:r>
              <a:rPr lang="en-GB" sz="2800" b="1" baseline="30000" dirty="0">
                <a:solidFill>
                  <a:schemeClr val="bg1"/>
                </a:solidFill>
              </a:rPr>
              <a:t>th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F3EC1BF-3B3E-64D0-92E2-DFB441D04948}"/>
              </a:ext>
            </a:extLst>
          </p:cNvPr>
          <p:cNvSpPr txBox="1"/>
          <p:nvPr/>
        </p:nvSpPr>
        <p:spPr>
          <a:xfrm>
            <a:off x="-280261" y="3281570"/>
            <a:ext cx="3075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Overall Competitiveness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2AE60FB7-21B5-62AF-2C71-07FF0A3C84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8170" y="21991"/>
            <a:ext cx="2643749" cy="8880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DCCF1D-446F-5BA1-0573-21E8033DA7F1}"/>
              </a:ext>
            </a:extLst>
          </p:cNvPr>
          <p:cNvSpPr txBox="1"/>
          <p:nvPr/>
        </p:nvSpPr>
        <p:spPr>
          <a:xfrm>
            <a:off x="-62050" y="5698134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chemeClr val="bg1"/>
                </a:solidFill>
              </a:rPr>
              <a:t>218</a:t>
            </a:r>
            <a:r>
              <a:rPr lang="en-GB" sz="2800" b="1" baseline="30000" dirty="0">
                <a:solidFill>
                  <a:schemeClr val="bg1"/>
                </a:solidFill>
              </a:rPr>
              <a:t>th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352A85-F56E-212D-0E6D-5F2E272E0254}"/>
              </a:ext>
            </a:extLst>
          </p:cNvPr>
          <p:cNvSpPr txBox="1"/>
          <p:nvPr/>
        </p:nvSpPr>
        <p:spPr>
          <a:xfrm>
            <a:off x="-326485" y="6338934"/>
            <a:ext cx="3075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Infrastructure (transport)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1DD3966-738D-F070-9F1C-D613D49EC686}"/>
              </a:ext>
            </a:extLst>
          </p:cNvPr>
          <p:cNvSpPr txBox="1"/>
          <p:nvPr/>
        </p:nvSpPr>
        <p:spPr>
          <a:xfrm>
            <a:off x="2839546" y="5697352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chemeClr val="bg1"/>
                </a:solidFill>
              </a:rPr>
              <a:t>215</a:t>
            </a:r>
            <a:r>
              <a:rPr lang="en-GB" sz="2800" b="1" baseline="30000" dirty="0">
                <a:solidFill>
                  <a:schemeClr val="bg1"/>
                </a:solidFill>
              </a:rPr>
              <a:t>th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1458D32-9C1D-6112-EDB0-631FA9F51EB8}"/>
              </a:ext>
            </a:extLst>
          </p:cNvPr>
          <p:cNvSpPr txBox="1"/>
          <p:nvPr/>
        </p:nvSpPr>
        <p:spPr>
          <a:xfrm>
            <a:off x="2523851" y="6338934"/>
            <a:ext cx="3075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Rail Infrastructure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9E5C039-69FF-01F0-54B6-82E108D9A3E1}"/>
              </a:ext>
            </a:extLst>
          </p:cNvPr>
          <p:cNvSpPr txBox="1"/>
          <p:nvPr/>
        </p:nvSpPr>
        <p:spPr>
          <a:xfrm>
            <a:off x="6036747" y="5697352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chemeClr val="bg1"/>
                </a:solidFill>
              </a:rPr>
              <a:t>200</a:t>
            </a:r>
            <a:r>
              <a:rPr lang="en-GB" sz="2800" b="1" baseline="30000" dirty="0">
                <a:solidFill>
                  <a:schemeClr val="bg1"/>
                </a:solidFill>
              </a:rPr>
              <a:t>th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B856250-CDC1-5FB1-B190-848678825A62}"/>
              </a:ext>
            </a:extLst>
          </p:cNvPr>
          <p:cNvSpPr txBox="1"/>
          <p:nvPr/>
        </p:nvSpPr>
        <p:spPr>
          <a:xfrm>
            <a:off x="5772312" y="6338152"/>
            <a:ext cx="3075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Road Infrastructure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B45056B-D816-D700-9C30-ED6DF82003B0}"/>
              </a:ext>
            </a:extLst>
          </p:cNvPr>
          <p:cNvSpPr txBox="1"/>
          <p:nvPr/>
        </p:nvSpPr>
        <p:spPr>
          <a:xfrm>
            <a:off x="9320610" y="5697352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chemeClr val="bg1"/>
                </a:solidFill>
              </a:rPr>
              <a:t>135</a:t>
            </a:r>
            <a:r>
              <a:rPr lang="en-GB" sz="2800" b="1" baseline="30000" dirty="0">
                <a:solidFill>
                  <a:schemeClr val="bg1"/>
                </a:solidFill>
              </a:rPr>
              <a:t>th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15C52DE-651B-7D62-23A7-8469F18510FB}"/>
              </a:ext>
            </a:extLst>
          </p:cNvPr>
          <p:cNvSpPr txBox="1"/>
          <p:nvPr/>
        </p:nvSpPr>
        <p:spPr>
          <a:xfrm>
            <a:off x="9056175" y="6338152"/>
            <a:ext cx="3075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Airport Infrastructure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D927865-2C82-8039-9DA9-D21BB8982C30}"/>
              </a:ext>
            </a:extLst>
          </p:cNvPr>
          <p:cNvSpPr txBox="1"/>
          <p:nvPr/>
        </p:nvSpPr>
        <p:spPr>
          <a:xfrm>
            <a:off x="9346076" y="2662448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2800" b="1" dirty="0">
                <a:solidFill>
                  <a:schemeClr val="bg1"/>
                </a:solidFill>
              </a:rPr>
              <a:t>73</a:t>
            </a:r>
            <a:r>
              <a:rPr lang="en-GB" sz="2800" b="1" baseline="30000" dirty="0">
                <a:solidFill>
                  <a:schemeClr val="bg1"/>
                </a:solidFill>
              </a:rPr>
              <a:t>rd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D967FE8-27C4-7C88-45BA-5F70EE86936E}"/>
              </a:ext>
            </a:extLst>
          </p:cNvPr>
          <p:cNvSpPr txBox="1"/>
          <p:nvPr/>
        </p:nvSpPr>
        <p:spPr>
          <a:xfrm>
            <a:off x="9063941" y="3260795"/>
            <a:ext cx="3075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Total Patent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Applications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8252B63-379D-6535-2D19-124C0649F8D8}"/>
              </a:ext>
            </a:extLst>
          </p:cNvPr>
          <p:cNvSpPr txBox="1"/>
          <p:nvPr/>
        </p:nvSpPr>
        <p:spPr>
          <a:xfrm>
            <a:off x="6211136" y="2611589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chemeClr val="bg1"/>
                </a:solidFill>
              </a:rPr>
              <a:t>52</a:t>
            </a:r>
            <a:r>
              <a:rPr lang="en-GB" sz="2800" b="1" baseline="30000" dirty="0">
                <a:solidFill>
                  <a:schemeClr val="bg1"/>
                </a:solidFill>
              </a:rPr>
              <a:t>nd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C300B46-5ED3-7E86-A7E1-52A41EB96506}"/>
              </a:ext>
            </a:extLst>
          </p:cNvPr>
          <p:cNvSpPr txBox="1"/>
          <p:nvPr/>
        </p:nvSpPr>
        <p:spPr>
          <a:xfrm>
            <a:off x="5946701" y="3252389"/>
            <a:ext cx="3075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People involved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in Science and Technology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4F0BF5C-D1AB-F1F0-E8ED-4BB40A27AED2}"/>
              </a:ext>
            </a:extLst>
          </p:cNvPr>
          <p:cNvSpPr txBox="1"/>
          <p:nvPr/>
        </p:nvSpPr>
        <p:spPr>
          <a:xfrm>
            <a:off x="2889189" y="2611589"/>
            <a:ext cx="251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chemeClr val="bg1"/>
                </a:solidFill>
              </a:rPr>
              <a:t>46</a:t>
            </a:r>
            <a:r>
              <a:rPr lang="en-GB" sz="2800" b="1" baseline="30000" dirty="0">
                <a:solidFill>
                  <a:schemeClr val="bg1"/>
                </a:solidFill>
              </a:rPr>
              <a:t>th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0722EAC-2E49-2C55-8CAE-B81C691D1266}"/>
              </a:ext>
            </a:extLst>
          </p:cNvPr>
          <p:cNvSpPr txBox="1"/>
          <p:nvPr/>
        </p:nvSpPr>
        <p:spPr>
          <a:xfrm>
            <a:off x="2624754" y="3252389"/>
            <a:ext cx="3075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Households with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broadband access</a:t>
            </a:r>
          </a:p>
        </p:txBody>
      </p:sp>
      <p:pic>
        <p:nvPicPr>
          <p:cNvPr id="60" name="Graphic 59" descr="Brainstorm with solid fill">
            <a:extLst>
              <a:ext uri="{FF2B5EF4-FFF2-40B4-BE49-F238E27FC236}">
                <a16:creationId xmlns:a16="http://schemas.microsoft.com/office/drawing/2014/main" id="{1A6BB2C9-726C-0E59-92C0-955E45E066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68252" y="1216139"/>
            <a:ext cx="1225711" cy="1225711"/>
          </a:xfrm>
          <a:prstGeom prst="rect">
            <a:avLst/>
          </a:prstGeom>
        </p:spPr>
      </p:pic>
      <p:pic>
        <p:nvPicPr>
          <p:cNvPr id="62" name="Graphic 61" descr="Train Tracks with solid fill">
            <a:extLst>
              <a:ext uri="{FF2B5EF4-FFF2-40B4-BE49-F238E27FC236}">
                <a16:creationId xmlns:a16="http://schemas.microsoft.com/office/drawing/2014/main" id="{A17BCEAD-37AE-3D3B-9ECA-7F416EDBA5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71625" y="4435559"/>
            <a:ext cx="1296149" cy="1296149"/>
          </a:xfrm>
          <a:prstGeom prst="rect">
            <a:avLst/>
          </a:prstGeom>
        </p:spPr>
      </p:pic>
      <p:pic>
        <p:nvPicPr>
          <p:cNvPr id="63" name="Graphic 62" descr="Fork In Road with solid fill">
            <a:extLst>
              <a:ext uri="{FF2B5EF4-FFF2-40B4-BE49-F238E27FC236}">
                <a16:creationId xmlns:a16="http://schemas.microsoft.com/office/drawing/2014/main" id="{EBC036BF-CB67-D971-A32C-8923014DFE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8855" y="4104653"/>
            <a:ext cx="1627055" cy="1627055"/>
          </a:xfrm>
          <a:prstGeom prst="rect">
            <a:avLst/>
          </a:prstGeom>
        </p:spPr>
      </p:pic>
      <p:pic>
        <p:nvPicPr>
          <p:cNvPr id="67" name="Graphic 66" descr="Cloud Computing with solid fill">
            <a:extLst>
              <a:ext uri="{FF2B5EF4-FFF2-40B4-BE49-F238E27FC236}">
                <a16:creationId xmlns:a16="http://schemas.microsoft.com/office/drawing/2014/main" id="{95F56BF3-73DC-E49C-3F1C-74E88CFABC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86354" y="1007703"/>
            <a:ext cx="1635428" cy="1635428"/>
          </a:xfrm>
          <a:prstGeom prst="rect">
            <a:avLst/>
          </a:prstGeom>
        </p:spPr>
      </p:pic>
      <p:pic>
        <p:nvPicPr>
          <p:cNvPr id="69" name="Graphic 68" descr="Airplane with solid fill">
            <a:extLst>
              <a:ext uri="{FF2B5EF4-FFF2-40B4-BE49-F238E27FC236}">
                <a16:creationId xmlns:a16="http://schemas.microsoft.com/office/drawing/2014/main" id="{97C5AD18-2220-34BC-5771-4BE866BA7B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77786" y="4368995"/>
            <a:ext cx="1375113" cy="1375113"/>
          </a:xfrm>
          <a:prstGeom prst="rect">
            <a:avLst/>
          </a:prstGeom>
        </p:spPr>
      </p:pic>
      <p:sp>
        <p:nvSpPr>
          <p:cNvPr id="70" name="Title 1">
            <a:extLst>
              <a:ext uri="{FF2B5EF4-FFF2-40B4-BE49-F238E27FC236}">
                <a16:creationId xmlns:a16="http://schemas.microsoft.com/office/drawing/2014/main" id="{99A57E2A-6A4D-FD66-52B9-6DEEE715AD43}"/>
              </a:ext>
            </a:extLst>
          </p:cNvPr>
          <p:cNvSpPr txBox="1">
            <a:spLocks/>
          </p:cNvSpPr>
          <p:nvPr/>
        </p:nvSpPr>
        <p:spPr>
          <a:xfrm>
            <a:off x="-15826" y="696796"/>
            <a:ext cx="1621971" cy="377772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l" defTabSz="51432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none" baseline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IE" sz="800" b="0" dirty="0">
                <a:solidFill>
                  <a:schemeClr val="bg1"/>
                </a:solidFill>
              </a:rPr>
              <a:t>High-level indexes</a:t>
            </a:r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8CC088F6-6C8A-BE76-5107-CD28499B28DD}"/>
              </a:ext>
            </a:extLst>
          </p:cNvPr>
          <p:cNvSpPr txBox="1">
            <a:spLocks/>
          </p:cNvSpPr>
          <p:nvPr/>
        </p:nvSpPr>
        <p:spPr>
          <a:xfrm>
            <a:off x="2803233" y="696796"/>
            <a:ext cx="1621971" cy="377772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l" defTabSz="51432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none" baseline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IE" sz="800" b="0" dirty="0">
                <a:solidFill>
                  <a:schemeClr val="bg1"/>
                </a:solidFill>
              </a:rPr>
              <a:t>Sub-indexes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4B7E44-0373-F89E-F099-4D03B92431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5228" y="1002743"/>
            <a:ext cx="1506407" cy="15792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06949B-9DA4-C67B-3290-EF76FC31F4C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2878" y="4051142"/>
            <a:ext cx="1506407" cy="1579237"/>
          </a:xfrm>
          <a:prstGeom prst="rect">
            <a:avLst/>
          </a:prstGeom>
        </p:spPr>
      </p:pic>
      <p:pic>
        <p:nvPicPr>
          <p:cNvPr id="12" name="Graphic 11" descr="Lightbulb and gear with solid fill">
            <a:extLst>
              <a:ext uri="{FF2B5EF4-FFF2-40B4-BE49-F238E27FC236}">
                <a16:creationId xmlns:a16="http://schemas.microsoft.com/office/drawing/2014/main" id="{86F927F6-B26C-AFD8-EE23-F7D311A105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57579" y="985969"/>
            <a:ext cx="1472735" cy="1472735"/>
          </a:xfrm>
          <a:prstGeom prst="rect">
            <a:avLst/>
          </a:prstGeom>
        </p:spPr>
      </p:pic>
      <p:sp>
        <p:nvSpPr>
          <p:cNvPr id="14" name="Title 3">
            <a:extLst>
              <a:ext uri="{FF2B5EF4-FFF2-40B4-BE49-F238E27FC236}">
                <a16:creationId xmlns:a16="http://schemas.microsoft.com/office/drawing/2014/main" id="{A189FB32-B21B-7509-1243-2A68DB318BB5}"/>
              </a:ext>
            </a:extLst>
          </p:cNvPr>
          <p:cNvSpPr txBox="1">
            <a:spLocks/>
          </p:cNvSpPr>
          <p:nvPr/>
        </p:nvSpPr>
        <p:spPr>
          <a:xfrm>
            <a:off x="-16539" y="6554908"/>
            <a:ext cx="12055643" cy="38225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377">
              <a:defRPr/>
            </a:pPr>
            <a:r>
              <a:rPr lang="en-US" sz="800" b="0" i="1" dirty="0">
                <a:solidFill>
                  <a:prstClr val="white"/>
                </a:solidFill>
                <a:latin typeface="Aptos Display" panose="02110004020202020204"/>
              </a:rPr>
              <a:t>Data: </a:t>
            </a:r>
            <a:r>
              <a:rPr lang="en-GB" sz="800" b="0" i="1" dirty="0">
                <a:solidFill>
                  <a:prstClr val="white"/>
                </a:solidFill>
                <a:latin typeface="Aptos Display" panose="02110004020202020204"/>
              </a:rPr>
              <a:t>European Commission’s “Regional Competitiveness Index”.</a:t>
            </a:r>
            <a:endParaRPr lang="en-IE" sz="800" b="0" i="1" dirty="0">
              <a:solidFill>
                <a:prstClr val="white"/>
              </a:solidFill>
              <a:latin typeface="Aptos Display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96062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C4011-234A-2C85-8061-95506EF01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6E2F95-47E7-F233-EA66-9E66831F4B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67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936" y="1901"/>
            <a:ext cx="12201934" cy="6840468"/>
          </a:xfrm>
          <a:prstGeom prst="rect">
            <a:avLst/>
          </a:prstGeom>
        </p:spPr>
      </p:pic>
      <p:sp>
        <p:nvSpPr>
          <p:cNvPr id="43" name="Snip Single Corner Rectangle 7">
            <a:extLst>
              <a:ext uri="{FF2B5EF4-FFF2-40B4-BE49-F238E27FC236}">
                <a16:creationId xmlns:a16="http://schemas.microsoft.com/office/drawing/2014/main" id="{C0E440D7-65EB-2073-00FC-0EC63B25EF49}"/>
              </a:ext>
            </a:extLst>
          </p:cNvPr>
          <p:cNvSpPr/>
          <p:nvPr/>
        </p:nvSpPr>
        <p:spPr>
          <a:xfrm>
            <a:off x="-19975" y="2972025"/>
            <a:ext cx="5506375" cy="1121711"/>
          </a:xfrm>
          <a:prstGeom prst="snip1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2000" tIns="0" rIns="0" bIns="0" rtlCol="0" anchor="t" anchorCtr="0"/>
          <a:lstStyle/>
          <a:p>
            <a:pPr defTabSz="1219170"/>
            <a:r>
              <a:rPr lang="en-GB" sz="3600" b="1" dirty="0">
                <a:solidFill>
                  <a:prstClr val="white"/>
                </a:solidFill>
                <a:latin typeface="Century Gothic" panose="020F0302020204030204"/>
              </a:rPr>
              <a:t>3: Conclusion</a:t>
            </a:r>
            <a:endParaRPr lang="en-US" sz="3600" b="1" dirty="0">
              <a:solidFill>
                <a:prstClr val="white"/>
              </a:solidFill>
              <a:latin typeface="Century Gothic" panose="020F0302020204030204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7B28A965-F234-CE05-3E2D-CDE514F7A298}"/>
              </a:ext>
            </a:extLst>
          </p:cNvPr>
          <p:cNvSpPr txBox="1">
            <a:spLocks/>
          </p:cNvSpPr>
          <p:nvPr/>
        </p:nvSpPr>
        <p:spPr>
          <a:xfrm>
            <a:off x="-16538" y="6554907"/>
            <a:ext cx="12055642" cy="38225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endParaRPr lang="en-US" sz="800" b="0" i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92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91EC3-D0D2-30B7-4E7C-599F3D380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Single Corner Rectangle 7">
            <a:extLst>
              <a:ext uri="{FF2B5EF4-FFF2-40B4-BE49-F238E27FC236}">
                <a16:creationId xmlns:a16="http://schemas.microsoft.com/office/drawing/2014/main" id="{85C9E503-F5DA-A074-3F31-CD806FCB684A}"/>
              </a:ext>
            </a:extLst>
          </p:cNvPr>
          <p:cNvSpPr/>
          <p:nvPr/>
        </p:nvSpPr>
        <p:spPr>
          <a:xfrm>
            <a:off x="379490" y="855264"/>
            <a:ext cx="5622476" cy="780998"/>
          </a:xfrm>
          <a:prstGeom prst="snip1Rect">
            <a:avLst>
              <a:gd name="adj" fmla="val 5000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0" bIns="0" rtlCol="0" anchor="t" anchorCtr="0"/>
          <a:lstStyle/>
          <a:p>
            <a:r>
              <a:rPr lang="en-GB" sz="2400" b="1" dirty="0"/>
              <a:t>1) Specialisation </a:t>
            </a:r>
            <a:endParaRPr lang="en-IE" sz="2400" b="1" dirty="0"/>
          </a:p>
        </p:txBody>
      </p:sp>
      <p:sp>
        <p:nvSpPr>
          <p:cNvPr id="7" name="Snip Single Corner Rectangle 7">
            <a:extLst>
              <a:ext uri="{FF2B5EF4-FFF2-40B4-BE49-F238E27FC236}">
                <a16:creationId xmlns:a16="http://schemas.microsoft.com/office/drawing/2014/main" id="{01961BBD-EE9B-765A-059F-8306A911BAB7}"/>
              </a:ext>
            </a:extLst>
          </p:cNvPr>
          <p:cNvSpPr/>
          <p:nvPr/>
        </p:nvSpPr>
        <p:spPr>
          <a:xfrm>
            <a:off x="379488" y="2082834"/>
            <a:ext cx="5622476" cy="780998"/>
          </a:xfrm>
          <a:prstGeom prst="snip1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0" bIns="0" rtlCol="0" anchor="t" anchorCtr="0"/>
          <a:lstStyle/>
          <a:p>
            <a:r>
              <a:rPr lang="en-GB" sz="2400" b="1" dirty="0"/>
              <a:t>2) Research and Innovation</a:t>
            </a:r>
            <a:endParaRPr lang="en-IE" sz="2400" b="1" dirty="0"/>
          </a:p>
        </p:txBody>
      </p:sp>
      <p:sp>
        <p:nvSpPr>
          <p:cNvPr id="8" name="Snip Single Corner Rectangle 7">
            <a:extLst>
              <a:ext uri="{FF2B5EF4-FFF2-40B4-BE49-F238E27FC236}">
                <a16:creationId xmlns:a16="http://schemas.microsoft.com/office/drawing/2014/main" id="{25BF766A-7F81-0B13-4832-287998716CAA}"/>
              </a:ext>
            </a:extLst>
          </p:cNvPr>
          <p:cNvSpPr/>
          <p:nvPr/>
        </p:nvSpPr>
        <p:spPr>
          <a:xfrm>
            <a:off x="379486" y="3310404"/>
            <a:ext cx="5622477" cy="780998"/>
          </a:xfrm>
          <a:prstGeom prst="snip1Rect">
            <a:avLst>
              <a:gd name="adj" fmla="val 50000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0" bIns="0" rtlCol="0" anchor="t" anchorCtr="0"/>
          <a:lstStyle/>
          <a:p>
            <a:r>
              <a:rPr lang="en-GB" sz="2400" b="1" dirty="0"/>
              <a:t>3) Human Capital Profile</a:t>
            </a:r>
            <a:endParaRPr lang="en-IE" sz="2400" b="1" dirty="0"/>
          </a:p>
        </p:txBody>
      </p:sp>
      <p:sp>
        <p:nvSpPr>
          <p:cNvPr id="9" name="Snip Single Corner Rectangle 7">
            <a:extLst>
              <a:ext uri="{FF2B5EF4-FFF2-40B4-BE49-F238E27FC236}">
                <a16:creationId xmlns:a16="http://schemas.microsoft.com/office/drawing/2014/main" id="{1B05044C-4DC3-B72B-4EC7-7442B3FB1211}"/>
              </a:ext>
            </a:extLst>
          </p:cNvPr>
          <p:cNvSpPr/>
          <p:nvPr/>
        </p:nvSpPr>
        <p:spPr>
          <a:xfrm>
            <a:off x="379487" y="4509764"/>
            <a:ext cx="5716513" cy="780998"/>
          </a:xfrm>
          <a:prstGeom prst="snip1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0" bIns="0" rtlCol="0" anchor="t" anchorCtr="0"/>
          <a:lstStyle/>
          <a:p>
            <a:r>
              <a:rPr lang="en-GB" sz="2400" b="1" dirty="0"/>
              <a:t>4) Export Markets	</a:t>
            </a:r>
            <a:endParaRPr lang="en-IE" sz="2400" b="1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0272A28-E6F0-04FE-17D8-A20705F80311}"/>
              </a:ext>
            </a:extLst>
          </p:cNvPr>
          <p:cNvSpPr txBox="1">
            <a:spLocks/>
          </p:cNvSpPr>
          <p:nvPr/>
        </p:nvSpPr>
        <p:spPr>
          <a:xfrm>
            <a:off x="301668" y="199416"/>
            <a:ext cx="7597690" cy="5495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2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 cap="none" baseline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51432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3600" u="sng" dirty="0">
                <a:latin typeface="+mn-lt"/>
              </a:rPr>
              <a:t>Conclusion</a:t>
            </a:r>
            <a:endParaRPr kumimoji="0" lang="en-IE" sz="36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1" name="Snip Single Corner Rectangle 7">
            <a:extLst>
              <a:ext uri="{FF2B5EF4-FFF2-40B4-BE49-F238E27FC236}">
                <a16:creationId xmlns:a16="http://schemas.microsoft.com/office/drawing/2014/main" id="{77E92CEE-22D6-3779-793A-EE6CCDECC5B8}"/>
              </a:ext>
            </a:extLst>
          </p:cNvPr>
          <p:cNvSpPr/>
          <p:nvPr/>
        </p:nvSpPr>
        <p:spPr>
          <a:xfrm>
            <a:off x="379489" y="5797606"/>
            <a:ext cx="5716512" cy="780998"/>
          </a:xfrm>
          <a:prstGeom prst="snip1Rect">
            <a:avLst>
              <a:gd name="adj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0" bIns="0" rtlCol="0" anchor="t" anchorCtr="0"/>
          <a:lstStyle/>
          <a:p>
            <a:r>
              <a:rPr lang="en-GB" sz="2400" b="1" dirty="0"/>
              <a:t>5) Infrastructure Provision</a:t>
            </a:r>
            <a:endParaRPr lang="en-IE" sz="2400" b="1" dirty="0"/>
          </a:p>
        </p:txBody>
      </p:sp>
      <p:pic>
        <p:nvPicPr>
          <p:cNvPr id="13" name="Picture 12" descr="About | Northern and Western Regional Assembly">
            <a:extLst>
              <a:ext uri="{FF2B5EF4-FFF2-40B4-BE49-F238E27FC236}">
                <a16:creationId xmlns:a16="http://schemas.microsoft.com/office/drawing/2014/main" id="{03D1BC24-BD99-CF33-B5F9-4E74E11B2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094" y="616028"/>
            <a:ext cx="5077838" cy="599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19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625B7290ECA14C9B9C920DAF397DDD" ma:contentTypeVersion="13" ma:contentTypeDescription="Create a new document." ma:contentTypeScope="" ma:versionID="337429f197c6e72b65a3d2902065e0d2">
  <xsd:schema xmlns:xsd="http://www.w3.org/2001/XMLSchema" xmlns:xs="http://www.w3.org/2001/XMLSchema" xmlns:p="http://schemas.microsoft.com/office/2006/metadata/properties" xmlns:ns2="c548c181-ea9c-4df7-ba3e-ed04bb296489" xmlns:ns3="044118b5-9ee6-4164-84a1-9ee11df42f38" targetNamespace="http://schemas.microsoft.com/office/2006/metadata/properties" ma:root="true" ma:fieldsID="51a8fda8da15c81df630875be626502d" ns2:_="" ns3:_="">
    <xsd:import namespace="c548c181-ea9c-4df7-ba3e-ed04bb296489"/>
    <xsd:import namespace="044118b5-9ee6-4164-84a1-9ee11df42f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48c181-ea9c-4df7-ba3e-ed04bb2964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2baa02b3-c216-49d5-b6dc-d11338e154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4118b5-9ee6-4164-84a1-9ee11df42f3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9512802-f66a-48ef-947a-257525ed33d4}" ma:internalName="TaxCatchAll" ma:showField="CatchAllData" ma:web="044118b5-9ee6-4164-84a1-9ee11df42f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44118b5-9ee6-4164-84a1-9ee11df42f38" xsi:nil="true"/>
    <lcf76f155ced4ddcb4097134ff3c332f xmlns="c548c181-ea9c-4df7-ba3e-ed04bb29648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1F0B1E9-C3A6-43F0-9EEC-99757F8EAAEE}"/>
</file>

<file path=customXml/itemProps2.xml><?xml version="1.0" encoding="utf-8"?>
<ds:datastoreItem xmlns:ds="http://schemas.openxmlformats.org/officeDocument/2006/customXml" ds:itemID="{9AF6CFB3-76D3-4757-B858-D86849041D51}"/>
</file>

<file path=customXml/itemProps3.xml><?xml version="1.0" encoding="utf-8"?>
<ds:datastoreItem xmlns:ds="http://schemas.openxmlformats.org/officeDocument/2006/customXml" ds:itemID="{A7724E48-F448-407B-B646-37AE697F8B04}"/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757</Words>
  <Application>Microsoft Office PowerPoint</Application>
  <PresentationFormat>Widescreen</PresentationFormat>
  <Paragraphs>126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Century Gothic</vt:lpstr>
      <vt:lpstr>Corbel</vt:lpstr>
      <vt:lpstr>1_Office Theme</vt:lpstr>
      <vt:lpstr>Coastal Regional Economies: The Northern and Western Region</vt:lpstr>
      <vt:lpstr>PowerPoint Presentation</vt:lpstr>
      <vt:lpstr>PowerPoint Presentation</vt:lpstr>
      <vt:lpstr>PowerPoint Presentation</vt:lpstr>
      <vt:lpstr>Human Capital: Northern and Western Region</vt:lpstr>
      <vt:lpstr>Export Markets: Northern and Western Region</vt:lpstr>
      <vt:lpstr>PowerPoint Presentation</vt:lpstr>
      <vt:lpstr>In the European Commission’s “Regional Innovation Scoreboard”,  the Northern and Western Region is ranked …</vt:lpstr>
      <vt:lpstr>PowerPoint Presentation</vt:lpstr>
      <vt:lpstr>Of the 234 NUTS 2 Regions, the Northern and Western Region is ranked …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Daly</dc:creator>
  <cp:lastModifiedBy>John Daly</cp:lastModifiedBy>
  <cp:revision>29</cp:revision>
  <dcterms:created xsi:type="dcterms:W3CDTF">2026-09-09T10:35:42Z</dcterms:created>
  <dcterms:modified xsi:type="dcterms:W3CDTF">2026-09-09T15:34:28Z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0x010100E4625B7290ECA14C9B9C920DAF397DDD</vt:lpwstr>
  </property>
</Properties>
</file>